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159"/>
  </p:notesMasterIdLst>
  <p:handoutMasterIdLst>
    <p:handoutMasterId r:id="rId160"/>
  </p:handoutMasterIdLst>
  <p:sldIdLst>
    <p:sldId id="439" r:id="rId6"/>
    <p:sldId id="458" r:id="rId7"/>
    <p:sldId id="459" r:id="rId8"/>
    <p:sldId id="460" r:id="rId9"/>
    <p:sldId id="461" r:id="rId10"/>
    <p:sldId id="462" r:id="rId11"/>
    <p:sldId id="463" r:id="rId12"/>
    <p:sldId id="464" r:id="rId13"/>
    <p:sldId id="465" r:id="rId14"/>
    <p:sldId id="454" r:id="rId15"/>
    <p:sldId id="450" r:id="rId16"/>
    <p:sldId id="455" r:id="rId17"/>
    <p:sldId id="453" r:id="rId18"/>
    <p:sldId id="466" r:id="rId19"/>
    <p:sldId id="467" r:id="rId20"/>
    <p:sldId id="470" r:id="rId21"/>
    <p:sldId id="438" r:id="rId22"/>
    <p:sldId id="472" r:id="rId23"/>
    <p:sldId id="440" r:id="rId24"/>
    <p:sldId id="441" r:id="rId25"/>
    <p:sldId id="473" r:id="rId26"/>
    <p:sldId id="443" r:id="rId27"/>
    <p:sldId id="474" r:id="rId28"/>
    <p:sldId id="475" r:id="rId29"/>
    <p:sldId id="476" r:id="rId30"/>
    <p:sldId id="483" r:id="rId31"/>
    <p:sldId id="484" r:id="rId32"/>
    <p:sldId id="449" r:id="rId33"/>
    <p:sldId id="485" r:id="rId34"/>
    <p:sldId id="451" r:id="rId35"/>
    <p:sldId id="477" r:id="rId36"/>
    <p:sldId id="469" r:id="rId37"/>
    <p:sldId id="486" r:id="rId38"/>
    <p:sldId id="487" r:id="rId39"/>
    <p:sldId id="468" r:id="rId40"/>
    <p:sldId id="457" r:id="rId41"/>
    <p:sldId id="478" r:id="rId42"/>
    <p:sldId id="479" r:id="rId43"/>
    <p:sldId id="488" r:id="rId44"/>
    <p:sldId id="480" r:id="rId45"/>
    <p:sldId id="481" r:id="rId46"/>
    <p:sldId id="482" r:id="rId47"/>
    <p:sldId id="489" r:id="rId48"/>
    <p:sldId id="490" r:id="rId49"/>
    <p:sldId id="491" r:id="rId50"/>
    <p:sldId id="492" r:id="rId51"/>
    <p:sldId id="493" r:id="rId52"/>
    <p:sldId id="494" r:id="rId53"/>
    <p:sldId id="495" r:id="rId54"/>
    <p:sldId id="496" r:id="rId55"/>
    <p:sldId id="471" r:id="rId56"/>
    <p:sldId id="497" r:id="rId57"/>
    <p:sldId id="498" r:id="rId58"/>
    <p:sldId id="499" r:id="rId59"/>
    <p:sldId id="500" r:id="rId60"/>
    <p:sldId id="501" r:id="rId61"/>
    <p:sldId id="502" r:id="rId62"/>
    <p:sldId id="503" r:id="rId63"/>
    <p:sldId id="504" r:id="rId64"/>
    <p:sldId id="505" r:id="rId65"/>
    <p:sldId id="506" r:id="rId66"/>
    <p:sldId id="507" r:id="rId67"/>
    <p:sldId id="508" r:id="rId68"/>
    <p:sldId id="509" r:id="rId69"/>
    <p:sldId id="510" r:id="rId70"/>
    <p:sldId id="511" r:id="rId71"/>
    <p:sldId id="512" r:id="rId72"/>
    <p:sldId id="513" r:id="rId73"/>
    <p:sldId id="514" r:id="rId74"/>
    <p:sldId id="515" r:id="rId75"/>
    <p:sldId id="516" r:id="rId76"/>
    <p:sldId id="517" r:id="rId77"/>
    <p:sldId id="518" r:id="rId78"/>
    <p:sldId id="452" r:id="rId79"/>
    <p:sldId id="519" r:id="rId80"/>
    <p:sldId id="520" r:id="rId81"/>
    <p:sldId id="521" r:id="rId82"/>
    <p:sldId id="522" r:id="rId83"/>
    <p:sldId id="523" r:id="rId84"/>
    <p:sldId id="524" r:id="rId85"/>
    <p:sldId id="525" r:id="rId86"/>
    <p:sldId id="526" r:id="rId87"/>
    <p:sldId id="527" r:id="rId88"/>
    <p:sldId id="528" r:id="rId89"/>
    <p:sldId id="529" r:id="rId90"/>
    <p:sldId id="444" r:id="rId91"/>
    <p:sldId id="445" r:id="rId92"/>
    <p:sldId id="530" r:id="rId93"/>
    <p:sldId id="531" r:id="rId94"/>
    <p:sldId id="532" r:id="rId95"/>
    <p:sldId id="358" r:id="rId96"/>
    <p:sldId id="533" r:id="rId97"/>
    <p:sldId id="534" r:id="rId98"/>
    <p:sldId id="535" r:id="rId99"/>
    <p:sldId id="536" r:id="rId100"/>
    <p:sldId id="537" r:id="rId101"/>
    <p:sldId id="538" r:id="rId102"/>
    <p:sldId id="539" r:id="rId103"/>
    <p:sldId id="456" r:id="rId104"/>
    <p:sldId id="540" r:id="rId105"/>
    <p:sldId id="541" r:id="rId106"/>
    <p:sldId id="377" r:id="rId107"/>
    <p:sldId id="356" r:id="rId108"/>
    <p:sldId id="379" r:id="rId109"/>
    <p:sldId id="380" r:id="rId110"/>
    <p:sldId id="381" r:id="rId111"/>
    <p:sldId id="382" r:id="rId112"/>
    <p:sldId id="383" r:id="rId113"/>
    <p:sldId id="384" r:id="rId114"/>
    <p:sldId id="385" r:id="rId115"/>
    <p:sldId id="364" r:id="rId116"/>
    <p:sldId id="365" r:id="rId117"/>
    <p:sldId id="386" r:id="rId118"/>
    <p:sldId id="387" r:id="rId119"/>
    <p:sldId id="388" r:id="rId120"/>
    <p:sldId id="389" r:id="rId121"/>
    <p:sldId id="390" r:id="rId122"/>
    <p:sldId id="391" r:id="rId123"/>
    <p:sldId id="392" r:id="rId124"/>
    <p:sldId id="393" r:id="rId125"/>
    <p:sldId id="374" r:id="rId126"/>
    <p:sldId id="375" r:id="rId127"/>
    <p:sldId id="394" r:id="rId128"/>
    <p:sldId id="405" r:id="rId129"/>
    <p:sldId id="407" r:id="rId130"/>
    <p:sldId id="408" r:id="rId131"/>
    <p:sldId id="412" r:id="rId132"/>
    <p:sldId id="411" r:id="rId133"/>
    <p:sldId id="542" r:id="rId134"/>
    <p:sldId id="413" r:id="rId135"/>
    <p:sldId id="359" r:id="rId136"/>
    <p:sldId id="543" r:id="rId137"/>
    <p:sldId id="414" r:id="rId138"/>
    <p:sldId id="415" r:id="rId139"/>
    <p:sldId id="416" r:id="rId140"/>
    <p:sldId id="544" r:id="rId141"/>
    <p:sldId id="417" r:id="rId142"/>
    <p:sldId id="418" r:id="rId143"/>
    <p:sldId id="419" r:id="rId144"/>
    <p:sldId id="545" r:id="rId145"/>
    <p:sldId id="546" r:id="rId146"/>
    <p:sldId id="547" r:id="rId147"/>
    <p:sldId id="420" r:id="rId148"/>
    <p:sldId id="548" r:id="rId149"/>
    <p:sldId id="395" r:id="rId150"/>
    <p:sldId id="396" r:id="rId151"/>
    <p:sldId id="421" r:id="rId152"/>
    <p:sldId id="398" r:id="rId153"/>
    <p:sldId id="399" r:id="rId154"/>
    <p:sldId id="422" r:id="rId155"/>
    <p:sldId id="402" r:id="rId156"/>
    <p:sldId id="403" r:id="rId157"/>
    <p:sldId id="423" r:id="rId15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4" userDrawn="1">
          <p15:clr>
            <a:srgbClr val="A4A3A4"/>
          </p15:clr>
        </p15:guide>
        <p15:guide id="2" pos="295" userDrawn="1">
          <p15:clr>
            <a:srgbClr val="A4A3A4"/>
          </p15:clr>
        </p15:guide>
        <p15:guide id="3" orient="horz" pos="1003" userDrawn="1">
          <p15:clr>
            <a:srgbClr val="A4A3A4"/>
          </p15:clr>
        </p15:guide>
        <p15:guide id="4" orient="horz" pos="3498" userDrawn="1">
          <p15:clr>
            <a:srgbClr val="A4A3A4"/>
          </p15:clr>
        </p15:guide>
        <p15:guide id="5" orient="horz" pos="1842" userDrawn="1">
          <p15:clr>
            <a:srgbClr val="A4A3A4"/>
          </p15:clr>
        </p15:guide>
        <p15:guide id="6" orient="horz" pos="1275" userDrawn="1">
          <p15:clr>
            <a:srgbClr val="A4A3A4"/>
          </p15:clr>
        </p15:guide>
        <p15:guide id="7" pos="2699" userDrawn="1">
          <p15:clr>
            <a:srgbClr val="A4A3A4"/>
          </p15:clr>
        </p15:guide>
        <p15:guide id="8" pos="3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16" autoAdjust="0"/>
    <p:restoredTop sz="94291" autoAdjust="0"/>
  </p:normalViewPr>
  <p:slideViewPr>
    <p:cSldViewPr snapToGrid="0" snapToObjects="1">
      <p:cViewPr varScale="1">
        <p:scale>
          <a:sx n="63" d="100"/>
          <a:sy n="63" d="100"/>
        </p:scale>
        <p:origin x="1688" y="56"/>
      </p:cViewPr>
      <p:guideLst>
        <p:guide orient="horz" pos="754"/>
        <p:guide pos="295"/>
        <p:guide orient="horz" pos="1003"/>
        <p:guide orient="horz" pos="3498"/>
        <p:guide orient="horz" pos="1842"/>
        <p:guide orient="horz" pos="1275"/>
        <p:guide pos="2699"/>
        <p:guide pos="363"/>
      </p:guideLst>
    </p:cSldViewPr>
  </p:slideViewPr>
  <p:outlineViewPr>
    <p:cViewPr>
      <p:scale>
        <a:sx n="33" d="100"/>
        <a:sy n="33" d="100"/>
      </p:scale>
      <p:origin x="0" y="-10656"/>
    </p:cViewPr>
  </p:outlineViewPr>
  <p:notesTextViewPr>
    <p:cViewPr>
      <p:scale>
        <a:sx n="125" d="100"/>
        <a:sy n="125"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handoutMaster" Target="handoutMasters/handoutMaster1.xml"/><Relationship Id="rId16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7.wmf"/><Relationship Id="rId7" Type="http://schemas.openxmlformats.org/officeDocument/2006/relationships/image" Target="../media/image72.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image" Target="../media/image87.wmf"/><Relationship Id="rId3" Type="http://schemas.openxmlformats.org/officeDocument/2006/relationships/image" Target="../media/image77.wmf"/><Relationship Id="rId7" Type="http://schemas.openxmlformats.org/officeDocument/2006/relationships/image" Target="../media/image81.wmf"/><Relationship Id="rId12" Type="http://schemas.openxmlformats.org/officeDocument/2006/relationships/image" Target="../media/image86.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image" Target="../media/image78.wmf"/><Relationship Id="rId9"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1/23/2025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atomic number 6, is located in group 4 A on the right side. Lithium is a metal and carbon is a nonmetal. An image of each element is accompanied by an enlarged diagram of each atom. Lithium shows three protons and a few neutrons in the nucleus, surrounded by three electrons. Carbon shows six protons and several neutrons in the nucleus, surrounded by six electrons.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356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atomic number 6, is located in group 4 A on the right side. Lithium is a metal and carbon is a nonmetal. An image of each element is accompanied by an enlarged diagram of each atom. Lithium shows three protons and a few neutrons in the nucleus, surrounded by three electrons. Carbon shows six protons and several neutrons in the nucleus, surrounded by six electrons.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163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Beneath the structure are diagrams of three nuclei of magnesium, each labeled as follows. </a:t>
            </a:r>
          </a:p>
          <a:p>
            <a:pPr marL="171450" indent="-171450">
              <a:buFont typeface="Arial" panose="020B0604020202020204" pitchFamily="34" charset="0"/>
              <a:buChar char="•"/>
            </a:pPr>
            <a:r>
              <a:rPr lang="en-US" dirty="0"/>
              <a:t>Superscript, 24. Subscript, 12. M g.</a:t>
            </a:r>
          </a:p>
          <a:p>
            <a:pPr marL="171450" indent="-171450">
              <a:buFont typeface="Arial" panose="020B0604020202020204" pitchFamily="34" charset="0"/>
              <a:buChar char="•"/>
            </a:pPr>
            <a:r>
              <a:rPr lang="en-US" dirty="0"/>
              <a:t>Superscript, 25. Subscript, 12. M g.</a:t>
            </a:r>
          </a:p>
          <a:p>
            <a:pPr marL="171450" indent="-171450">
              <a:buFont typeface="Arial" panose="020B0604020202020204" pitchFamily="34" charset="0"/>
              <a:buChar char="•"/>
            </a:pPr>
            <a:r>
              <a:rPr lang="en-US" dirty="0"/>
              <a:t>Superscript, 26. Subscript, 12. M g.</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9112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Beneath the structure are diagrams of three nuclei of magnesium, each labeled as follows. </a:t>
            </a:r>
          </a:p>
          <a:p>
            <a:pPr marL="171450" indent="-171450">
              <a:buFont typeface="Arial" panose="020B0604020202020204" pitchFamily="34" charset="0"/>
              <a:buChar char="•"/>
            </a:pPr>
            <a:r>
              <a:rPr lang="en-US" dirty="0"/>
              <a:t>Superscript, 24. Subscript, 12. M g.</a:t>
            </a:r>
          </a:p>
          <a:p>
            <a:pPr marL="171450" indent="-171450">
              <a:buFont typeface="Arial" panose="020B0604020202020204" pitchFamily="34" charset="0"/>
              <a:buChar char="•"/>
            </a:pPr>
            <a:r>
              <a:rPr lang="en-US" dirty="0"/>
              <a:t>Superscript, 25. Subscript, 12. M g.</a:t>
            </a:r>
          </a:p>
          <a:p>
            <a:pPr marL="171450" indent="-171450">
              <a:buFont typeface="Arial" panose="020B0604020202020204" pitchFamily="34" charset="0"/>
              <a:buChar char="•"/>
            </a:pPr>
            <a:r>
              <a:rPr lang="en-US" dirty="0"/>
              <a:t>Superscript, 26. Subscript, 12. M g.</a:t>
            </a:r>
          </a:p>
          <a:p>
            <a:pPr marL="0" indent="0">
              <a:buFont typeface="Arial" panose="020B0604020202020204" pitchFamily="34" charset="0"/>
              <a:buNone/>
            </a:pPr>
            <a:endParaRPr lang="en-IN" dirty="0"/>
          </a:p>
          <a:p>
            <a:pPr marL="0" indent="0">
              <a:buFont typeface="Arial" panose="020B0604020202020204" pitchFamily="34" charset="0"/>
              <a:buNone/>
            </a:pPr>
            <a:r>
              <a:rPr lang="en-US" dirty="0"/>
              <a:t>An enlarged rectangle containing the magnesium symbol is shown and labeled with the following information. 12. M g. 24.31. A bar graph below shows the three isotopes with the information as follows. Superscript 24, subscript 12, M g. 75.76 %. Superscript 25, subscript 12, M g. 10.13 %. Superscript 26, subscript 12, M g. 11.17 %.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020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enlarged rectangle containing the chlorine symbol is shown and labeled with the following information. 17, protons. C l, symbol. 35.45, atomic mass in a m u. A bar graph below shows the two isotopes with the information as follows. Superscript 35, subscript 17, Cl, 75.76 %. Superscript 37, subscript 17, Cl, 24.24 %.</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803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Above is a horizontal axis marked with two sets of values. The first, wavelength, m, progress from 10 to the fifth, to 10 to the negative eleventh. The second set of values for frequency, s to the negative first, progress from 10 to the fourth, to 10 to the nineteenth. Images above the axis show various sources of energy and their place on the energy scale. These values on the wavelength, frequency scales are as follows. Examples of energy types are listed.</a:t>
            </a:r>
          </a:p>
          <a:p>
            <a:r>
              <a:rPr lang="en-IN" dirty="0"/>
              <a:t>Energy Wavelength Frequency Type of energy Example</a:t>
            </a:r>
          </a:p>
          <a:p>
            <a:r>
              <a:rPr lang="en-IN" dirty="0"/>
              <a:t>low</a:t>
            </a:r>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r>
              <a:rPr lang="en-IN" dirty="0"/>
              <a:t>high 10 to the sixth</a:t>
            </a:r>
          </a:p>
          <a:p>
            <a:endParaRPr lang="en-IN" dirty="0"/>
          </a:p>
          <a:p>
            <a:r>
              <a:rPr lang="en-IN" dirty="0"/>
              <a:t>10 to the fifth</a:t>
            </a:r>
          </a:p>
          <a:p>
            <a:endParaRPr lang="en-IN" dirty="0"/>
          </a:p>
          <a:p>
            <a:r>
              <a:rPr lang="en-IN" dirty="0"/>
              <a:t>10 to the fourth</a:t>
            </a:r>
          </a:p>
          <a:p>
            <a:endParaRPr lang="en-IN" dirty="0"/>
          </a:p>
          <a:p>
            <a:r>
              <a:rPr lang="en-IN" dirty="0"/>
              <a:t>10 to the third</a:t>
            </a:r>
          </a:p>
          <a:p>
            <a:endParaRPr lang="en-IN" dirty="0"/>
          </a:p>
          <a:p>
            <a:r>
              <a:rPr lang="en-IN" dirty="0"/>
              <a:t>10 to the second</a:t>
            </a:r>
          </a:p>
          <a:p>
            <a:endParaRPr lang="en-IN" dirty="0"/>
          </a:p>
          <a:p>
            <a:r>
              <a:rPr lang="en-IN" dirty="0"/>
              <a:t>10</a:t>
            </a:r>
          </a:p>
          <a:p>
            <a:endParaRPr lang="en-IN" dirty="0"/>
          </a:p>
          <a:p>
            <a:r>
              <a:rPr lang="en-IN" dirty="0"/>
              <a:t>1</a:t>
            </a:r>
          </a:p>
          <a:p>
            <a:endParaRPr lang="en-IN" dirty="0"/>
          </a:p>
          <a:p>
            <a:r>
              <a:rPr lang="en-IN" dirty="0"/>
              <a:t>10 to the negative first</a:t>
            </a:r>
          </a:p>
          <a:p>
            <a:endParaRPr lang="en-IN" dirty="0"/>
          </a:p>
          <a:p>
            <a:r>
              <a:rPr lang="en-IN" dirty="0"/>
              <a:t>10 to the negative second</a:t>
            </a:r>
          </a:p>
          <a:p>
            <a:endParaRPr lang="en-IN" dirty="0"/>
          </a:p>
          <a:p>
            <a:r>
              <a:rPr lang="en-IN" dirty="0"/>
              <a:t>10 to the negative third</a:t>
            </a:r>
          </a:p>
          <a:p>
            <a:endParaRPr lang="en-IN" dirty="0"/>
          </a:p>
          <a:p>
            <a:r>
              <a:rPr lang="en-IN" dirty="0"/>
              <a:t>10 to the negative fourth</a:t>
            </a:r>
          </a:p>
          <a:p>
            <a:endParaRPr lang="en-IN" dirty="0"/>
          </a:p>
          <a:p>
            <a:r>
              <a:rPr lang="en-IN" dirty="0"/>
              <a:t>10 to the negative fifth</a:t>
            </a:r>
          </a:p>
          <a:p>
            <a:endParaRPr lang="en-IN" dirty="0"/>
          </a:p>
          <a:p>
            <a:r>
              <a:rPr lang="en-IN" dirty="0"/>
              <a:t>10 to the negative sixth</a:t>
            </a:r>
          </a:p>
          <a:p>
            <a:endParaRPr lang="en-IN" dirty="0"/>
          </a:p>
          <a:p>
            <a:r>
              <a:rPr lang="en-IN" dirty="0"/>
              <a:t>10 to the negative seventh</a:t>
            </a:r>
          </a:p>
          <a:p>
            <a:endParaRPr lang="en-IN" dirty="0"/>
          </a:p>
          <a:p>
            <a:r>
              <a:rPr lang="en-IN" dirty="0"/>
              <a:t>10 to the negative eighth</a:t>
            </a:r>
          </a:p>
          <a:p>
            <a:endParaRPr lang="en-IN" dirty="0"/>
          </a:p>
          <a:p>
            <a:r>
              <a:rPr lang="en-IN" dirty="0"/>
              <a:t>10 to the negative ninth</a:t>
            </a:r>
          </a:p>
          <a:p>
            <a:endParaRPr lang="en-IN" dirty="0"/>
          </a:p>
          <a:p>
            <a:r>
              <a:rPr lang="en-IN" dirty="0"/>
              <a:t>10 to the negative tenth</a:t>
            </a:r>
          </a:p>
          <a:p>
            <a:endParaRPr lang="en-IN" dirty="0"/>
          </a:p>
          <a:p>
            <a:r>
              <a:rPr lang="en-IN" dirty="0"/>
              <a:t>10 to the negative eleventh </a:t>
            </a:r>
          </a:p>
          <a:p>
            <a:endParaRPr lang="en-IN" dirty="0"/>
          </a:p>
          <a:p>
            <a:endParaRPr lang="en-IN" dirty="0"/>
          </a:p>
          <a:p>
            <a:r>
              <a:rPr lang="en-IN" dirty="0"/>
              <a:t>10 to the fourth</a:t>
            </a:r>
          </a:p>
          <a:p>
            <a:endParaRPr lang="en-IN" dirty="0"/>
          </a:p>
          <a:p>
            <a:r>
              <a:rPr lang="en-IN" dirty="0"/>
              <a:t>10 to the fifth</a:t>
            </a:r>
          </a:p>
          <a:p>
            <a:endParaRPr lang="en-IN" dirty="0"/>
          </a:p>
          <a:p>
            <a:r>
              <a:rPr lang="en-IN" dirty="0"/>
              <a:t>10 to the sixth</a:t>
            </a:r>
          </a:p>
          <a:p>
            <a:endParaRPr lang="en-IN" dirty="0"/>
          </a:p>
          <a:p>
            <a:r>
              <a:rPr lang="en-IN" dirty="0"/>
              <a:t>10 to the seventh</a:t>
            </a:r>
          </a:p>
          <a:p>
            <a:endParaRPr lang="en-IN" dirty="0"/>
          </a:p>
          <a:p>
            <a:r>
              <a:rPr lang="en-IN" dirty="0"/>
              <a:t>10 to the eighth</a:t>
            </a:r>
          </a:p>
          <a:p>
            <a:endParaRPr lang="en-IN" dirty="0"/>
          </a:p>
          <a:p>
            <a:r>
              <a:rPr lang="en-IN" dirty="0"/>
              <a:t>10 to the ninth</a:t>
            </a:r>
          </a:p>
          <a:p>
            <a:endParaRPr lang="en-IN" dirty="0"/>
          </a:p>
          <a:p>
            <a:r>
              <a:rPr lang="en-IN" dirty="0"/>
              <a:t>10 to the tenth</a:t>
            </a:r>
          </a:p>
          <a:p>
            <a:endParaRPr lang="en-IN" dirty="0"/>
          </a:p>
          <a:p>
            <a:r>
              <a:rPr lang="en-IN" dirty="0"/>
              <a:t>10 to the eleventh</a:t>
            </a:r>
          </a:p>
          <a:p>
            <a:endParaRPr lang="en-IN" dirty="0"/>
          </a:p>
          <a:p>
            <a:r>
              <a:rPr lang="en-IN" dirty="0"/>
              <a:t>10 to the twelfth</a:t>
            </a:r>
          </a:p>
          <a:p>
            <a:endParaRPr lang="en-IN" dirty="0"/>
          </a:p>
          <a:p>
            <a:r>
              <a:rPr lang="en-IN" dirty="0"/>
              <a:t>10 to the thirteenth</a:t>
            </a:r>
          </a:p>
          <a:p>
            <a:endParaRPr lang="en-IN" dirty="0"/>
          </a:p>
          <a:p>
            <a:r>
              <a:rPr lang="en-IN" dirty="0"/>
              <a:t>10 to the fourteenth</a:t>
            </a:r>
          </a:p>
          <a:p>
            <a:endParaRPr lang="en-IN" dirty="0"/>
          </a:p>
          <a:p>
            <a:r>
              <a:rPr lang="en-IN" dirty="0"/>
              <a:t>10 to the fifteenth</a:t>
            </a:r>
          </a:p>
          <a:p>
            <a:endParaRPr lang="en-IN" dirty="0"/>
          </a:p>
          <a:p>
            <a:r>
              <a:rPr lang="en-IN" dirty="0"/>
              <a:t>10 to the sixteenth</a:t>
            </a:r>
          </a:p>
          <a:p>
            <a:endParaRPr lang="en-IN" dirty="0"/>
          </a:p>
          <a:p>
            <a:r>
              <a:rPr lang="en-IN" dirty="0"/>
              <a:t>10 to the seventeenth</a:t>
            </a:r>
          </a:p>
          <a:p>
            <a:endParaRPr lang="en-IN" dirty="0"/>
          </a:p>
          <a:p>
            <a:r>
              <a:rPr lang="en-IN" dirty="0"/>
              <a:t>10 to the eighteenth</a:t>
            </a:r>
          </a:p>
          <a:p>
            <a:endParaRPr lang="en-IN" dirty="0"/>
          </a:p>
          <a:p>
            <a:r>
              <a:rPr lang="en-IN" dirty="0"/>
              <a:t>10 to the nineteenth </a:t>
            </a:r>
          </a:p>
          <a:p>
            <a:endParaRPr lang="en-IN" dirty="0"/>
          </a:p>
          <a:p>
            <a:endParaRPr lang="en-IN" dirty="0"/>
          </a:p>
          <a:p>
            <a:endParaRPr lang="en-IN" dirty="0"/>
          </a:p>
          <a:p>
            <a:endParaRPr lang="en-IN" dirty="0"/>
          </a:p>
          <a:p>
            <a:endParaRPr lang="en-IN" dirty="0"/>
          </a:p>
          <a:p>
            <a:r>
              <a:rPr lang="en-IN" dirty="0"/>
              <a:t>Radio waves</a:t>
            </a:r>
          </a:p>
          <a:p>
            <a:endParaRPr lang="en-IN" dirty="0"/>
          </a:p>
          <a:p>
            <a:endParaRPr lang="en-IN" dirty="0"/>
          </a:p>
          <a:p>
            <a:endParaRPr lang="en-IN" dirty="0"/>
          </a:p>
          <a:p>
            <a:endParaRPr lang="en-IN" dirty="0"/>
          </a:p>
          <a:p>
            <a:endParaRPr lang="en-IN" dirty="0"/>
          </a:p>
          <a:p>
            <a:endParaRPr lang="en-IN" dirty="0"/>
          </a:p>
          <a:p>
            <a:endParaRPr lang="en-IN" dirty="0"/>
          </a:p>
          <a:p>
            <a:r>
              <a:rPr lang="en-IN" dirty="0"/>
              <a:t>Microwave</a:t>
            </a:r>
          </a:p>
          <a:p>
            <a:endParaRPr lang="en-IN" dirty="0"/>
          </a:p>
          <a:p>
            <a:endParaRPr lang="en-IN" dirty="0"/>
          </a:p>
          <a:p>
            <a:endParaRPr lang="en-IN" dirty="0"/>
          </a:p>
          <a:p>
            <a:endParaRPr lang="en-IN" dirty="0"/>
          </a:p>
          <a:p>
            <a:endParaRPr lang="en-IN" dirty="0"/>
          </a:p>
          <a:p>
            <a:endParaRPr lang="en-IN" dirty="0"/>
          </a:p>
          <a:p>
            <a:r>
              <a:rPr lang="en-IN" dirty="0"/>
              <a:t>Infrared</a:t>
            </a:r>
          </a:p>
          <a:p>
            <a:endParaRPr lang="en-IN" dirty="0"/>
          </a:p>
          <a:p>
            <a:endParaRPr lang="en-IN" dirty="0"/>
          </a:p>
          <a:p>
            <a:endParaRPr lang="en-IN" dirty="0"/>
          </a:p>
          <a:p>
            <a:endParaRPr lang="en-IN" dirty="0"/>
          </a:p>
          <a:p>
            <a:r>
              <a:rPr lang="en-IN" dirty="0"/>
              <a:t>Visible</a:t>
            </a:r>
          </a:p>
          <a:p>
            <a:endParaRPr lang="en-IN" dirty="0"/>
          </a:p>
          <a:p>
            <a:r>
              <a:rPr lang="en-IN" dirty="0"/>
              <a:t>Ultraviolet</a:t>
            </a:r>
          </a:p>
          <a:p>
            <a:endParaRPr lang="en-IN" dirty="0"/>
          </a:p>
          <a:p>
            <a:endParaRPr lang="en-IN" dirty="0"/>
          </a:p>
          <a:p>
            <a:r>
              <a:rPr lang="en-IN" dirty="0"/>
              <a:t>X rays</a:t>
            </a:r>
          </a:p>
          <a:p>
            <a:endParaRPr lang="en-IN" dirty="0"/>
          </a:p>
          <a:p>
            <a:endParaRPr lang="en-IN" dirty="0"/>
          </a:p>
          <a:p>
            <a:r>
              <a:rPr lang="en-IN" dirty="0"/>
              <a:t>Gamma rays Power lines</a:t>
            </a:r>
          </a:p>
          <a:p>
            <a:endParaRPr lang="en-IN" dirty="0"/>
          </a:p>
          <a:p>
            <a:endParaRPr lang="en-IN" dirty="0"/>
          </a:p>
          <a:p>
            <a:endParaRPr lang="en-IN" dirty="0"/>
          </a:p>
          <a:p>
            <a:endParaRPr lang="en-IN" dirty="0"/>
          </a:p>
          <a:p>
            <a:endParaRPr lang="en-IN" dirty="0"/>
          </a:p>
          <a:p>
            <a:endParaRPr lang="en-IN" dirty="0"/>
          </a:p>
          <a:p>
            <a:r>
              <a:rPr lang="en-IN" dirty="0"/>
              <a:t>A M, F M radio</a:t>
            </a:r>
          </a:p>
          <a:p>
            <a:endParaRPr lang="en-IN" dirty="0"/>
          </a:p>
          <a:p>
            <a:endParaRPr lang="en-IN" dirty="0"/>
          </a:p>
          <a:p>
            <a:endParaRPr lang="en-IN" dirty="0"/>
          </a:p>
          <a:p>
            <a:r>
              <a:rPr lang="en-IN" dirty="0"/>
              <a:t>Television</a:t>
            </a:r>
          </a:p>
          <a:p>
            <a:endParaRPr lang="en-IN" dirty="0"/>
          </a:p>
          <a:p>
            <a:r>
              <a:rPr lang="en-IN" dirty="0"/>
              <a:t>Cell phone</a:t>
            </a:r>
          </a:p>
          <a:p>
            <a:r>
              <a:rPr lang="en-IN" dirty="0"/>
              <a:t>Microwave oven</a:t>
            </a:r>
          </a:p>
          <a:p>
            <a:r>
              <a:rPr lang="en-IN" dirty="0"/>
              <a:t>Satellite</a:t>
            </a:r>
          </a:p>
          <a:p>
            <a:endParaRPr lang="en-IN" dirty="0"/>
          </a:p>
          <a:p>
            <a:endParaRPr lang="en-IN" dirty="0"/>
          </a:p>
          <a:p>
            <a:endParaRPr lang="en-IN" dirty="0"/>
          </a:p>
          <a:p>
            <a:endParaRPr lang="en-IN" dirty="0"/>
          </a:p>
          <a:p>
            <a:endParaRPr lang="en-IN" dirty="0"/>
          </a:p>
          <a:p>
            <a:endParaRPr lang="en-IN" dirty="0"/>
          </a:p>
          <a:p>
            <a:endParaRPr lang="en-IN" dirty="0"/>
          </a:p>
          <a:p>
            <a:r>
              <a:rPr lang="en-IN" dirty="0"/>
              <a:t>Heat</a:t>
            </a:r>
          </a:p>
          <a:p>
            <a:endParaRPr lang="en-IN" dirty="0"/>
          </a:p>
          <a:p>
            <a:endParaRPr lang="en-IN" dirty="0"/>
          </a:p>
          <a:p>
            <a:r>
              <a:rPr lang="en-IN" dirty="0"/>
              <a:t>Sunlight</a:t>
            </a:r>
          </a:p>
          <a:p>
            <a:r>
              <a:rPr lang="en-IN" dirty="0"/>
              <a:t>Ultraviolet glasses</a:t>
            </a:r>
          </a:p>
          <a:p>
            <a:endParaRPr lang="en-IN" dirty="0"/>
          </a:p>
          <a:p>
            <a:endParaRPr lang="en-IN" dirty="0"/>
          </a:p>
          <a:p>
            <a:endParaRPr lang="en-IN" dirty="0"/>
          </a:p>
          <a:p>
            <a:r>
              <a:rPr lang="en-IN" dirty="0"/>
              <a:t>Medical X rays</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A note states that the visible light range progresses from 700 to 400 n m.</a:t>
            </a:r>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999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Above is a horizontal axis marked with two sets of values. The first, wavelength, m, progress from 10 to the fifth, to 10 to the negative eleventh. The second set of values for frequency, s to the negative first, progress from 10 to the fourth, to 10 to the nineteenth. Images above the axis show various sources of energy and their place on the energy scale. These values on the wavelength, frequency scales are as follows. Examples of energy types are listed.</a:t>
            </a:r>
          </a:p>
          <a:p>
            <a:r>
              <a:rPr lang="en-IN" dirty="0"/>
              <a:t>Energy Wavelength Frequency Type of energy Example</a:t>
            </a:r>
          </a:p>
          <a:p>
            <a:r>
              <a:rPr lang="en-IN" dirty="0"/>
              <a:t>low</a:t>
            </a:r>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r>
              <a:rPr lang="en-IN" dirty="0"/>
              <a:t>high 10 to the sixth</a:t>
            </a:r>
          </a:p>
          <a:p>
            <a:endParaRPr lang="en-IN" dirty="0"/>
          </a:p>
          <a:p>
            <a:r>
              <a:rPr lang="en-IN" dirty="0"/>
              <a:t>10 to the fifth</a:t>
            </a:r>
          </a:p>
          <a:p>
            <a:endParaRPr lang="en-IN" dirty="0"/>
          </a:p>
          <a:p>
            <a:r>
              <a:rPr lang="en-IN" dirty="0"/>
              <a:t>10 to the fourth</a:t>
            </a:r>
          </a:p>
          <a:p>
            <a:endParaRPr lang="en-IN" dirty="0"/>
          </a:p>
          <a:p>
            <a:r>
              <a:rPr lang="en-IN" dirty="0"/>
              <a:t>10 to the third</a:t>
            </a:r>
          </a:p>
          <a:p>
            <a:endParaRPr lang="en-IN" dirty="0"/>
          </a:p>
          <a:p>
            <a:r>
              <a:rPr lang="en-IN" dirty="0"/>
              <a:t>10 to the second</a:t>
            </a:r>
          </a:p>
          <a:p>
            <a:endParaRPr lang="en-IN" dirty="0"/>
          </a:p>
          <a:p>
            <a:r>
              <a:rPr lang="en-IN" dirty="0"/>
              <a:t>10</a:t>
            </a:r>
          </a:p>
          <a:p>
            <a:endParaRPr lang="en-IN" dirty="0"/>
          </a:p>
          <a:p>
            <a:r>
              <a:rPr lang="en-IN" dirty="0"/>
              <a:t>1</a:t>
            </a:r>
          </a:p>
          <a:p>
            <a:endParaRPr lang="en-IN" dirty="0"/>
          </a:p>
          <a:p>
            <a:r>
              <a:rPr lang="en-IN" dirty="0"/>
              <a:t>10 to the negative first</a:t>
            </a:r>
          </a:p>
          <a:p>
            <a:endParaRPr lang="en-IN" dirty="0"/>
          </a:p>
          <a:p>
            <a:r>
              <a:rPr lang="en-IN" dirty="0"/>
              <a:t>10 to the negative second</a:t>
            </a:r>
          </a:p>
          <a:p>
            <a:endParaRPr lang="en-IN" dirty="0"/>
          </a:p>
          <a:p>
            <a:r>
              <a:rPr lang="en-IN" dirty="0"/>
              <a:t>10 to the negative third</a:t>
            </a:r>
          </a:p>
          <a:p>
            <a:endParaRPr lang="en-IN" dirty="0"/>
          </a:p>
          <a:p>
            <a:r>
              <a:rPr lang="en-IN" dirty="0"/>
              <a:t>10 to the negative fourth</a:t>
            </a:r>
          </a:p>
          <a:p>
            <a:endParaRPr lang="en-IN" dirty="0"/>
          </a:p>
          <a:p>
            <a:r>
              <a:rPr lang="en-IN" dirty="0"/>
              <a:t>10 to the negative fifth</a:t>
            </a:r>
          </a:p>
          <a:p>
            <a:endParaRPr lang="en-IN" dirty="0"/>
          </a:p>
          <a:p>
            <a:r>
              <a:rPr lang="en-IN" dirty="0"/>
              <a:t>10 to the negative sixth</a:t>
            </a:r>
          </a:p>
          <a:p>
            <a:endParaRPr lang="en-IN" dirty="0"/>
          </a:p>
          <a:p>
            <a:r>
              <a:rPr lang="en-IN" dirty="0"/>
              <a:t>10 to the negative seventh</a:t>
            </a:r>
          </a:p>
          <a:p>
            <a:endParaRPr lang="en-IN" dirty="0"/>
          </a:p>
          <a:p>
            <a:r>
              <a:rPr lang="en-IN" dirty="0"/>
              <a:t>10 to the negative eighth</a:t>
            </a:r>
          </a:p>
          <a:p>
            <a:endParaRPr lang="en-IN" dirty="0"/>
          </a:p>
          <a:p>
            <a:r>
              <a:rPr lang="en-IN" dirty="0"/>
              <a:t>10 to the negative ninth</a:t>
            </a:r>
          </a:p>
          <a:p>
            <a:endParaRPr lang="en-IN" dirty="0"/>
          </a:p>
          <a:p>
            <a:r>
              <a:rPr lang="en-IN" dirty="0"/>
              <a:t>10 to the negative tenth</a:t>
            </a:r>
          </a:p>
          <a:p>
            <a:endParaRPr lang="en-IN" dirty="0"/>
          </a:p>
          <a:p>
            <a:r>
              <a:rPr lang="en-IN" dirty="0"/>
              <a:t>10 to the negative eleventh </a:t>
            </a:r>
          </a:p>
          <a:p>
            <a:endParaRPr lang="en-IN" dirty="0"/>
          </a:p>
          <a:p>
            <a:endParaRPr lang="en-IN" dirty="0"/>
          </a:p>
          <a:p>
            <a:r>
              <a:rPr lang="en-IN" dirty="0"/>
              <a:t>10 to the fourth</a:t>
            </a:r>
          </a:p>
          <a:p>
            <a:endParaRPr lang="en-IN" dirty="0"/>
          </a:p>
          <a:p>
            <a:r>
              <a:rPr lang="en-IN" dirty="0"/>
              <a:t>10 to the fifth</a:t>
            </a:r>
          </a:p>
          <a:p>
            <a:endParaRPr lang="en-IN" dirty="0"/>
          </a:p>
          <a:p>
            <a:r>
              <a:rPr lang="en-IN" dirty="0"/>
              <a:t>10 to the sixth</a:t>
            </a:r>
          </a:p>
          <a:p>
            <a:endParaRPr lang="en-IN" dirty="0"/>
          </a:p>
          <a:p>
            <a:r>
              <a:rPr lang="en-IN" dirty="0"/>
              <a:t>10 to the seventh</a:t>
            </a:r>
          </a:p>
          <a:p>
            <a:endParaRPr lang="en-IN" dirty="0"/>
          </a:p>
          <a:p>
            <a:r>
              <a:rPr lang="en-IN" dirty="0"/>
              <a:t>10 to the eighth</a:t>
            </a:r>
          </a:p>
          <a:p>
            <a:endParaRPr lang="en-IN" dirty="0"/>
          </a:p>
          <a:p>
            <a:r>
              <a:rPr lang="en-IN" dirty="0"/>
              <a:t>10 to the ninth</a:t>
            </a:r>
          </a:p>
          <a:p>
            <a:endParaRPr lang="en-IN" dirty="0"/>
          </a:p>
          <a:p>
            <a:r>
              <a:rPr lang="en-IN" dirty="0"/>
              <a:t>10 to the tenth</a:t>
            </a:r>
          </a:p>
          <a:p>
            <a:endParaRPr lang="en-IN" dirty="0"/>
          </a:p>
          <a:p>
            <a:r>
              <a:rPr lang="en-IN" dirty="0"/>
              <a:t>10 to the eleventh</a:t>
            </a:r>
          </a:p>
          <a:p>
            <a:endParaRPr lang="en-IN" dirty="0"/>
          </a:p>
          <a:p>
            <a:r>
              <a:rPr lang="en-IN" dirty="0"/>
              <a:t>10 to the twelfth</a:t>
            </a:r>
          </a:p>
          <a:p>
            <a:endParaRPr lang="en-IN" dirty="0"/>
          </a:p>
          <a:p>
            <a:r>
              <a:rPr lang="en-IN" dirty="0"/>
              <a:t>10 to the thirteenth</a:t>
            </a:r>
          </a:p>
          <a:p>
            <a:endParaRPr lang="en-IN" dirty="0"/>
          </a:p>
          <a:p>
            <a:r>
              <a:rPr lang="en-IN" dirty="0"/>
              <a:t>10 to the fourteenth</a:t>
            </a:r>
          </a:p>
          <a:p>
            <a:endParaRPr lang="en-IN" dirty="0"/>
          </a:p>
          <a:p>
            <a:r>
              <a:rPr lang="en-IN" dirty="0"/>
              <a:t>10 to the fifteenth</a:t>
            </a:r>
          </a:p>
          <a:p>
            <a:endParaRPr lang="en-IN" dirty="0"/>
          </a:p>
          <a:p>
            <a:r>
              <a:rPr lang="en-IN" dirty="0"/>
              <a:t>10 to the sixteenth</a:t>
            </a:r>
          </a:p>
          <a:p>
            <a:endParaRPr lang="en-IN" dirty="0"/>
          </a:p>
          <a:p>
            <a:r>
              <a:rPr lang="en-IN" dirty="0"/>
              <a:t>10 to the seventeenth</a:t>
            </a:r>
          </a:p>
          <a:p>
            <a:endParaRPr lang="en-IN" dirty="0"/>
          </a:p>
          <a:p>
            <a:r>
              <a:rPr lang="en-IN" dirty="0"/>
              <a:t>10 to the eighteenth</a:t>
            </a:r>
          </a:p>
          <a:p>
            <a:endParaRPr lang="en-IN" dirty="0"/>
          </a:p>
          <a:p>
            <a:r>
              <a:rPr lang="en-IN" dirty="0"/>
              <a:t>10 to the nineteenth </a:t>
            </a:r>
          </a:p>
          <a:p>
            <a:endParaRPr lang="en-IN" dirty="0"/>
          </a:p>
          <a:p>
            <a:endParaRPr lang="en-IN" dirty="0"/>
          </a:p>
          <a:p>
            <a:endParaRPr lang="en-IN" dirty="0"/>
          </a:p>
          <a:p>
            <a:endParaRPr lang="en-IN" dirty="0"/>
          </a:p>
          <a:p>
            <a:endParaRPr lang="en-IN" dirty="0"/>
          </a:p>
          <a:p>
            <a:r>
              <a:rPr lang="en-IN" dirty="0"/>
              <a:t>Radio waves</a:t>
            </a:r>
          </a:p>
          <a:p>
            <a:endParaRPr lang="en-IN" dirty="0"/>
          </a:p>
          <a:p>
            <a:endParaRPr lang="en-IN" dirty="0"/>
          </a:p>
          <a:p>
            <a:endParaRPr lang="en-IN" dirty="0"/>
          </a:p>
          <a:p>
            <a:endParaRPr lang="en-IN" dirty="0"/>
          </a:p>
          <a:p>
            <a:endParaRPr lang="en-IN" dirty="0"/>
          </a:p>
          <a:p>
            <a:endParaRPr lang="en-IN" dirty="0"/>
          </a:p>
          <a:p>
            <a:endParaRPr lang="en-IN" dirty="0"/>
          </a:p>
          <a:p>
            <a:r>
              <a:rPr lang="en-IN" dirty="0"/>
              <a:t>Microwave</a:t>
            </a:r>
          </a:p>
          <a:p>
            <a:endParaRPr lang="en-IN" dirty="0"/>
          </a:p>
          <a:p>
            <a:endParaRPr lang="en-IN" dirty="0"/>
          </a:p>
          <a:p>
            <a:endParaRPr lang="en-IN" dirty="0"/>
          </a:p>
          <a:p>
            <a:endParaRPr lang="en-IN" dirty="0"/>
          </a:p>
          <a:p>
            <a:endParaRPr lang="en-IN" dirty="0"/>
          </a:p>
          <a:p>
            <a:endParaRPr lang="en-IN" dirty="0"/>
          </a:p>
          <a:p>
            <a:r>
              <a:rPr lang="en-IN" dirty="0"/>
              <a:t>Infrared</a:t>
            </a:r>
          </a:p>
          <a:p>
            <a:endParaRPr lang="en-IN" dirty="0"/>
          </a:p>
          <a:p>
            <a:endParaRPr lang="en-IN" dirty="0"/>
          </a:p>
          <a:p>
            <a:endParaRPr lang="en-IN" dirty="0"/>
          </a:p>
          <a:p>
            <a:endParaRPr lang="en-IN" dirty="0"/>
          </a:p>
          <a:p>
            <a:r>
              <a:rPr lang="en-IN" dirty="0"/>
              <a:t>Visible</a:t>
            </a:r>
          </a:p>
          <a:p>
            <a:endParaRPr lang="en-IN" dirty="0"/>
          </a:p>
          <a:p>
            <a:r>
              <a:rPr lang="en-IN" dirty="0"/>
              <a:t>Ultraviolet</a:t>
            </a:r>
          </a:p>
          <a:p>
            <a:endParaRPr lang="en-IN" dirty="0"/>
          </a:p>
          <a:p>
            <a:endParaRPr lang="en-IN" dirty="0"/>
          </a:p>
          <a:p>
            <a:r>
              <a:rPr lang="en-IN" dirty="0"/>
              <a:t>X rays</a:t>
            </a:r>
          </a:p>
          <a:p>
            <a:endParaRPr lang="en-IN" dirty="0"/>
          </a:p>
          <a:p>
            <a:endParaRPr lang="en-IN" dirty="0"/>
          </a:p>
          <a:p>
            <a:r>
              <a:rPr lang="en-IN" dirty="0"/>
              <a:t>Gamma rays Power lines</a:t>
            </a:r>
          </a:p>
          <a:p>
            <a:endParaRPr lang="en-IN" dirty="0"/>
          </a:p>
          <a:p>
            <a:endParaRPr lang="en-IN" dirty="0"/>
          </a:p>
          <a:p>
            <a:endParaRPr lang="en-IN" dirty="0"/>
          </a:p>
          <a:p>
            <a:endParaRPr lang="en-IN" dirty="0"/>
          </a:p>
          <a:p>
            <a:endParaRPr lang="en-IN" dirty="0"/>
          </a:p>
          <a:p>
            <a:endParaRPr lang="en-IN" dirty="0"/>
          </a:p>
          <a:p>
            <a:r>
              <a:rPr lang="en-IN" dirty="0"/>
              <a:t>A M, F M radio</a:t>
            </a:r>
          </a:p>
          <a:p>
            <a:endParaRPr lang="en-IN" dirty="0"/>
          </a:p>
          <a:p>
            <a:endParaRPr lang="en-IN" dirty="0"/>
          </a:p>
          <a:p>
            <a:endParaRPr lang="en-IN" dirty="0"/>
          </a:p>
          <a:p>
            <a:r>
              <a:rPr lang="en-IN" dirty="0"/>
              <a:t>Television</a:t>
            </a:r>
          </a:p>
          <a:p>
            <a:endParaRPr lang="en-IN" dirty="0"/>
          </a:p>
          <a:p>
            <a:r>
              <a:rPr lang="en-IN" dirty="0"/>
              <a:t>Cell phone</a:t>
            </a:r>
          </a:p>
          <a:p>
            <a:r>
              <a:rPr lang="en-IN" dirty="0"/>
              <a:t>Microwave oven</a:t>
            </a:r>
          </a:p>
          <a:p>
            <a:r>
              <a:rPr lang="en-IN" dirty="0"/>
              <a:t>Satellite</a:t>
            </a:r>
          </a:p>
          <a:p>
            <a:endParaRPr lang="en-IN" dirty="0"/>
          </a:p>
          <a:p>
            <a:endParaRPr lang="en-IN" dirty="0"/>
          </a:p>
          <a:p>
            <a:endParaRPr lang="en-IN" dirty="0"/>
          </a:p>
          <a:p>
            <a:endParaRPr lang="en-IN" dirty="0"/>
          </a:p>
          <a:p>
            <a:endParaRPr lang="en-IN" dirty="0"/>
          </a:p>
          <a:p>
            <a:endParaRPr lang="en-IN" dirty="0"/>
          </a:p>
          <a:p>
            <a:endParaRPr lang="en-IN" dirty="0"/>
          </a:p>
          <a:p>
            <a:r>
              <a:rPr lang="en-IN" dirty="0"/>
              <a:t>Heat</a:t>
            </a:r>
          </a:p>
          <a:p>
            <a:endParaRPr lang="en-IN" dirty="0"/>
          </a:p>
          <a:p>
            <a:endParaRPr lang="en-IN" dirty="0"/>
          </a:p>
          <a:p>
            <a:r>
              <a:rPr lang="en-IN" dirty="0"/>
              <a:t>Sunlight</a:t>
            </a:r>
          </a:p>
          <a:p>
            <a:r>
              <a:rPr lang="en-IN" dirty="0"/>
              <a:t>Ultraviolet glasses</a:t>
            </a:r>
          </a:p>
          <a:p>
            <a:endParaRPr lang="en-IN" dirty="0"/>
          </a:p>
          <a:p>
            <a:endParaRPr lang="en-IN" dirty="0"/>
          </a:p>
          <a:p>
            <a:endParaRPr lang="en-IN" dirty="0"/>
          </a:p>
          <a:p>
            <a:r>
              <a:rPr lang="en-IN" dirty="0"/>
              <a:t>Medical X rays</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A note states that the visible light range progresses from 700 to 400 n m.</a:t>
            </a:r>
          </a:p>
          <a:p>
            <a:endParaRPr lang="en-IN" dirty="0"/>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9427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Above is a horizontal axis marked with two sets of values. The first, wavelength, m, progress from 10 to the fifth, to 10 to the negative eleventh. The second set of values for frequency, s to the negative first, progress from 10 to the fourth, to 10 to the nineteenth. Images above the axis show various sources of energy and their place on the energy scale. These values on the wavelength, frequency scales are as follows. Examples of energy types are listed.</a:t>
            </a:r>
          </a:p>
          <a:p>
            <a:r>
              <a:rPr lang="en-IN" dirty="0"/>
              <a:t>Energy Wavelength Frequency Type of energy Example</a:t>
            </a:r>
          </a:p>
          <a:p>
            <a:r>
              <a:rPr lang="en-IN" dirty="0"/>
              <a:t>low</a:t>
            </a:r>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r>
              <a:rPr lang="en-IN" dirty="0"/>
              <a:t>high 10 to the sixth</a:t>
            </a:r>
          </a:p>
          <a:p>
            <a:endParaRPr lang="en-IN" dirty="0"/>
          </a:p>
          <a:p>
            <a:r>
              <a:rPr lang="en-IN" dirty="0"/>
              <a:t>10 to the fifth</a:t>
            </a:r>
          </a:p>
          <a:p>
            <a:endParaRPr lang="en-IN" dirty="0"/>
          </a:p>
          <a:p>
            <a:r>
              <a:rPr lang="en-IN" dirty="0"/>
              <a:t>10 to the fourth</a:t>
            </a:r>
          </a:p>
          <a:p>
            <a:endParaRPr lang="en-IN" dirty="0"/>
          </a:p>
          <a:p>
            <a:r>
              <a:rPr lang="en-IN" dirty="0"/>
              <a:t>10 to the third</a:t>
            </a:r>
          </a:p>
          <a:p>
            <a:endParaRPr lang="en-IN" dirty="0"/>
          </a:p>
          <a:p>
            <a:r>
              <a:rPr lang="en-IN" dirty="0"/>
              <a:t>10 to the second</a:t>
            </a:r>
          </a:p>
          <a:p>
            <a:endParaRPr lang="en-IN" dirty="0"/>
          </a:p>
          <a:p>
            <a:r>
              <a:rPr lang="en-IN" dirty="0"/>
              <a:t>10</a:t>
            </a:r>
          </a:p>
          <a:p>
            <a:endParaRPr lang="en-IN" dirty="0"/>
          </a:p>
          <a:p>
            <a:r>
              <a:rPr lang="en-IN" dirty="0"/>
              <a:t>1</a:t>
            </a:r>
          </a:p>
          <a:p>
            <a:endParaRPr lang="en-IN" dirty="0"/>
          </a:p>
          <a:p>
            <a:r>
              <a:rPr lang="en-IN" dirty="0"/>
              <a:t>10 to the negative first</a:t>
            </a:r>
          </a:p>
          <a:p>
            <a:endParaRPr lang="en-IN" dirty="0"/>
          </a:p>
          <a:p>
            <a:r>
              <a:rPr lang="en-IN" dirty="0"/>
              <a:t>10 to the negative second</a:t>
            </a:r>
          </a:p>
          <a:p>
            <a:endParaRPr lang="en-IN" dirty="0"/>
          </a:p>
          <a:p>
            <a:r>
              <a:rPr lang="en-IN" dirty="0"/>
              <a:t>10 to the negative third</a:t>
            </a:r>
          </a:p>
          <a:p>
            <a:endParaRPr lang="en-IN" dirty="0"/>
          </a:p>
          <a:p>
            <a:r>
              <a:rPr lang="en-IN" dirty="0"/>
              <a:t>10 to the negative fourth</a:t>
            </a:r>
          </a:p>
          <a:p>
            <a:endParaRPr lang="en-IN" dirty="0"/>
          </a:p>
          <a:p>
            <a:r>
              <a:rPr lang="en-IN" dirty="0"/>
              <a:t>10 to the negative fifth</a:t>
            </a:r>
          </a:p>
          <a:p>
            <a:endParaRPr lang="en-IN" dirty="0"/>
          </a:p>
          <a:p>
            <a:r>
              <a:rPr lang="en-IN" dirty="0"/>
              <a:t>10 to the negative sixth</a:t>
            </a:r>
          </a:p>
          <a:p>
            <a:endParaRPr lang="en-IN" dirty="0"/>
          </a:p>
          <a:p>
            <a:r>
              <a:rPr lang="en-IN" dirty="0"/>
              <a:t>10 to the negative seventh</a:t>
            </a:r>
          </a:p>
          <a:p>
            <a:endParaRPr lang="en-IN" dirty="0"/>
          </a:p>
          <a:p>
            <a:r>
              <a:rPr lang="en-IN" dirty="0"/>
              <a:t>10 to the negative eighth</a:t>
            </a:r>
          </a:p>
          <a:p>
            <a:endParaRPr lang="en-IN" dirty="0"/>
          </a:p>
          <a:p>
            <a:r>
              <a:rPr lang="en-IN" dirty="0"/>
              <a:t>10 to the negative ninth</a:t>
            </a:r>
          </a:p>
          <a:p>
            <a:endParaRPr lang="en-IN" dirty="0"/>
          </a:p>
          <a:p>
            <a:r>
              <a:rPr lang="en-IN" dirty="0"/>
              <a:t>10 to the negative tenth</a:t>
            </a:r>
          </a:p>
          <a:p>
            <a:endParaRPr lang="en-IN" dirty="0"/>
          </a:p>
          <a:p>
            <a:r>
              <a:rPr lang="en-IN" dirty="0"/>
              <a:t>10 to the negative eleventh </a:t>
            </a:r>
          </a:p>
          <a:p>
            <a:endParaRPr lang="en-IN" dirty="0"/>
          </a:p>
          <a:p>
            <a:endParaRPr lang="en-IN" dirty="0"/>
          </a:p>
          <a:p>
            <a:r>
              <a:rPr lang="en-IN" dirty="0"/>
              <a:t>10 to the fourth</a:t>
            </a:r>
          </a:p>
          <a:p>
            <a:endParaRPr lang="en-IN" dirty="0"/>
          </a:p>
          <a:p>
            <a:r>
              <a:rPr lang="en-IN" dirty="0"/>
              <a:t>10 to the fifth</a:t>
            </a:r>
          </a:p>
          <a:p>
            <a:endParaRPr lang="en-IN" dirty="0"/>
          </a:p>
          <a:p>
            <a:r>
              <a:rPr lang="en-IN" dirty="0"/>
              <a:t>10 to the sixth</a:t>
            </a:r>
          </a:p>
          <a:p>
            <a:endParaRPr lang="en-IN" dirty="0"/>
          </a:p>
          <a:p>
            <a:r>
              <a:rPr lang="en-IN" dirty="0"/>
              <a:t>10 to the seventh</a:t>
            </a:r>
          </a:p>
          <a:p>
            <a:endParaRPr lang="en-IN" dirty="0"/>
          </a:p>
          <a:p>
            <a:r>
              <a:rPr lang="en-IN" dirty="0"/>
              <a:t>10 to the eighth</a:t>
            </a:r>
          </a:p>
          <a:p>
            <a:endParaRPr lang="en-IN" dirty="0"/>
          </a:p>
          <a:p>
            <a:r>
              <a:rPr lang="en-IN" dirty="0"/>
              <a:t>10 to the ninth</a:t>
            </a:r>
          </a:p>
          <a:p>
            <a:endParaRPr lang="en-IN" dirty="0"/>
          </a:p>
          <a:p>
            <a:r>
              <a:rPr lang="en-IN" dirty="0"/>
              <a:t>10 to the tenth</a:t>
            </a:r>
          </a:p>
          <a:p>
            <a:endParaRPr lang="en-IN" dirty="0"/>
          </a:p>
          <a:p>
            <a:r>
              <a:rPr lang="en-IN" dirty="0"/>
              <a:t>10 to the eleventh</a:t>
            </a:r>
          </a:p>
          <a:p>
            <a:endParaRPr lang="en-IN" dirty="0"/>
          </a:p>
          <a:p>
            <a:r>
              <a:rPr lang="en-IN" dirty="0"/>
              <a:t>10 to the twelfth</a:t>
            </a:r>
          </a:p>
          <a:p>
            <a:endParaRPr lang="en-IN" dirty="0"/>
          </a:p>
          <a:p>
            <a:r>
              <a:rPr lang="en-IN" dirty="0"/>
              <a:t>10 to the thirteenth</a:t>
            </a:r>
          </a:p>
          <a:p>
            <a:endParaRPr lang="en-IN" dirty="0"/>
          </a:p>
          <a:p>
            <a:r>
              <a:rPr lang="en-IN" dirty="0"/>
              <a:t>10 to the fourteenth</a:t>
            </a:r>
          </a:p>
          <a:p>
            <a:endParaRPr lang="en-IN" dirty="0"/>
          </a:p>
          <a:p>
            <a:r>
              <a:rPr lang="en-IN" dirty="0"/>
              <a:t>10 to the fifteenth</a:t>
            </a:r>
          </a:p>
          <a:p>
            <a:endParaRPr lang="en-IN" dirty="0"/>
          </a:p>
          <a:p>
            <a:r>
              <a:rPr lang="en-IN" dirty="0"/>
              <a:t>10 to the sixteenth</a:t>
            </a:r>
          </a:p>
          <a:p>
            <a:endParaRPr lang="en-IN" dirty="0"/>
          </a:p>
          <a:p>
            <a:r>
              <a:rPr lang="en-IN" dirty="0"/>
              <a:t>10 to the seventeenth</a:t>
            </a:r>
          </a:p>
          <a:p>
            <a:endParaRPr lang="en-IN" dirty="0"/>
          </a:p>
          <a:p>
            <a:r>
              <a:rPr lang="en-IN" dirty="0"/>
              <a:t>10 to the eighteenth</a:t>
            </a:r>
          </a:p>
          <a:p>
            <a:endParaRPr lang="en-IN" dirty="0"/>
          </a:p>
          <a:p>
            <a:r>
              <a:rPr lang="en-IN" dirty="0"/>
              <a:t>10 to the nineteenth </a:t>
            </a:r>
          </a:p>
          <a:p>
            <a:endParaRPr lang="en-IN" dirty="0"/>
          </a:p>
          <a:p>
            <a:endParaRPr lang="en-IN" dirty="0"/>
          </a:p>
          <a:p>
            <a:endParaRPr lang="en-IN" dirty="0"/>
          </a:p>
          <a:p>
            <a:endParaRPr lang="en-IN" dirty="0"/>
          </a:p>
          <a:p>
            <a:endParaRPr lang="en-IN" dirty="0"/>
          </a:p>
          <a:p>
            <a:r>
              <a:rPr lang="en-IN" dirty="0"/>
              <a:t>Radio waves</a:t>
            </a:r>
          </a:p>
          <a:p>
            <a:endParaRPr lang="en-IN" dirty="0"/>
          </a:p>
          <a:p>
            <a:endParaRPr lang="en-IN" dirty="0"/>
          </a:p>
          <a:p>
            <a:endParaRPr lang="en-IN" dirty="0"/>
          </a:p>
          <a:p>
            <a:endParaRPr lang="en-IN" dirty="0"/>
          </a:p>
          <a:p>
            <a:endParaRPr lang="en-IN" dirty="0"/>
          </a:p>
          <a:p>
            <a:endParaRPr lang="en-IN" dirty="0"/>
          </a:p>
          <a:p>
            <a:endParaRPr lang="en-IN" dirty="0"/>
          </a:p>
          <a:p>
            <a:r>
              <a:rPr lang="en-IN" dirty="0"/>
              <a:t>Microwave</a:t>
            </a:r>
          </a:p>
          <a:p>
            <a:endParaRPr lang="en-IN" dirty="0"/>
          </a:p>
          <a:p>
            <a:endParaRPr lang="en-IN" dirty="0"/>
          </a:p>
          <a:p>
            <a:endParaRPr lang="en-IN" dirty="0"/>
          </a:p>
          <a:p>
            <a:endParaRPr lang="en-IN" dirty="0"/>
          </a:p>
          <a:p>
            <a:endParaRPr lang="en-IN" dirty="0"/>
          </a:p>
          <a:p>
            <a:endParaRPr lang="en-IN" dirty="0"/>
          </a:p>
          <a:p>
            <a:r>
              <a:rPr lang="en-IN" dirty="0"/>
              <a:t>Infrared</a:t>
            </a:r>
          </a:p>
          <a:p>
            <a:endParaRPr lang="en-IN" dirty="0"/>
          </a:p>
          <a:p>
            <a:endParaRPr lang="en-IN" dirty="0"/>
          </a:p>
          <a:p>
            <a:endParaRPr lang="en-IN" dirty="0"/>
          </a:p>
          <a:p>
            <a:endParaRPr lang="en-IN" dirty="0"/>
          </a:p>
          <a:p>
            <a:r>
              <a:rPr lang="en-IN" dirty="0"/>
              <a:t>Visible</a:t>
            </a:r>
          </a:p>
          <a:p>
            <a:endParaRPr lang="en-IN" dirty="0"/>
          </a:p>
          <a:p>
            <a:r>
              <a:rPr lang="en-IN" dirty="0"/>
              <a:t>Ultraviolet</a:t>
            </a:r>
          </a:p>
          <a:p>
            <a:endParaRPr lang="en-IN" dirty="0"/>
          </a:p>
          <a:p>
            <a:endParaRPr lang="en-IN" dirty="0"/>
          </a:p>
          <a:p>
            <a:r>
              <a:rPr lang="en-IN" dirty="0"/>
              <a:t>X rays</a:t>
            </a:r>
          </a:p>
          <a:p>
            <a:endParaRPr lang="en-IN" dirty="0"/>
          </a:p>
          <a:p>
            <a:endParaRPr lang="en-IN" dirty="0"/>
          </a:p>
          <a:p>
            <a:r>
              <a:rPr lang="en-IN" dirty="0"/>
              <a:t>Gamma rays Power lines</a:t>
            </a:r>
          </a:p>
          <a:p>
            <a:endParaRPr lang="en-IN" dirty="0"/>
          </a:p>
          <a:p>
            <a:endParaRPr lang="en-IN" dirty="0"/>
          </a:p>
          <a:p>
            <a:endParaRPr lang="en-IN" dirty="0"/>
          </a:p>
          <a:p>
            <a:endParaRPr lang="en-IN" dirty="0"/>
          </a:p>
          <a:p>
            <a:endParaRPr lang="en-IN" dirty="0"/>
          </a:p>
          <a:p>
            <a:endParaRPr lang="en-IN" dirty="0"/>
          </a:p>
          <a:p>
            <a:r>
              <a:rPr lang="en-IN" dirty="0"/>
              <a:t>A M, F M radio</a:t>
            </a:r>
          </a:p>
          <a:p>
            <a:endParaRPr lang="en-IN" dirty="0"/>
          </a:p>
          <a:p>
            <a:endParaRPr lang="en-IN" dirty="0"/>
          </a:p>
          <a:p>
            <a:endParaRPr lang="en-IN" dirty="0"/>
          </a:p>
          <a:p>
            <a:r>
              <a:rPr lang="en-IN" dirty="0"/>
              <a:t>Television</a:t>
            </a:r>
          </a:p>
          <a:p>
            <a:endParaRPr lang="en-IN" dirty="0"/>
          </a:p>
          <a:p>
            <a:r>
              <a:rPr lang="en-IN" dirty="0"/>
              <a:t>Cell phone</a:t>
            </a:r>
          </a:p>
          <a:p>
            <a:r>
              <a:rPr lang="en-IN" dirty="0"/>
              <a:t>Microwave oven</a:t>
            </a:r>
          </a:p>
          <a:p>
            <a:r>
              <a:rPr lang="en-IN" dirty="0"/>
              <a:t>Satellite</a:t>
            </a:r>
          </a:p>
          <a:p>
            <a:endParaRPr lang="en-IN" dirty="0"/>
          </a:p>
          <a:p>
            <a:endParaRPr lang="en-IN" dirty="0"/>
          </a:p>
          <a:p>
            <a:endParaRPr lang="en-IN" dirty="0"/>
          </a:p>
          <a:p>
            <a:endParaRPr lang="en-IN" dirty="0"/>
          </a:p>
          <a:p>
            <a:endParaRPr lang="en-IN" dirty="0"/>
          </a:p>
          <a:p>
            <a:endParaRPr lang="en-IN" dirty="0"/>
          </a:p>
          <a:p>
            <a:endParaRPr lang="en-IN" dirty="0"/>
          </a:p>
          <a:p>
            <a:r>
              <a:rPr lang="en-IN" dirty="0"/>
              <a:t>Heat</a:t>
            </a:r>
          </a:p>
          <a:p>
            <a:endParaRPr lang="en-IN" dirty="0"/>
          </a:p>
          <a:p>
            <a:endParaRPr lang="en-IN" dirty="0"/>
          </a:p>
          <a:p>
            <a:r>
              <a:rPr lang="en-IN" dirty="0"/>
              <a:t>Sunlight</a:t>
            </a:r>
          </a:p>
          <a:p>
            <a:r>
              <a:rPr lang="en-IN" dirty="0"/>
              <a:t>Ultraviolet glasses</a:t>
            </a:r>
          </a:p>
          <a:p>
            <a:endParaRPr lang="en-IN" dirty="0"/>
          </a:p>
          <a:p>
            <a:endParaRPr lang="en-IN" dirty="0"/>
          </a:p>
          <a:p>
            <a:endParaRPr lang="en-IN" dirty="0"/>
          </a:p>
          <a:p>
            <a:r>
              <a:rPr lang="en-IN" dirty="0"/>
              <a:t>Medical X rays</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    </a:t>
            </a:r>
          </a:p>
          <a:p>
            <a:r>
              <a:rPr lang="en-IN" dirty="0"/>
              <a:t>A note states that the visible light range progresses from 700 to 400 n m.</a:t>
            </a:r>
          </a:p>
          <a:p>
            <a:endParaRPr lang="en-IN" dirty="0"/>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5766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wavelengths are split according to wavelength and then projected onto a photographic plate. This is the atomic emission spectrum. It shows the 15 specific wavelengths of light produced from barium.</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9470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Blank 1 A, 1 2 A, 2 3 A, 13 4 A, 14 5 A, 15 6 A, 16 7 A, 17 8 A, 18</a:t>
            </a:r>
          </a:p>
          <a:p>
            <a:r>
              <a:rPr lang="en-IN" dirty="0"/>
              <a:t>Number of valence electrons 1,</a:t>
            </a:r>
          </a:p>
          <a:p>
            <a:r>
              <a:rPr lang="en-IN" dirty="0"/>
              <a:t>1 dot 2,</a:t>
            </a:r>
          </a:p>
          <a:p>
            <a:r>
              <a:rPr lang="en-IN" dirty="0"/>
              <a:t>2 dots 3,</a:t>
            </a:r>
          </a:p>
          <a:p>
            <a:r>
              <a:rPr lang="en-IN" dirty="0"/>
              <a:t>3 dots 4,</a:t>
            </a:r>
          </a:p>
          <a:p>
            <a:r>
              <a:rPr lang="en-IN" dirty="0"/>
              <a:t>4 dots 5,</a:t>
            </a:r>
          </a:p>
          <a:p>
            <a:r>
              <a:rPr lang="en-IN" dirty="0"/>
              <a:t>5 dots 6,</a:t>
            </a:r>
          </a:p>
          <a:p>
            <a:r>
              <a:rPr lang="en-IN" dirty="0"/>
              <a:t>6 dots 7,</a:t>
            </a:r>
          </a:p>
          <a:p>
            <a:r>
              <a:rPr lang="en-IN" dirty="0"/>
              <a:t>7 dots 8,</a:t>
            </a:r>
          </a:p>
          <a:p>
            <a:r>
              <a:rPr lang="en-IN" dirty="0"/>
              <a:t>8 dots</a:t>
            </a:r>
          </a:p>
          <a:p>
            <a:r>
              <a:rPr lang="en-IN" dirty="0"/>
              <a:t>Lewis symbol H, 1 dot Blank </a:t>
            </a:r>
            <a:r>
              <a:rPr lang="en-IN" dirty="0" err="1"/>
              <a:t>Blank</a:t>
            </a:r>
            <a:r>
              <a:rPr lang="en-IN" dirty="0"/>
              <a:t> </a:t>
            </a:r>
            <a:r>
              <a:rPr lang="en-IN" dirty="0" err="1"/>
              <a:t>Blank</a:t>
            </a:r>
            <a:r>
              <a:rPr lang="en-IN" dirty="0"/>
              <a:t> </a:t>
            </a:r>
            <a:r>
              <a:rPr lang="en-IN" dirty="0" err="1"/>
              <a:t>Blank</a:t>
            </a:r>
            <a:r>
              <a:rPr lang="en-IN" dirty="0"/>
              <a:t> </a:t>
            </a:r>
            <a:r>
              <a:rPr lang="en-IN" dirty="0" err="1"/>
              <a:t>Blank</a:t>
            </a:r>
            <a:r>
              <a:rPr lang="en-IN" dirty="0"/>
              <a:t> </a:t>
            </a:r>
            <a:r>
              <a:rPr lang="en-IN" dirty="0" err="1"/>
              <a:t>Blank</a:t>
            </a:r>
            <a:r>
              <a:rPr lang="en-IN" dirty="0"/>
              <a:t> H e, 2 dots</a:t>
            </a:r>
          </a:p>
          <a:p>
            <a:r>
              <a:rPr lang="en-IN" dirty="0"/>
              <a:t> L i B e B C N O F Ne</a:t>
            </a:r>
          </a:p>
          <a:p>
            <a:r>
              <a:rPr lang="en-IN" dirty="0"/>
              <a:t> N a M g A l S i P S C l A r</a:t>
            </a:r>
          </a:p>
          <a:p>
            <a:r>
              <a:rPr lang="en-IN" dirty="0"/>
              <a:t> K C a G a G e A s </a:t>
            </a:r>
            <a:r>
              <a:rPr lang="en-IN" dirty="0" err="1"/>
              <a:t>S</a:t>
            </a:r>
            <a:r>
              <a:rPr lang="en-IN" dirty="0"/>
              <a:t> e B r K r</a:t>
            </a:r>
          </a:p>
          <a:p>
            <a:r>
              <a:rPr lang="en-IN" dirty="0"/>
              <a:t>A footnote indicates H e contains only 2 valence electrons.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481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Groups 1, 2 and 13 to 18 are the representative elements.</a:t>
            </a:r>
          </a:p>
          <a:p>
            <a:r>
              <a:rPr lang="en-US" dirty="0"/>
              <a:t>• Groups 3 to 12 are the transition elements.</a:t>
            </a:r>
          </a:p>
          <a:p>
            <a:r>
              <a:rPr lang="en-US" dirty="0"/>
              <a:t>• Groups 13 to 16 have no common names.</a:t>
            </a:r>
          </a:p>
          <a:p>
            <a:r>
              <a:rPr lang="en-US" dirty="0"/>
              <a:t>• Group 1 is the alkali metals.</a:t>
            </a:r>
          </a:p>
          <a:p>
            <a:r>
              <a:rPr lang="en-US" dirty="0"/>
              <a:t>• Group 2 is the alkaline earth metals.</a:t>
            </a:r>
          </a:p>
          <a:p>
            <a:r>
              <a:rPr lang="en-US" dirty="0"/>
              <a:t>• Group 17 is the halogens.</a:t>
            </a:r>
          </a:p>
          <a:p>
            <a:r>
              <a:rPr lang="en-US" dirty="0"/>
              <a:t>Group 18 is the noble gases.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8623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arrow next to the spheres stretches from Li to K. It is labeled, ionization energy decreases. A double arrow shows the radius of each atom, which is labeled, distance between the nucleus and valence electron.</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1828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Progression from top of each column to the bottom shows a noticeable increase in atomic diameter. Progression from left to right for each period shows a gradual decrease in atomic size.</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116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Elements consist of atoms that have subatomic particles called protons, neutrons and electrons.</a:t>
            </a:r>
          </a:p>
          <a:p>
            <a:r>
              <a:rPr lang="en-IN" dirty="0"/>
              <a:t>● Protons determine the atomic number.</a:t>
            </a:r>
          </a:p>
          <a:p>
            <a:r>
              <a:rPr lang="en-IN" dirty="0"/>
              <a:t>● Neutrons and protons make up the nucleus, which has a mass number. Mass number for an element can differ due to various isotopes, which together provides the atomic mass of the element.</a:t>
            </a:r>
          </a:p>
          <a:p>
            <a:r>
              <a:rPr lang="en-IN" dirty="0"/>
              <a:t>● Electrons reside in energy levels, which contain valence electrons. These valence electrons determine group number and periodic trends such as, Lewis symbols, atomic size, ionization energy and metallic character.</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721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Groups 1, 2, 17, and 18 are labelled as follows. Alkali metals, alkaline earth metals, halogens, and noble gases. These groups along with groups 13 to 17 are together </a:t>
            </a:r>
            <a:r>
              <a:rPr lang="en-IN" dirty="0" err="1"/>
              <a:t>labeled</a:t>
            </a:r>
            <a:r>
              <a:rPr lang="en-IN" dirty="0"/>
              <a:t>, representative elements. Groups 3 to 12 are </a:t>
            </a:r>
            <a:r>
              <a:rPr lang="en-IN" dirty="0" err="1"/>
              <a:t>labeled</a:t>
            </a:r>
            <a:r>
              <a:rPr lang="en-IN" dirty="0"/>
              <a:t>, transition elements. Groups 1 to 18 are </a:t>
            </a:r>
            <a:r>
              <a:rPr lang="en-IN" dirty="0" err="1"/>
              <a:t>labeled</a:t>
            </a:r>
            <a:r>
              <a:rPr lang="en-IN" dirty="0"/>
              <a:t> as follows, 1 A, 2 A, 3 B, 4 B, 5 B, 6 B, 7 B, 8B, 8 B, 8 B, 1 B, 2 B, 3 A, 4 A, 5 A, 6 A, 7 A, and 8 A. The lanthanide and actinide series at the bottom of the periodic table are zoomed out from periods 6 and 7 in group 3 B. The elements that belong to the metalloids category are as follows. Boron, Silicon, Germanium, Arsenic, Antimony, Tellurium, Astatine, </a:t>
            </a:r>
            <a:r>
              <a:rPr lang="en-IN" dirty="0" err="1"/>
              <a:t>Tenessine</a:t>
            </a:r>
            <a:r>
              <a:rPr lang="en-IN" dirty="0"/>
              <a:t>, and Polonium. The elements that belong to the </a:t>
            </a:r>
            <a:r>
              <a:rPr lang="en-IN" dirty="0" err="1"/>
              <a:t>nonmetals</a:t>
            </a:r>
            <a:r>
              <a:rPr lang="en-IN" dirty="0"/>
              <a:t> category are as follows. Hydrogen, Helium, Carbon, Nitrogen, Oxygen, Fluorine, Neon, Phosphorus, Sulphur, Chlorine, Argon, Selenium, Bromine, Krypton, Iodine, Xenon, Radon, </a:t>
            </a:r>
            <a:r>
              <a:rPr lang="en-IN" dirty="0" err="1"/>
              <a:t>Oganesson</a:t>
            </a:r>
            <a:r>
              <a:rPr lang="en-IN" dirty="0"/>
              <a:t>. The remaining elements belong to the metals category.</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802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Groups 1, 2 and 13 to 18 are the representative elements.</a:t>
            </a:r>
          </a:p>
          <a:p>
            <a:r>
              <a:rPr lang="en-US" dirty="0"/>
              <a:t>• Groups 3 to 12 are the transition elements.</a:t>
            </a:r>
          </a:p>
          <a:p>
            <a:r>
              <a:rPr lang="en-US" dirty="0"/>
              <a:t>• Groups 13 to 16 have no common names.</a:t>
            </a:r>
          </a:p>
          <a:p>
            <a:r>
              <a:rPr lang="en-US" dirty="0"/>
              <a:t>• Group 1 is the alkali metals.</a:t>
            </a:r>
          </a:p>
          <a:p>
            <a:r>
              <a:rPr lang="en-US" dirty="0"/>
              <a:t>• Group 2 is the alkaline earth metals.</a:t>
            </a:r>
          </a:p>
          <a:p>
            <a:r>
              <a:rPr lang="en-US" dirty="0"/>
              <a:t>• Group 17 is the halogens.</a:t>
            </a:r>
          </a:p>
          <a:p>
            <a:r>
              <a:rPr lang="en-US" dirty="0"/>
              <a:t>• Group 18 is the noble gases.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905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Mettaloids</a:t>
            </a:r>
            <a:r>
              <a:rPr lang="en-US" dirty="0"/>
              <a:t> include the following elements, by atomic number and symbol. 5, B. 14, S </a:t>
            </a:r>
            <a:r>
              <a:rPr lang="en-US" dirty="0" err="1"/>
              <a:t>i</a:t>
            </a:r>
            <a:r>
              <a:rPr lang="en-US" dirty="0"/>
              <a:t>. 32, G e. 33, A s. 51, S b. 52, T e. 84, P o. 85, A t. 117, T 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622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Major elements in the human body. H, C, N, O.</a:t>
            </a:r>
          </a:p>
          <a:p>
            <a:r>
              <a:rPr lang="en-IN" dirty="0"/>
              <a:t>• Macrominerals. N a, M g, K, C a, P, S, C l. </a:t>
            </a:r>
          </a:p>
          <a:p>
            <a:r>
              <a:rPr lang="en-IN" dirty="0"/>
              <a:t>• Microminerals, trace elements. Si, V, C r, M n, F e, C o, C u, Z n, A s, S e, M o, I.</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354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Two positive charges repel each other.</a:t>
            </a:r>
          </a:p>
          <a:p>
            <a:pPr marL="171450" indent="-171450">
              <a:buFont typeface="Arial" panose="020B0604020202020204" pitchFamily="34" charset="0"/>
              <a:buChar char="•"/>
            </a:pPr>
            <a:r>
              <a:rPr lang="en-IN" dirty="0"/>
              <a:t>Two negative charges repel each other. </a:t>
            </a:r>
          </a:p>
          <a:p>
            <a:pPr marL="171450" indent="-171450">
              <a:buFont typeface="Arial" panose="020B0604020202020204" pitchFamily="34" charset="0"/>
              <a:buChar char="•"/>
            </a:pPr>
            <a:r>
              <a:rPr lang="en-IN" dirty="0"/>
              <a:t>A positive and a negative charge attract one another.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698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Part a. A curved fluorescent screen with a single opening surrounds a piece of gold foil. A beam of particles is aimed through the opening at the </a:t>
            </a:r>
            <a:r>
              <a:rPr lang="en-IN" dirty="0" err="1"/>
              <a:t>center</a:t>
            </a:r>
            <a:r>
              <a:rPr lang="en-IN" dirty="0"/>
              <a:t> of the foil from a lead container housing the particle source. </a:t>
            </a:r>
          </a:p>
          <a:p>
            <a:r>
              <a:rPr lang="en-IN" dirty="0"/>
              <a:t>• Part b. Particles from the beam that come close to the positively charged nuclei of the gold atoms are deflected away from the foil to various points on the curved screen. Particles that don’t come close to the nuclei are undeflected, and pass through the foil to the screen directly behind it.</a:t>
            </a:r>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116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atom has an atomic diameter approximately equal to 10 to the negative tenth power meters. At the center of each lithium atom is a positively charged nucleus with three negatively charged electrons surrounding it. The nucleus consists of bonded protons and neutrons with a nuclear diameter approximately equal to 10 to the negative fifteenth power meters.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902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22072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baseline="0"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65548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1" r:id="rId10"/>
    <p:sldLayoutId id="2147483671" r:id="rId11"/>
    <p:sldLayoutId id="2147483680" r:id="rId12"/>
    <p:sldLayoutId id="2147483656" r:id="rId13"/>
    <p:sldLayoutId id="2147483683" r:id="rId14"/>
    <p:sldLayoutId id="214748368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xml"/><Relationship Id="rId4" Type="http://schemas.openxmlformats.org/officeDocument/2006/relationships/image" Target="../media/image111.png"/></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14.wmf"/></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5.xml"/><Relationship Id="rId1" Type="http://schemas.openxmlformats.org/officeDocument/2006/relationships/vmlDrawing" Target="../drawings/vmlDrawing20.vml"/><Relationship Id="rId4" Type="http://schemas.openxmlformats.org/officeDocument/2006/relationships/image" Target="../media/image117.w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5.xml"/><Relationship Id="rId1" Type="http://schemas.openxmlformats.org/officeDocument/2006/relationships/vmlDrawing" Target="../drawings/vmlDrawing21.vml"/><Relationship Id="rId4" Type="http://schemas.openxmlformats.org/officeDocument/2006/relationships/image" Target="../media/image117.wmf"/></Relationships>
</file>

<file path=ppt/slides/_rels/slide1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5.bin"/><Relationship Id="rId4" Type="http://schemas.openxmlformats.org/officeDocument/2006/relationships/image" Target="../media/image20.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oleObject" Target="../embeddings/oleObject8.bin"/><Relationship Id="rId4" Type="http://schemas.openxmlformats.org/officeDocument/2006/relationships/image" Target="../media/image23.wmf"/></Relationships>
</file>

<file path=ppt/slides/_rels/slide38.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image" Target="../media/image26.wmf"/><Relationship Id="rId5" Type="http://schemas.openxmlformats.org/officeDocument/2006/relationships/oleObject" Target="../embeddings/oleObject10.bin"/><Relationship Id="rId10" Type="http://schemas.openxmlformats.org/officeDocument/2006/relationships/image" Target="../media/image28.wmf"/><Relationship Id="rId4" Type="http://schemas.openxmlformats.org/officeDocument/2006/relationships/image" Target="../media/image25.wmf"/><Relationship Id="rId9"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vmlDrawing" Target="../drawings/vmlDrawing5.vml"/><Relationship Id="rId4" Type="http://schemas.openxmlformats.org/officeDocument/2006/relationships/image" Target="../media/image29.wmf"/></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mlDrawing" Target="../drawings/vmlDrawing6.v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oleObject" Target="../embeddings/oleObject14.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vmlDrawing" Target="../drawings/vmlDrawing7.vml"/><Relationship Id="rId6" Type="http://schemas.openxmlformats.org/officeDocument/2006/relationships/image" Target="../media/image39.wmf"/><Relationship Id="rId11" Type="http://schemas.openxmlformats.org/officeDocument/2006/relationships/image" Target="../media/image42.png"/><Relationship Id="rId5" Type="http://schemas.openxmlformats.org/officeDocument/2006/relationships/oleObject" Target="../embeddings/oleObject16.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1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48.wmf"/><Relationship Id="rId5" Type="http://schemas.openxmlformats.org/officeDocument/2006/relationships/oleObject" Target="../embeddings/oleObject20.bin"/><Relationship Id="rId4" Type="http://schemas.openxmlformats.org/officeDocument/2006/relationships/image" Target="../media/image4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49.wmf"/><Relationship Id="rId4" Type="http://schemas.openxmlformats.org/officeDocument/2006/relationships/oleObject" Target="../embeddings/oleObject21.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51.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image" Target="../media/image57.wmf"/><Relationship Id="rId5" Type="http://schemas.openxmlformats.org/officeDocument/2006/relationships/oleObject" Target="../embeddings/oleObject24.bin"/><Relationship Id="rId4" Type="http://schemas.openxmlformats.org/officeDocument/2006/relationships/image" Target="../media/image56.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image" Target="../media/image60.wmf"/><Relationship Id="rId5" Type="http://schemas.openxmlformats.org/officeDocument/2006/relationships/oleObject" Target="../embeddings/oleObject27.bin"/><Relationship Id="rId4" Type="http://schemas.openxmlformats.org/officeDocument/2006/relationships/image" Target="../media/image59.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8.xml"/><Relationship Id="rId1" Type="http://schemas.openxmlformats.org/officeDocument/2006/relationships/vmlDrawing" Target="../drawings/vmlDrawing13.vml"/><Relationship Id="rId6" Type="http://schemas.openxmlformats.org/officeDocument/2006/relationships/image" Target="../media/image63.wmf"/><Relationship Id="rId5" Type="http://schemas.openxmlformats.org/officeDocument/2006/relationships/oleObject" Target="../embeddings/oleObject30.bin"/><Relationship Id="rId4" Type="http://schemas.openxmlformats.org/officeDocument/2006/relationships/image" Target="../media/image62.wmf"/></Relationships>
</file>

<file path=ppt/slides/_rels/slide8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8.xml"/><Relationship Id="rId1" Type="http://schemas.openxmlformats.org/officeDocument/2006/relationships/vmlDrawing" Target="../drawings/vmlDrawing14.vml"/><Relationship Id="rId6" Type="http://schemas.openxmlformats.org/officeDocument/2006/relationships/image" Target="../media/image66.wmf"/><Relationship Id="rId5" Type="http://schemas.openxmlformats.org/officeDocument/2006/relationships/oleObject" Target="../embeddings/oleObject33.bin"/><Relationship Id="rId4" Type="http://schemas.openxmlformats.org/officeDocument/2006/relationships/image" Target="../media/image65.wmf"/></Relationships>
</file>

<file path=ppt/slides/_rels/slide8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8.xml"/><Relationship Id="rId1" Type="http://schemas.openxmlformats.org/officeDocument/2006/relationships/vmlDrawing" Target="../drawings/vmlDrawing15.vml"/><Relationship Id="rId6" Type="http://schemas.openxmlformats.org/officeDocument/2006/relationships/image" Target="../media/image66.wmf"/><Relationship Id="rId5" Type="http://schemas.openxmlformats.org/officeDocument/2006/relationships/oleObject" Target="../embeddings/oleObject33.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35.bin"/></Relationships>
</file>

<file path=ppt/slides/_rels/slide89.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oleObject" Target="../embeddings/oleObject38.bin"/><Relationship Id="rId18" Type="http://schemas.openxmlformats.org/officeDocument/2006/relationships/image" Target="../media/image73.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70.wmf"/><Relationship Id="rId17" Type="http://schemas.openxmlformats.org/officeDocument/2006/relationships/oleObject" Target="../embeddings/oleObject40.bin"/><Relationship Id="rId2" Type="http://schemas.openxmlformats.org/officeDocument/2006/relationships/slideLayout" Target="../slideLayouts/slideLayout8.xml"/><Relationship Id="rId16" Type="http://schemas.openxmlformats.org/officeDocument/2006/relationships/image" Target="../media/image72.wmf"/><Relationship Id="rId1" Type="http://schemas.openxmlformats.org/officeDocument/2006/relationships/vmlDrawing" Target="../drawings/vmlDrawing16.vml"/><Relationship Id="rId6" Type="http://schemas.openxmlformats.org/officeDocument/2006/relationships/image" Target="../media/image66.wmf"/><Relationship Id="rId11" Type="http://schemas.openxmlformats.org/officeDocument/2006/relationships/oleObject" Target="../embeddings/oleObject37.bin"/><Relationship Id="rId5" Type="http://schemas.openxmlformats.org/officeDocument/2006/relationships/oleObject" Target="../embeddings/oleObject33.bin"/><Relationship Id="rId15" Type="http://schemas.openxmlformats.org/officeDocument/2006/relationships/oleObject" Target="../embeddings/oleObject39.bin"/><Relationship Id="rId10" Type="http://schemas.openxmlformats.org/officeDocument/2006/relationships/image" Target="../media/image69.wmf"/><Relationship Id="rId4" Type="http://schemas.openxmlformats.org/officeDocument/2006/relationships/image" Target="../media/image65.wmf"/><Relationship Id="rId9" Type="http://schemas.openxmlformats.org/officeDocument/2006/relationships/oleObject" Target="../embeddings/oleObject36.bin"/><Relationship Id="rId14" Type="http://schemas.openxmlformats.org/officeDocument/2006/relationships/image" Target="../media/image71.w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46.bin"/><Relationship Id="rId18" Type="http://schemas.openxmlformats.org/officeDocument/2006/relationships/oleObject" Target="../embeddings/oleObject49.bin"/><Relationship Id="rId26" Type="http://schemas.openxmlformats.org/officeDocument/2006/relationships/oleObject" Target="../embeddings/oleObject53.bin"/><Relationship Id="rId3" Type="http://schemas.openxmlformats.org/officeDocument/2006/relationships/oleObject" Target="../embeddings/oleObject41.bin"/><Relationship Id="rId21" Type="http://schemas.openxmlformats.org/officeDocument/2006/relationships/image" Target="../media/image83.wmf"/><Relationship Id="rId7" Type="http://schemas.openxmlformats.org/officeDocument/2006/relationships/oleObject" Target="../embeddings/oleObject43.bin"/><Relationship Id="rId12" Type="http://schemas.openxmlformats.org/officeDocument/2006/relationships/image" Target="../media/image79.wmf"/><Relationship Id="rId17" Type="http://schemas.openxmlformats.org/officeDocument/2006/relationships/oleObject" Target="../embeddings/oleObject48.bin"/><Relationship Id="rId25" Type="http://schemas.openxmlformats.org/officeDocument/2006/relationships/image" Target="../media/image85.wmf"/><Relationship Id="rId2" Type="http://schemas.openxmlformats.org/officeDocument/2006/relationships/slideLayout" Target="../slideLayouts/slideLayout9.xml"/><Relationship Id="rId16" Type="http://schemas.openxmlformats.org/officeDocument/2006/relationships/image" Target="../media/image81.wmf"/><Relationship Id="rId20" Type="http://schemas.openxmlformats.org/officeDocument/2006/relationships/oleObject" Target="../embeddings/oleObject50.bin"/><Relationship Id="rId29" Type="http://schemas.openxmlformats.org/officeDocument/2006/relationships/image" Target="../media/image87.wmf"/><Relationship Id="rId1" Type="http://schemas.openxmlformats.org/officeDocument/2006/relationships/vmlDrawing" Target="../drawings/vmlDrawing17.vml"/><Relationship Id="rId6" Type="http://schemas.openxmlformats.org/officeDocument/2006/relationships/image" Target="../media/image76.wmf"/><Relationship Id="rId11" Type="http://schemas.openxmlformats.org/officeDocument/2006/relationships/oleObject" Target="../embeddings/oleObject45.bin"/><Relationship Id="rId24" Type="http://schemas.openxmlformats.org/officeDocument/2006/relationships/oleObject" Target="../embeddings/oleObject52.bin"/><Relationship Id="rId5" Type="http://schemas.openxmlformats.org/officeDocument/2006/relationships/oleObject" Target="../embeddings/oleObject42.bin"/><Relationship Id="rId15" Type="http://schemas.openxmlformats.org/officeDocument/2006/relationships/oleObject" Target="../embeddings/oleObject47.bin"/><Relationship Id="rId23" Type="http://schemas.openxmlformats.org/officeDocument/2006/relationships/image" Target="../media/image84.wmf"/><Relationship Id="rId28" Type="http://schemas.openxmlformats.org/officeDocument/2006/relationships/oleObject" Target="../embeddings/oleObject54.bin"/><Relationship Id="rId10" Type="http://schemas.openxmlformats.org/officeDocument/2006/relationships/image" Target="../media/image78.wmf"/><Relationship Id="rId19" Type="http://schemas.openxmlformats.org/officeDocument/2006/relationships/image" Target="../media/image82.wmf"/><Relationship Id="rId4" Type="http://schemas.openxmlformats.org/officeDocument/2006/relationships/image" Target="../media/image75.wmf"/><Relationship Id="rId9" Type="http://schemas.openxmlformats.org/officeDocument/2006/relationships/oleObject" Target="../embeddings/oleObject44.bin"/><Relationship Id="rId14" Type="http://schemas.openxmlformats.org/officeDocument/2006/relationships/image" Target="../media/image80.wmf"/><Relationship Id="rId22" Type="http://schemas.openxmlformats.org/officeDocument/2006/relationships/oleObject" Target="../embeddings/oleObject51.bin"/><Relationship Id="rId27" Type="http://schemas.openxmlformats.org/officeDocument/2006/relationships/image" Target="../media/image86.wmf"/></Relationships>
</file>

<file path=ppt/slides/_rels/slide94.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oleObject" Target="../embeddings/oleObject55.bin"/><Relationship Id="rId7" Type="http://schemas.openxmlformats.org/officeDocument/2006/relationships/oleObject" Target="../embeddings/oleObject57.bin"/><Relationship Id="rId2" Type="http://schemas.openxmlformats.org/officeDocument/2006/relationships/slideLayout" Target="../slideLayouts/slideLayout9.xml"/><Relationship Id="rId1" Type="http://schemas.openxmlformats.org/officeDocument/2006/relationships/vmlDrawing" Target="../drawings/vmlDrawing18.vml"/><Relationship Id="rId6" Type="http://schemas.openxmlformats.org/officeDocument/2006/relationships/image" Target="../media/image89.wmf"/><Relationship Id="rId5" Type="http://schemas.openxmlformats.org/officeDocument/2006/relationships/oleObject" Target="../embeddings/oleObject56.bin"/><Relationship Id="rId4" Type="http://schemas.openxmlformats.org/officeDocument/2006/relationships/image" Target="../media/image88.wmf"/></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4</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Atoms and Elements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B0C15C2F-11FC-49DA-9151-62A1A1A49818}"/>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383466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1527741"/>
            <a:ext cx="8229599" cy="873928"/>
          </a:xfrm>
        </p:spPr>
        <p:txBody>
          <a:bodyPr/>
          <a:lstStyle/>
          <a:p>
            <a:pPr marL="432" indent="0">
              <a:buNone/>
            </a:pPr>
            <a:r>
              <a:rPr lang="en-IN" sz="2400" dirty="0"/>
              <a:t>Write the correct chemical symbols for each of the following elements:</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1" y="2544576"/>
            <a:ext cx="1589314" cy="456212"/>
          </a:xfrm>
        </p:spPr>
        <p:txBody>
          <a:bodyPr/>
          <a:lstStyle/>
          <a:p>
            <a:pPr marL="432" indent="0">
              <a:buNone/>
            </a:pPr>
            <a:r>
              <a:rPr lang="en-IN" sz="2400" b="1" dirty="0">
                <a:solidFill>
                  <a:schemeClr val="tx2"/>
                </a:solidFill>
              </a:rPr>
              <a:t>A.</a:t>
            </a:r>
            <a:r>
              <a:rPr lang="en-IN" sz="2400" dirty="0"/>
              <a:t> iodine</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224438"/>
            <a:ext cx="2933700" cy="423740"/>
          </a:xfrm>
        </p:spPr>
        <p:txBody>
          <a:bodyPr/>
          <a:lstStyle/>
          <a:p>
            <a:pPr marL="432" indent="0">
              <a:buNone/>
            </a:pPr>
            <a:r>
              <a:rPr lang="en-US" altLang="en-US" sz="2400" b="1" dirty="0">
                <a:solidFill>
                  <a:schemeClr val="tx2"/>
                </a:solidFill>
              </a:rPr>
              <a:t>B.</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iron</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78118"/>
            <a:ext cx="2933699" cy="414677"/>
          </a:xfrm>
        </p:spPr>
        <p:txBody>
          <a:bodyPr/>
          <a:lstStyle/>
          <a:p>
            <a:pPr marL="0" indent="0">
              <a:buNone/>
            </a:pPr>
            <a:r>
              <a:rPr lang="en-US" altLang="en-US" sz="2400" b="1" dirty="0">
                <a:solidFill>
                  <a:schemeClr val="tx2"/>
                </a:solidFill>
              </a:rPr>
              <a:t>C.</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magnesium</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456331"/>
            <a:ext cx="2933699" cy="420881"/>
          </a:xfrm>
        </p:spPr>
        <p:txBody>
          <a:bodyPr/>
          <a:lstStyle/>
          <a:p>
            <a:pPr marL="432" indent="0">
              <a:buNone/>
            </a:pPr>
            <a:r>
              <a:rPr lang="en-US" altLang="en-US" sz="2400" b="1" dirty="0">
                <a:solidFill>
                  <a:schemeClr val="tx2"/>
                </a:solidFill>
              </a:rPr>
              <a:t>D.</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zinc</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153078"/>
            <a:ext cx="2933699" cy="521212"/>
          </a:xfrm>
        </p:spPr>
        <p:txBody>
          <a:bodyPr/>
          <a:lstStyle/>
          <a:p>
            <a:pPr marL="0" indent="0">
              <a:buNone/>
            </a:pPr>
            <a:r>
              <a:rPr lang="en-US" altLang="en-US" sz="2400" b="1" dirty="0">
                <a:solidFill>
                  <a:schemeClr val="tx2"/>
                </a:solidFill>
              </a:rPr>
              <a:t>E.</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lithium</a:t>
            </a:r>
            <a:endParaRPr lang="en-IN" sz="2400" dirty="0"/>
          </a:p>
        </p:txBody>
      </p:sp>
    </p:spTree>
    <p:extLst>
      <p:ext uri="{BB962C8B-B14F-4D97-AF65-F5344CB8AC3E}">
        <p14:creationId xmlns:p14="http://schemas.microsoft.com/office/powerpoint/2010/main" val="3992052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9DEF-F8FC-4A0D-80F8-E3E9FFC1E3A9}"/>
              </a:ext>
            </a:extLst>
          </p:cNvPr>
          <p:cNvSpPr>
            <a:spLocks noGrp="1"/>
          </p:cNvSpPr>
          <p:nvPr>
            <p:ph type="title"/>
          </p:nvPr>
        </p:nvSpPr>
        <p:spPr/>
        <p:txBody>
          <a:bodyPr/>
          <a:lstStyle/>
          <a:p>
            <a:r>
              <a:rPr lang="en-IN" dirty="0"/>
              <a:t>Learning Check 6</a:t>
            </a:r>
          </a:p>
        </p:txBody>
      </p:sp>
      <p:sp>
        <p:nvSpPr>
          <p:cNvPr id="3" name="Content Placeholder 2">
            <a:extLst>
              <a:ext uri="{FF2B5EF4-FFF2-40B4-BE49-F238E27FC236}">
                <a16:creationId xmlns:a16="http://schemas.microsoft.com/office/drawing/2014/main" id="{22060E6E-9A50-401B-BC54-B798F8A4CDF7}"/>
              </a:ext>
            </a:extLst>
          </p:cNvPr>
          <p:cNvSpPr>
            <a:spLocks noGrp="1"/>
          </p:cNvSpPr>
          <p:nvPr>
            <p:ph sz="quarter" idx="13"/>
          </p:nvPr>
        </p:nvSpPr>
        <p:spPr>
          <a:xfrm>
            <a:off x="457200" y="1556326"/>
            <a:ext cx="7997868" cy="4467955"/>
          </a:xfrm>
        </p:spPr>
        <p:txBody>
          <a:bodyPr/>
          <a:lstStyle/>
          <a:p>
            <a:pPr marL="432" indent="0">
              <a:buNone/>
            </a:pPr>
            <a:r>
              <a:rPr lang="en-IN" dirty="0"/>
              <a:t>There are three naturally occurring isotopes of potassium, K-39, K-40, and K-41. If the atomic mass for potassium on the periodic table is 39.10, which isotope of potassium is most abundant?</a:t>
            </a:r>
          </a:p>
        </p:txBody>
      </p:sp>
    </p:spTree>
    <p:extLst>
      <p:ext uri="{BB962C8B-B14F-4D97-AF65-F5344CB8AC3E}">
        <p14:creationId xmlns:p14="http://schemas.microsoft.com/office/powerpoint/2010/main" val="21597877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A0F-5FBD-4E4D-B58F-D53631F9EAF8}"/>
              </a:ext>
            </a:extLst>
          </p:cNvPr>
          <p:cNvSpPr>
            <a:spLocks noGrp="1"/>
          </p:cNvSpPr>
          <p:nvPr>
            <p:ph type="title"/>
          </p:nvPr>
        </p:nvSpPr>
        <p:spPr/>
        <p:txBody>
          <a:bodyPr/>
          <a:lstStyle/>
          <a:p>
            <a:r>
              <a:rPr lang="en-IN" dirty="0"/>
              <a:t>Solution 6</a:t>
            </a:r>
          </a:p>
        </p:txBody>
      </p:sp>
      <p:sp>
        <p:nvSpPr>
          <p:cNvPr id="3" name="Content Placeholder 2">
            <a:extLst>
              <a:ext uri="{FF2B5EF4-FFF2-40B4-BE49-F238E27FC236}">
                <a16:creationId xmlns:a16="http://schemas.microsoft.com/office/drawing/2014/main" id="{BF84D361-FB55-4734-9C97-04F862E3BC47}"/>
              </a:ext>
            </a:extLst>
          </p:cNvPr>
          <p:cNvSpPr>
            <a:spLocks noGrp="1"/>
          </p:cNvSpPr>
          <p:nvPr>
            <p:ph sz="quarter" idx="13"/>
          </p:nvPr>
        </p:nvSpPr>
        <p:spPr>
          <a:xfrm>
            <a:off x="457200" y="1556326"/>
            <a:ext cx="7985342" cy="4467955"/>
          </a:xfrm>
        </p:spPr>
        <p:txBody>
          <a:bodyPr/>
          <a:lstStyle/>
          <a:p>
            <a:pPr marL="432" indent="0">
              <a:buNone/>
            </a:pPr>
            <a:r>
              <a:rPr lang="en-IN" dirty="0"/>
              <a:t>There are three naturally occurring isotopes of potassium, K-39, K-40, and K-41. If the atomic mass for potassium on the periodic table is 39.10, which isotope of potassium is most abundant?</a:t>
            </a:r>
          </a:p>
          <a:p>
            <a:pPr marL="432" indent="0">
              <a:buNone/>
            </a:pPr>
            <a:r>
              <a:rPr lang="en-IN" b="1" dirty="0"/>
              <a:t>The isotope K-39 is most abundant because its mass is closest to the atomic mass of K on the periodic table.</a:t>
            </a:r>
          </a:p>
        </p:txBody>
      </p:sp>
    </p:spTree>
    <p:extLst>
      <p:ext uri="{BB962C8B-B14F-4D97-AF65-F5344CB8AC3E}">
        <p14:creationId xmlns:p14="http://schemas.microsoft.com/office/powerpoint/2010/main" val="35852203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4.6 Electron Energy Levels</a:t>
            </a:r>
          </a:p>
        </p:txBody>
      </p:sp>
      <p:sp>
        <p:nvSpPr>
          <p:cNvPr id="4" name="Content Placeholder 3">
            <a:extLst>
              <a:ext uri="{FF2B5EF4-FFF2-40B4-BE49-F238E27FC236}">
                <a16:creationId xmlns:a16="http://schemas.microsoft.com/office/drawing/2014/main" id="{F9C3F2AE-EBEC-44EC-9DBA-18794656112F}"/>
              </a:ext>
            </a:extLst>
          </p:cNvPr>
          <p:cNvSpPr>
            <a:spLocks noGrp="1"/>
          </p:cNvSpPr>
          <p:nvPr>
            <p:ph sz="quarter" idx="14"/>
          </p:nvPr>
        </p:nvSpPr>
        <p:spPr>
          <a:xfrm>
            <a:off x="457200" y="1568448"/>
            <a:ext cx="3908323" cy="1204249"/>
          </a:xfrm>
        </p:spPr>
        <p:txBody>
          <a:bodyPr/>
          <a:lstStyle/>
          <a:p>
            <a:pPr marL="432" indent="0">
              <a:buNone/>
            </a:pPr>
            <a:r>
              <a:rPr lang="en-IN" sz="2400" dirty="0"/>
              <a:t>A rainbow forms when light passes through water droplets.</a:t>
            </a:r>
          </a:p>
        </p:txBody>
      </p:sp>
      <p:pic>
        <p:nvPicPr>
          <p:cNvPr id="39" name="Content Placeholder 38" descr="A rainbow.">
            <a:extLst>
              <a:ext uri="{FF2B5EF4-FFF2-40B4-BE49-F238E27FC236}">
                <a16:creationId xmlns:a16="http://schemas.microsoft.com/office/drawing/2014/main" id="{2ADEDBD9-3060-4A36-BFDF-4E61AD74E2E5}"/>
              </a:ext>
            </a:extLst>
          </p:cNvPr>
          <p:cNvPicPr>
            <a:picLocks noGrp="1" noChangeAspect="1"/>
          </p:cNvPicPr>
          <p:nvPr>
            <p:ph sz="quarter" idx="15"/>
          </p:nvPr>
        </p:nvPicPr>
        <p:blipFill>
          <a:blip r:embed="rId2"/>
          <a:stretch>
            <a:fillRect/>
          </a:stretch>
        </p:blipFill>
        <p:spPr>
          <a:xfrm>
            <a:off x="4543310" y="1582948"/>
            <a:ext cx="4276225" cy="2872906"/>
          </a:xfrm>
          <a:prstGeom prst="rect">
            <a:avLst/>
          </a:prstGeom>
        </p:spPr>
      </p:pic>
      <p:sp>
        <p:nvSpPr>
          <p:cNvPr id="3" name="Content Placeholder 2">
            <a:extLst>
              <a:ext uri="{FF2B5EF4-FFF2-40B4-BE49-F238E27FC236}">
                <a16:creationId xmlns:a16="http://schemas.microsoft.com/office/drawing/2014/main" id="{7BF4B897-A56C-4CD0-853B-8F4A00224551}"/>
              </a:ext>
            </a:extLst>
          </p:cNvPr>
          <p:cNvSpPr>
            <a:spLocks noGrp="1"/>
          </p:cNvSpPr>
          <p:nvPr>
            <p:ph sz="quarter" idx="16"/>
          </p:nvPr>
        </p:nvSpPr>
        <p:spPr>
          <a:xfrm>
            <a:off x="457200" y="5108880"/>
            <a:ext cx="8362335" cy="1188680"/>
          </a:xfrm>
        </p:spPr>
        <p:txBody>
          <a:bodyPr/>
          <a:lstStyle/>
          <a:p>
            <a:pPr marL="432" indent="0">
              <a:buNone/>
            </a:pPr>
            <a:r>
              <a:rPr lang="en-IN" sz="2400" b="1" dirty="0"/>
              <a:t>Learning Goal </a:t>
            </a:r>
            <a:r>
              <a:rPr lang="en-IN" sz="2400" dirty="0"/>
              <a:t>Given the name or symbol of one of the first 20 elements in the periodic table, write the electron arrangement.</a:t>
            </a:r>
          </a:p>
        </p:txBody>
      </p:sp>
    </p:spTree>
    <p:extLst>
      <p:ext uri="{BB962C8B-B14F-4D97-AF65-F5344CB8AC3E}">
        <p14:creationId xmlns:p14="http://schemas.microsoft.com/office/powerpoint/2010/main" val="4021401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D224-BFFD-4973-B4FE-11C5543A14DE}"/>
              </a:ext>
            </a:extLst>
          </p:cNvPr>
          <p:cNvSpPr>
            <a:spLocks noGrp="1"/>
          </p:cNvSpPr>
          <p:nvPr>
            <p:ph type="title"/>
          </p:nvPr>
        </p:nvSpPr>
        <p:spPr/>
        <p:txBody>
          <a:bodyPr/>
          <a:lstStyle/>
          <a:p>
            <a:r>
              <a:rPr lang="en-IN" dirty="0"/>
              <a:t>Electromagnetic Radiation</a:t>
            </a:r>
          </a:p>
        </p:txBody>
      </p:sp>
      <p:sp>
        <p:nvSpPr>
          <p:cNvPr id="3" name="Content Placeholder 2">
            <a:extLst>
              <a:ext uri="{FF2B5EF4-FFF2-40B4-BE49-F238E27FC236}">
                <a16:creationId xmlns:a16="http://schemas.microsoft.com/office/drawing/2014/main" id="{27EEEE12-8BB7-4E9C-ACAB-D401C837BA8E}"/>
              </a:ext>
            </a:extLst>
          </p:cNvPr>
          <p:cNvSpPr>
            <a:spLocks noGrp="1"/>
          </p:cNvSpPr>
          <p:nvPr>
            <p:ph sz="quarter" idx="13"/>
          </p:nvPr>
        </p:nvSpPr>
        <p:spPr>
          <a:xfrm>
            <a:off x="457199" y="1556326"/>
            <a:ext cx="8417859" cy="4467955"/>
          </a:xfrm>
        </p:spPr>
        <p:txBody>
          <a:bodyPr/>
          <a:lstStyle/>
          <a:p>
            <a:pPr marL="432" indent="0">
              <a:buNone/>
            </a:pPr>
            <a:r>
              <a:rPr lang="en-IN" dirty="0"/>
              <a:t>We experience </a:t>
            </a:r>
            <a:r>
              <a:rPr lang="en-IN" b="1" dirty="0"/>
              <a:t>electromagnetic radiation</a:t>
            </a:r>
            <a:r>
              <a:rPr lang="en-IN" dirty="0"/>
              <a:t> in different forms when we listen to a radio, use a microwave oven, see colors in a rainbow, or have an X-ray taken.</a:t>
            </a:r>
          </a:p>
          <a:p>
            <a:pPr marL="432" indent="0">
              <a:buNone/>
            </a:pPr>
            <a:r>
              <a:rPr lang="en-IN" dirty="0"/>
              <a:t>All types of electromagnetic radiation, including light, consist of particles that move as waves of energy.</a:t>
            </a:r>
          </a:p>
          <a:p>
            <a:r>
              <a:rPr lang="en-IN" dirty="0"/>
              <a:t>the distance between the peaks of waves is called the </a:t>
            </a:r>
            <a:r>
              <a:rPr lang="en-IN" b="1" dirty="0"/>
              <a:t>wavelength</a:t>
            </a:r>
          </a:p>
          <a:p>
            <a:r>
              <a:rPr lang="en-IN" dirty="0"/>
              <a:t>high-energy radiation has shorter wavelengths</a:t>
            </a:r>
          </a:p>
          <a:p>
            <a:r>
              <a:rPr lang="en-IN" dirty="0"/>
              <a:t>low-energy radiation has longer wavelengths</a:t>
            </a:r>
          </a:p>
        </p:txBody>
      </p:sp>
    </p:spTree>
    <p:extLst>
      <p:ext uri="{BB962C8B-B14F-4D97-AF65-F5344CB8AC3E}">
        <p14:creationId xmlns:p14="http://schemas.microsoft.com/office/powerpoint/2010/main" val="33084597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0FFA-878C-41BD-B8E5-3E802007A652}"/>
              </a:ext>
            </a:extLst>
          </p:cNvPr>
          <p:cNvSpPr>
            <a:spLocks noGrp="1"/>
          </p:cNvSpPr>
          <p:nvPr>
            <p:ph type="title"/>
          </p:nvPr>
        </p:nvSpPr>
        <p:spPr/>
        <p:txBody>
          <a:bodyPr/>
          <a:lstStyle/>
          <a:p>
            <a:r>
              <a:rPr lang="en-IN" dirty="0"/>
              <a:t>Electromagnetic Spectrum</a:t>
            </a:r>
          </a:p>
        </p:txBody>
      </p:sp>
      <p:pic>
        <p:nvPicPr>
          <p:cNvPr id="5" name="Content Placeholder 4" descr="A horizontal arrow pointing to the right progresses from low to high energy.   For long description in Notes pane, press F6.">
            <a:extLst>
              <a:ext uri="{FF2B5EF4-FFF2-40B4-BE49-F238E27FC236}">
                <a16:creationId xmlns:a16="http://schemas.microsoft.com/office/drawing/2014/main" id="{010D3F9B-6BB1-4B35-A6B6-FD23A5A95E71}"/>
              </a:ext>
            </a:extLst>
          </p:cNvPr>
          <p:cNvPicPr>
            <a:picLocks noGrp="1" noChangeAspect="1"/>
          </p:cNvPicPr>
          <p:nvPr>
            <p:ph sz="quarter" idx="13"/>
          </p:nvPr>
        </p:nvPicPr>
        <p:blipFill>
          <a:blip r:embed="rId3"/>
          <a:stretch>
            <a:fillRect/>
          </a:stretch>
        </p:blipFill>
        <p:spPr>
          <a:xfrm>
            <a:off x="757114" y="1626813"/>
            <a:ext cx="7629771" cy="3288481"/>
          </a:xfrm>
          <a:prstGeom prst="rect">
            <a:avLst/>
          </a:prstGeom>
        </p:spPr>
      </p:pic>
      <p:sp>
        <p:nvSpPr>
          <p:cNvPr id="4" name="Content Placeholder 3">
            <a:extLst>
              <a:ext uri="{FF2B5EF4-FFF2-40B4-BE49-F238E27FC236}">
                <a16:creationId xmlns:a16="http://schemas.microsoft.com/office/drawing/2014/main" id="{6A0540F3-3A90-45FF-A3DF-FA8977F5C1FE}"/>
              </a:ext>
            </a:extLst>
          </p:cNvPr>
          <p:cNvSpPr>
            <a:spLocks noGrp="1"/>
          </p:cNvSpPr>
          <p:nvPr>
            <p:ph sz="quarter" idx="14"/>
          </p:nvPr>
        </p:nvSpPr>
        <p:spPr>
          <a:xfrm>
            <a:off x="457200" y="5170464"/>
            <a:ext cx="8229600" cy="1153286"/>
          </a:xfrm>
        </p:spPr>
        <p:txBody>
          <a:bodyPr/>
          <a:lstStyle/>
          <a:p>
            <a:r>
              <a:rPr lang="en-IN" sz="2400" dirty="0">
                <a:solidFill>
                  <a:schemeClr val="tx1"/>
                </a:solidFill>
              </a:rPr>
              <a:t>The electromagnetic spectrum shows the arrangement of wavelengths of electromagnetic radiation, with the visible range from 700 to 400 n</a:t>
            </a:r>
            <a:r>
              <a:rPr lang="en-IN" sz="100" dirty="0">
                <a:solidFill>
                  <a:schemeClr val="tx1"/>
                </a:solidFill>
              </a:rPr>
              <a:t>ano </a:t>
            </a:r>
            <a:r>
              <a:rPr lang="en-IN" sz="2400" dirty="0">
                <a:solidFill>
                  <a:schemeClr val="tx1"/>
                </a:solidFill>
              </a:rPr>
              <a:t>m</a:t>
            </a:r>
            <a:r>
              <a:rPr lang="en-IN" sz="100" dirty="0">
                <a:solidFill>
                  <a:schemeClr val="tx1"/>
                </a:solidFill>
              </a:rPr>
              <a:t>eters</a:t>
            </a:r>
            <a:r>
              <a:rPr lang="en-IN" sz="2400" dirty="0">
                <a:solidFill>
                  <a:schemeClr val="tx1"/>
                </a:solidFill>
              </a:rPr>
              <a:t>.</a:t>
            </a:r>
          </a:p>
        </p:txBody>
      </p:sp>
    </p:spTree>
    <p:extLst>
      <p:ext uri="{BB962C8B-B14F-4D97-AF65-F5344CB8AC3E}">
        <p14:creationId xmlns:p14="http://schemas.microsoft.com/office/powerpoint/2010/main" val="27357693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F9C3F2AE-EBEC-44EC-9DBA-18794656112F}"/>
              </a:ext>
            </a:extLst>
          </p:cNvPr>
          <p:cNvSpPr>
            <a:spLocks noGrp="1"/>
          </p:cNvSpPr>
          <p:nvPr>
            <p:ph sz="quarter" idx="14"/>
          </p:nvPr>
        </p:nvSpPr>
        <p:spPr>
          <a:xfrm>
            <a:off x="457201" y="1553700"/>
            <a:ext cx="8214852" cy="806041"/>
          </a:xfrm>
        </p:spPr>
        <p:txBody>
          <a:bodyPr/>
          <a:lstStyle/>
          <a:p>
            <a:pPr marL="432" indent="0">
              <a:buNone/>
            </a:pPr>
            <a:r>
              <a:rPr lang="en-IN" sz="2400" dirty="0"/>
              <a:t>Identify the form of electromagnetic radiation in each pair that has the greater energy:</a:t>
            </a:r>
          </a:p>
        </p:txBody>
      </p:sp>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200" y="2466950"/>
            <a:ext cx="3732767" cy="426566"/>
          </a:xfrm>
        </p:spPr>
        <p:txBody>
          <a:bodyPr/>
          <a:lstStyle/>
          <a:p>
            <a:pPr marL="432" indent="0">
              <a:buNone/>
            </a:pPr>
            <a:r>
              <a:rPr lang="en-IN" sz="2400" b="1" dirty="0">
                <a:solidFill>
                  <a:schemeClr val="tx2"/>
                </a:solidFill>
              </a:rPr>
              <a:t>A.</a:t>
            </a:r>
            <a:r>
              <a:rPr lang="en-IN" sz="2400" dirty="0"/>
              <a:t> yellow light or blue light</a:t>
            </a:r>
          </a:p>
        </p:txBody>
      </p:sp>
      <p:sp>
        <p:nvSpPr>
          <p:cNvPr id="6" name="Content Placeholder 5">
            <a:extLst>
              <a:ext uri="{FF2B5EF4-FFF2-40B4-BE49-F238E27FC236}">
                <a16:creationId xmlns:a16="http://schemas.microsoft.com/office/drawing/2014/main" id="{EAA330C1-815A-422C-BB42-3F16C5206F5D}"/>
              </a:ext>
            </a:extLst>
          </p:cNvPr>
          <p:cNvSpPr>
            <a:spLocks noGrp="1"/>
          </p:cNvSpPr>
          <p:nvPr>
            <p:ph sz="quarter" idx="17"/>
          </p:nvPr>
        </p:nvSpPr>
        <p:spPr>
          <a:xfrm>
            <a:off x="454672" y="3054125"/>
            <a:ext cx="4574528" cy="470192"/>
          </a:xfrm>
        </p:spPr>
        <p:txBody>
          <a:bodyPr/>
          <a:lstStyle/>
          <a:p>
            <a:pPr marL="432" indent="0">
              <a:buNone/>
            </a:pPr>
            <a:r>
              <a:rPr lang="en-IN" sz="2400" b="1" dirty="0">
                <a:solidFill>
                  <a:schemeClr val="tx2"/>
                </a:solidFill>
              </a:rPr>
              <a:t>B.</a:t>
            </a:r>
            <a:r>
              <a:rPr lang="en-IN" sz="2400" dirty="0"/>
              <a:t> ultraviolet light or infrared light</a:t>
            </a:r>
          </a:p>
        </p:txBody>
      </p:sp>
      <p:sp>
        <p:nvSpPr>
          <p:cNvPr id="8" name="Content Placeholder 7">
            <a:extLst>
              <a:ext uri="{FF2B5EF4-FFF2-40B4-BE49-F238E27FC236}">
                <a16:creationId xmlns:a16="http://schemas.microsoft.com/office/drawing/2014/main" id="{2C71EE51-BC5C-44E4-BC75-F47B0E4FF353}"/>
              </a:ext>
            </a:extLst>
          </p:cNvPr>
          <p:cNvSpPr>
            <a:spLocks noGrp="1"/>
          </p:cNvSpPr>
          <p:nvPr>
            <p:ph sz="quarter" idx="19"/>
          </p:nvPr>
        </p:nvSpPr>
        <p:spPr>
          <a:xfrm>
            <a:off x="471949" y="3628283"/>
            <a:ext cx="3510116" cy="450219"/>
          </a:xfrm>
        </p:spPr>
        <p:txBody>
          <a:bodyPr/>
          <a:lstStyle/>
          <a:p>
            <a:pPr marL="0" indent="0">
              <a:buNone/>
            </a:pPr>
            <a:r>
              <a:rPr lang="en-IN" sz="2400" b="1" dirty="0">
                <a:solidFill>
                  <a:schemeClr val="tx2"/>
                </a:solidFill>
              </a:rPr>
              <a:t>C.</a:t>
            </a:r>
            <a:r>
              <a:rPr lang="en-IN" sz="2400" dirty="0"/>
              <a:t> X-rays or microwaves</a:t>
            </a:r>
          </a:p>
        </p:txBody>
      </p:sp>
      <p:pic>
        <p:nvPicPr>
          <p:cNvPr id="17" name="Content Placeholder 16" descr="A horizontal arrow pointing to the right progresses from low to high energy.   For long description in Notes pane, press F6.">
            <a:extLst>
              <a:ext uri="{FF2B5EF4-FFF2-40B4-BE49-F238E27FC236}">
                <a16:creationId xmlns:a16="http://schemas.microsoft.com/office/drawing/2014/main" id="{19C05374-EB83-42BF-B940-EDAA5A86AE4B}"/>
              </a:ext>
            </a:extLst>
          </p:cNvPr>
          <p:cNvPicPr>
            <a:picLocks noGrp="1" noChangeAspect="1"/>
          </p:cNvPicPr>
          <p:nvPr>
            <p:ph sz="quarter" idx="21"/>
          </p:nvPr>
        </p:nvPicPr>
        <p:blipFill>
          <a:blip r:embed="rId3"/>
          <a:stretch>
            <a:fillRect/>
          </a:stretch>
        </p:blipFill>
        <p:spPr>
          <a:xfrm>
            <a:off x="2067140" y="4236545"/>
            <a:ext cx="4994974" cy="2150427"/>
          </a:xfrm>
          <a:prstGeom prst="rect">
            <a:avLst/>
          </a:prstGeom>
        </p:spPr>
      </p:pic>
    </p:spTree>
    <p:extLst>
      <p:ext uri="{BB962C8B-B14F-4D97-AF65-F5344CB8AC3E}">
        <p14:creationId xmlns:p14="http://schemas.microsoft.com/office/powerpoint/2010/main" val="26333801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F9C3F2AE-EBEC-44EC-9DBA-18794656112F}"/>
              </a:ext>
            </a:extLst>
          </p:cNvPr>
          <p:cNvSpPr>
            <a:spLocks noGrp="1"/>
          </p:cNvSpPr>
          <p:nvPr>
            <p:ph sz="quarter" idx="14"/>
          </p:nvPr>
        </p:nvSpPr>
        <p:spPr>
          <a:xfrm>
            <a:off x="457201" y="1553700"/>
            <a:ext cx="8214852" cy="806041"/>
          </a:xfrm>
        </p:spPr>
        <p:txBody>
          <a:bodyPr/>
          <a:lstStyle/>
          <a:p>
            <a:pPr marL="432" indent="0">
              <a:buNone/>
            </a:pPr>
            <a:r>
              <a:rPr lang="en-IN" sz="2400" dirty="0"/>
              <a:t>Identify the form of electromagnetic radiation in each pair that has the greater energy:</a:t>
            </a:r>
          </a:p>
        </p:txBody>
      </p:sp>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200" y="2466950"/>
            <a:ext cx="3732767" cy="426566"/>
          </a:xfrm>
        </p:spPr>
        <p:txBody>
          <a:bodyPr/>
          <a:lstStyle/>
          <a:p>
            <a:pPr marL="432" indent="0">
              <a:buNone/>
            </a:pPr>
            <a:r>
              <a:rPr lang="en-IN" sz="2400" b="1" dirty="0">
                <a:solidFill>
                  <a:schemeClr val="tx2"/>
                </a:solidFill>
              </a:rPr>
              <a:t>A.</a:t>
            </a:r>
            <a:r>
              <a:rPr lang="en-IN" sz="2400" dirty="0"/>
              <a:t> yellow light or blue light</a:t>
            </a:r>
          </a:p>
        </p:txBody>
      </p:sp>
      <p:sp>
        <p:nvSpPr>
          <p:cNvPr id="3" name="Content Placeholder 2">
            <a:extLst>
              <a:ext uri="{FF2B5EF4-FFF2-40B4-BE49-F238E27FC236}">
                <a16:creationId xmlns:a16="http://schemas.microsoft.com/office/drawing/2014/main" id="{7BF4B897-A56C-4CD0-853B-8F4A00224551}"/>
              </a:ext>
            </a:extLst>
          </p:cNvPr>
          <p:cNvSpPr>
            <a:spLocks noGrp="1"/>
          </p:cNvSpPr>
          <p:nvPr>
            <p:ph sz="quarter" idx="16"/>
          </p:nvPr>
        </p:nvSpPr>
        <p:spPr>
          <a:xfrm>
            <a:off x="5745247" y="2450281"/>
            <a:ext cx="2926806" cy="450220"/>
          </a:xfrm>
        </p:spPr>
        <p:txBody>
          <a:bodyPr/>
          <a:lstStyle/>
          <a:p>
            <a:pPr marL="432" indent="0">
              <a:buNone/>
            </a:pPr>
            <a:r>
              <a:rPr lang="en-IN" sz="2400" b="1" dirty="0"/>
              <a:t>blue light</a:t>
            </a:r>
          </a:p>
        </p:txBody>
      </p:sp>
      <p:sp>
        <p:nvSpPr>
          <p:cNvPr id="6" name="Content Placeholder 5">
            <a:extLst>
              <a:ext uri="{FF2B5EF4-FFF2-40B4-BE49-F238E27FC236}">
                <a16:creationId xmlns:a16="http://schemas.microsoft.com/office/drawing/2014/main" id="{EAA330C1-815A-422C-BB42-3F16C5206F5D}"/>
              </a:ext>
            </a:extLst>
          </p:cNvPr>
          <p:cNvSpPr>
            <a:spLocks noGrp="1"/>
          </p:cNvSpPr>
          <p:nvPr>
            <p:ph sz="quarter" idx="17"/>
          </p:nvPr>
        </p:nvSpPr>
        <p:spPr>
          <a:xfrm>
            <a:off x="454671" y="3054125"/>
            <a:ext cx="4692515" cy="470192"/>
          </a:xfrm>
        </p:spPr>
        <p:txBody>
          <a:bodyPr/>
          <a:lstStyle/>
          <a:p>
            <a:pPr marL="432" indent="0">
              <a:buNone/>
            </a:pPr>
            <a:r>
              <a:rPr lang="en-IN" sz="2400" b="1" dirty="0">
                <a:solidFill>
                  <a:schemeClr val="tx2"/>
                </a:solidFill>
              </a:rPr>
              <a:t>B.</a:t>
            </a:r>
            <a:r>
              <a:rPr lang="en-IN" sz="2400" dirty="0"/>
              <a:t> ultraviolet light or infrared light</a:t>
            </a:r>
          </a:p>
        </p:txBody>
      </p:sp>
      <p:sp>
        <p:nvSpPr>
          <p:cNvPr id="7" name="Content Placeholder 6">
            <a:extLst>
              <a:ext uri="{FF2B5EF4-FFF2-40B4-BE49-F238E27FC236}">
                <a16:creationId xmlns:a16="http://schemas.microsoft.com/office/drawing/2014/main" id="{F819E60D-4629-4AC2-9FAA-F3B42848E2AE}"/>
              </a:ext>
            </a:extLst>
          </p:cNvPr>
          <p:cNvSpPr>
            <a:spLocks noGrp="1"/>
          </p:cNvSpPr>
          <p:nvPr>
            <p:ph sz="quarter" idx="18"/>
          </p:nvPr>
        </p:nvSpPr>
        <p:spPr>
          <a:xfrm>
            <a:off x="5761026" y="3072865"/>
            <a:ext cx="2802584" cy="422504"/>
          </a:xfrm>
        </p:spPr>
        <p:txBody>
          <a:bodyPr/>
          <a:lstStyle/>
          <a:p>
            <a:pPr marL="432" indent="0">
              <a:buNone/>
            </a:pPr>
            <a:r>
              <a:rPr lang="en-IN" sz="2400" b="1" dirty="0"/>
              <a:t>ultraviolet light</a:t>
            </a:r>
          </a:p>
        </p:txBody>
      </p:sp>
      <p:sp>
        <p:nvSpPr>
          <p:cNvPr id="8" name="Content Placeholder 7">
            <a:extLst>
              <a:ext uri="{FF2B5EF4-FFF2-40B4-BE49-F238E27FC236}">
                <a16:creationId xmlns:a16="http://schemas.microsoft.com/office/drawing/2014/main" id="{2C71EE51-BC5C-44E4-BC75-F47B0E4FF353}"/>
              </a:ext>
            </a:extLst>
          </p:cNvPr>
          <p:cNvSpPr>
            <a:spLocks noGrp="1"/>
          </p:cNvSpPr>
          <p:nvPr>
            <p:ph sz="quarter" idx="19"/>
          </p:nvPr>
        </p:nvSpPr>
        <p:spPr>
          <a:xfrm>
            <a:off x="471949" y="3628283"/>
            <a:ext cx="3510116" cy="450219"/>
          </a:xfrm>
        </p:spPr>
        <p:txBody>
          <a:bodyPr/>
          <a:lstStyle/>
          <a:p>
            <a:pPr marL="0" indent="0">
              <a:buNone/>
            </a:pPr>
            <a:r>
              <a:rPr lang="en-IN" sz="2400" b="1" dirty="0">
                <a:solidFill>
                  <a:schemeClr val="tx2"/>
                </a:solidFill>
              </a:rPr>
              <a:t>C.</a:t>
            </a:r>
            <a:r>
              <a:rPr lang="en-IN" sz="2400" dirty="0"/>
              <a:t> X-rays or microwaves</a:t>
            </a:r>
          </a:p>
        </p:txBody>
      </p:sp>
      <p:sp>
        <p:nvSpPr>
          <p:cNvPr id="9" name="Content Placeholder 8">
            <a:extLst>
              <a:ext uri="{FF2B5EF4-FFF2-40B4-BE49-F238E27FC236}">
                <a16:creationId xmlns:a16="http://schemas.microsoft.com/office/drawing/2014/main" id="{93B08FF2-1708-4814-B1BC-01EE590AD93F}"/>
              </a:ext>
            </a:extLst>
          </p:cNvPr>
          <p:cNvSpPr>
            <a:spLocks noGrp="1"/>
          </p:cNvSpPr>
          <p:nvPr>
            <p:ph sz="quarter" idx="20"/>
          </p:nvPr>
        </p:nvSpPr>
        <p:spPr>
          <a:xfrm>
            <a:off x="5745247" y="3632366"/>
            <a:ext cx="2804969" cy="423439"/>
          </a:xfrm>
        </p:spPr>
        <p:txBody>
          <a:bodyPr/>
          <a:lstStyle/>
          <a:p>
            <a:pPr marL="0" indent="0">
              <a:buNone/>
            </a:pPr>
            <a:r>
              <a:rPr lang="en-IN" sz="2400" b="1" dirty="0"/>
              <a:t>X-rays</a:t>
            </a:r>
          </a:p>
        </p:txBody>
      </p:sp>
      <p:pic>
        <p:nvPicPr>
          <p:cNvPr id="17" name="Content Placeholder 16" descr="A horizontal arrow pointing to the right progresses from low to high energy.   For long description in Notes pane, press F6.">
            <a:extLst>
              <a:ext uri="{FF2B5EF4-FFF2-40B4-BE49-F238E27FC236}">
                <a16:creationId xmlns:a16="http://schemas.microsoft.com/office/drawing/2014/main" id="{19C05374-EB83-42BF-B940-EDAA5A86AE4B}"/>
              </a:ext>
            </a:extLst>
          </p:cNvPr>
          <p:cNvPicPr>
            <a:picLocks noGrp="1" noChangeAspect="1"/>
          </p:cNvPicPr>
          <p:nvPr>
            <p:ph sz="quarter" idx="21"/>
          </p:nvPr>
        </p:nvPicPr>
        <p:blipFill>
          <a:blip r:embed="rId3"/>
          <a:stretch>
            <a:fillRect/>
          </a:stretch>
        </p:blipFill>
        <p:spPr>
          <a:xfrm>
            <a:off x="2067140" y="4236545"/>
            <a:ext cx="4994974" cy="2150427"/>
          </a:xfrm>
          <a:prstGeom prst="rect">
            <a:avLst/>
          </a:prstGeom>
        </p:spPr>
      </p:pic>
    </p:spTree>
    <p:extLst>
      <p:ext uri="{BB962C8B-B14F-4D97-AF65-F5344CB8AC3E}">
        <p14:creationId xmlns:p14="http://schemas.microsoft.com/office/powerpoint/2010/main" val="31987555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683E-E4AE-47A0-B345-96294BBBC1B8}"/>
              </a:ext>
            </a:extLst>
          </p:cNvPr>
          <p:cNvSpPr>
            <a:spLocks noGrp="1"/>
          </p:cNvSpPr>
          <p:nvPr>
            <p:ph type="title"/>
          </p:nvPr>
        </p:nvSpPr>
        <p:spPr/>
        <p:txBody>
          <a:bodyPr/>
          <a:lstStyle/>
          <a:p>
            <a:r>
              <a:rPr lang="en-IN" dirty="0"/>
              <a:t>Atomic Spectrum</a:t>
            </a:r>
          </a:p>
        </p:txBody>
      </p:sp>
      <p:sp>
        <p:nvSpPr>
          <p:cNvPr id="3" name="Content Placeholder 2">
            <a:extLst>
              <a:ext uri="{FF2B5EF4-FFF2-40B4-BE49-F238E27FC236}">
                <a16:creationId xmlns:a16="http://schemas.microsoft.com/office/drawing/2014/main" id="{6BECCFCE-2A58-4A3B-86C5-1FFE92F9C2FA}"/>
              </a:ext>
            </a:extLst>
          </p:cNvPr>
          <p:cNvSpPr>
            <a:spLocks noGrp="1"/>
          </p:cNvSpPr>
          <p:nvPr>
            <p:ph sz="quarter" idx="13"/>
          </p:nvPr>
        </p:nvSpPr>
        <p:spPr>
          <a:xfrm>
            <a:off x="457200" y="1556327"/>
            <a:ext cx="8450826" cy="1703067"/>
          </a:xfrm>
        </p:spPr>
        <p:txBody>
          <a:bodyPr/>
          <a:lstStyle/>
          <a:p>
            <a:pPr marL="432" indent="0">
              <a:buNone/>
            </a:pPr>
            <a:r>
              <a:rPr lang="en-IN" sz="2400" dirty="0"/>
              <a:t>When light from a heated element passes through a prism, it separates into distinct lines of </a:t>
            </a:r>
            <a:r>
              <a:rPr lang="en-IN" sz="2400" dirty="0" err="1"/>
              <a:t>color</a:t>
            </a:r>
            <a:r>
              <a:rPr lang="en-IN" sz="2400" dirty="0"/>
              <a:t> separated by dark areas called an </a:t>
            </a:r>
            <a:r>
              <a:rPr lang="en-IN" sz="2400" b="1" dirty="0"/>
              <a:t>atomic spectrum</a:t>
            </a:r>
            <a:r>
              <a:rPr lang="en-IN" sz="2400" dirty="0"/>
              <a:t>.</a:t>
            </a:r>
          </a:p>
          <a:p>
            <a:pPr marL="432" indent="0">
              <a:buNone/>
            </a:pPr>
            <a:r>
              <a:rPr lang="en-IN" sz="2400" dirty="0"/>
              <a:t>Each element has its own unique atomic spectrum.</a:t>
            </a:r>
          </a:p>
        </p:txBody>
      </p:sp>
      <p:pic>
        <p:nvPicPr>
          <p:cNvPr id="5" name="Content Placeholder 4" descr="A sample of barium is heated. The light passes through a slit and then a prism. For long description in Notes pane, press F6.">
            <a:extLst>
              <a:ext uri="{FF2B5EF4-FFF2-40B4-BE49-F238E27FC236}">
                <a16:creationId xmlns:a16="http://schemas.microsoft.com/office/drawing/2014/main" id="{2ADD730E-7D9C-45AB-8A16-B0E33AB379CA}"/>
              </a:ext>
            </a:extLst>
          </p:cNvPr>
          <p:cNvPicPr>
            <a:picLocks noGrp="1" noChangeAspect="1"/>
          </p:cNvPicPr>
          <p:nvPr>
            <p:ph sz="quarter" idx="14"/>
          </p:nvPr>
        </p:nvPicPr>
        <p:blipFill>
          <a:blip r:embed="rId3"/>
          <a:stretch>
            <a:fillRect/>
          </a:stretch>
        </p:blipFill>
        <p:spPr>
          <a:xfrm>
            <a:off x="609256" y="3598607"/>
            <a:ext cx="7925487" cy="1737511"/>
          </a:xfrm>
          <a:prstGeom prst="rect">
            <a:avLst/>
          </a:prstGeom>
        </p:spPr>
      </p:pic>
    </p:spTree>
    <p:extLst>
      <p:ext uri="{BB962C8B-B14F-4D97-AF65-F5344CB8AC3E}">
        <p14:creationId xmlns:p14="http://schemas.microsoft.com/office/powerpoint/2010/main" val="1263022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Electron Energy Levels </a:t>
            </a:r>
            <a:r>
              <a:rPr lang="en-IN" sz="2000" b="0" dirty="0"/>
              <a:t>(1 of 2)</a:t>
            </a:r>
            <a:endParaRPr lang="en-IN" dirty="0"/>
          </a:p>
        </p:txBody>
      </p:sp>
      <p:sp>
        <p:nvSpPr>
          <p:cNvPr id="4" name="Content Placeholder 3">
            <a:extLst>
              <a:ext uri="{FF2B5EF4-FFF2-40B4-BE49-F238E27FC236}">
                <a16:creationId xmlns:a16="http://schemas.microsoft.com/office/drawing/2014/main" id="{F9C3F2AE-EBEC-44EC-9DBA-18794656112F}"/>
              </a:ext>
            </a:extLst>
          </p:cNvPr>
          <p:cNvSpPr>
            <a:spLocks noGrp="1"/>
          </p:cNvSpPr>
          <p:nvPr>
            <p:ph sz="quarter" idx="14"/>
          </p:nvPr>
        </p:nvSpPr>
        <p:spPr>
          <a:xfrm>
            <a:off x="457200" y="1568448"/>
            <a:ext cx="8303342" cy="2870817"/>
          </a:xfrm>
        </p:spPr>
        <p:txBody>
          <a:bodyPr/>
          <a:lstStyle/>
          <a:p>
            <a:pPr marL="432" indent="0">
              <a:buNone/>
            </a:pPr>
            <a:r>
              <a:rPr lang="en-IN" sz="2400" dirty="0"/>
              <a:t>The lines in an atomic spectrum are associated with the changes in energies of the electrons.</a:t>
            </a:r>
          </a:p>
          <a:p>
            <a:pPr marL="432" indent="0">
              <a:buNone/>
            </a:pPr>
            <a:r>
              <a:rPr lang="en-IN" sz="2400" dirty="0"/>
              <a:t>In an atom, each electron has a specific </a:t>
            </a:r>
            <a:r>
              <a:rPr lang="en-IN" sz="2400" b="1" dirty="0"/>
              <a:t>energy level</a:t>
            </a:r>
            <a:r>
              <a:rPr lang="en-IN" sz="2400" dirty="0"/>
              <a:t>.</a:t>
            </a:r>
          </a:p>
          <a:p>
            <a:pPr marL="432" indent="0">
              <a:buNone/>
            </a:pPr>
            <a:r>
              <a:rPr lang="en-IN" sz="2400" dirty="0"/>
              <a:t>Energy levels </a:t>
            </a:r>
          </a:p>
          <a:p>
            <a:r>
              <a:rPr lang="en-IN" sz="2400" dirty="0"/>
              <a:t>are assigned values called </a:t>
            </a:r>
            <a:r>
              <a:rPr lang="en-IN" sz="2400" b="1" dirty="0"/>
              <a:t>principal quantum numbers </a:t>
            </a:r>
            <a:r>
              <a:rPr lang="en-IN" sz="2400" dirty="0"/>
              <a:t>(</a:t>
            </a:r>
            <a:r>
              <a:rPr lang="en-IN" sz="2400" i="1" dirty="0"/>
              <a:t>n</a:t>
            </a:r>
            <a:r>
              <a:rPr lang="en-IN" sz="2400" dirty="0"/>
              <a:t>): </a:t>
            </a:r>
            <a:r>
              <a:rPr lang="en-IN" sz="2400" i="1" dirty="0"/>
              <a:t>n</a:t>
            </a:r>
            <a:r>
              <a:rPr lang="en-IN" sz="2400" dirty="0"/>
              <a:t> = 1, </a:t>
            </a:r>
            <a:r>
              <a:rPr lang="en-IN" sz="2400" i="1" dirty="0"/>
              <a:t>n</a:t>
            </a:r>
            <a:r>
              <a:rPr lang="en-IN" sz="2400" dirty="0"/>
              <a:t> = 2, …</a:t>
            </a:r>
          </a:p>
        </p:txBody>
      </p:sp>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200" y="4590713"/>
            <a:ext cx="8439912" cy="777699"/>
          </a:xfrm>
        </p:spPr>
        <p:txBody>
          <a:bodyPr/>
          <a:lstStyle/>
          <a:p>
            <a:r>
              <a:rPr lang="en-IN" sz="2400" dirty="0"/>
              <a:t>increase in energy as the value of </a:t>
            </a:r>
            <a:r>
              <a:rPr lang="en-IN" sz="2400" i="1" dirty="0"/>
              <a:t>n</a:t>
            </a:r>
            <a:r>
              <a:rPr lang="en-IN" sz="2400" dirty="0"/>
              <a:t> increases and they are farther away from the nucleus</a:t>
            </a:r>
          </a:p>
        </p:txBody>
      </p:sp>
      <p:pic>
        <p:nvPicPr>
          <p:cNvPr id="18" name="Content Placeholder 17" descr="Principal quantum number (n). Numbers are arranged from lowest energy to highest energy as follows: 1, 2, 3, 4, 5, 6, 7.">
            <a:extLst>
              <a:ext uri="{FF2B5EF4-FFF2-40B4-BE49-F238E27FC236}">
                <a16:creationId xmlns:a16="http://schemas.microsoft.com/office/drawing/2014/main" id="{5FF3559F-69B3-4ACC-A133-90AC8CD0BAEF}"/>
              </a:ext>
            </a:extLst>
          </p:cNvPr>
          <p:cNvPicPr>
            <a:picLocks noGrp="1" noChangeAspect="1"/>
          </p:cNvPicPr>
          <p:nvPr>
            <p:ph sz="quarter" idx="16"/>
          </p:nvPr>
        </p:nvPicPr>
        <p:blipFill>
          <a:blip r:embed="rId2"/>
          <a:stretch>
            <a:fillRect/>
          </a:stretch>
        </p:blipFill>
        <p:spPr>
          <a:xfrm>
            <a:off x="3100943" y="5446201"/>
            <a:ext cx="2942113" cy="1061719"/>
          </a:xfrm>
          <a:prstGeom prst="rect">
            <a:avLst/>
          </a:prstGeom>
        </p:spPr>
      </p:pic>
    </p:spTree>
    <p:extLst>
      <p:ext uri="{BB962C8B-B14F-4D97-AF65-F5344CB8AC3E}">
        <p14:creationId xmlns:p14="http://schemas.microsoft.com/office/powerpoint/2010/main" val="8646558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Electron Energy Levels </a:t>
            </a:r>
            <a:r>
              <a:rPr lang="en-IN" sz="2000" b="0" dirty="0"/>
              <a:t>(2 of 2)</a:t>
            </a:r>
            <a:endParaRPr lang="en-IN" dirty="0"/>
          </a:p>
        </p:txBody>
      </p:sp>
      <p:sp>
        <p:nvSpPr>
          <p:cNvPr id="4" name="Content Placeholder 3">
            <a:extLst>
              <a:ext uri="{FF2B5EF4-FFF2-40B4-BE49-F238E27FC236}">
                <a16:creationId xmlns:a16="http://schemas.microsoft.com/office/drawing/2014/main" id="{F9C3F2AE-EBEC-44EC-9DBA-18794656112F}"/>
              </a:ext>
            </a:extLst>
          </p:cNvPr>
          <p:cNvSpPr>
            <a:spLocks noGrp="1"/>
          </p:cNvSpPr>
          <p:nvPr>
            <p:ph sz="quarter" idx="14"/>
          </p:nvPr>
        </p:nvSpPr>
        <p:spPr>
          <a:xfrm>
            <a:off x="457200" y="1568449"/>
            <a:ext cx="5073445" cy="2443112"/>
          </a:xfrm>
        </p:spPr>
        <p:txBody>
          <a:bodyPr/>
          <a:lstStyle/>
          <a:p>
            <a:r>
              <a:rPr lang="en-IN" sz="2400" dirty="0"/>
              <a:t>Electrons can only have certain energy values; we therefore say that the energy of an electron is </a:t>
            </a:r>
            <a:r>
              <a:rPr lang="en-IN" sz="2400" b="1" dirty="0"/>
              <a:t>quantized</a:t>
            </a:r>
            <a:r>
              <a:rPr lang="en-IN" sz="2400" dirty="0"/>
              <a:t>.</a:t>
            </a:r>
          </a:p>
          <a:p>
            <a:r>
              <a:rPr lang="en-IN" sz="2400" dirty="0"/>
              <a:t>Energy levels increase in energy as the value of </a:t>
            </a:r>
            <a:r>
              <a:rPr lang="en-IN" sz="2400" i="1" dirty="0"/>
              <a:t>n</a:t>
            </a:r>
            <a:r>
              <a:rPr lang="en-IN" sz="2400" dirty="0"/>
              <a:t> increases.</a:t>
            </a:r>
          </a:p>
        </p:txBody>
      </p:sp>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200" y="4443230"/>
            <a:ext cx="4279392" cy="1161158"/>
          </a:xfrm>
        </p:spPr>
        <p:txBody>
          <a:bodyPr/>
          <a:lstStyle/>
          <a:p>
            <a:pPr marL="432" indent="0">
              <a:buNone/>
            </a:pPr>
            <a:r>
              <a:rPr lang="en-IN" sz="2400" dirty="0"/>
              <a:t>An electron can have only the energy of one of the energy levels in an atom.</a:t>
            </a:r>
          </a:p>
        </p:txBody>
      </p:sp>
      <p:pic>
        <p:nvPicPr>
          <p:cNvPr id="7" name="Content Placeholder 6" descr="The values assigned are designated, n, the principal quantum numbers. They progress from 1 to 7, with 1 being the lowest energy.">
            <a:extLst>
              <a:ext uri="{FF2B5EF4-FFF2-40B4-BE49-F238E27FC236}">
                <a16:creationId xmlns:a16="http://schemas.microsoft.com/office/drawing/2014/main" id="{363F8A98-A666-4F87-AC60-4333A62EF58D}"/>
              </a:ext>
            </a:extLst>
          </p:cNvPr>
          <p:cNvPicPr>
            <a:picLocks noGrp="1" noChangeAspect="1"/>
          </p:cNvPicPr>
          <p:nvPr>
            <p:ph sz="quarter" idx="16"/>
          </p:nvPr>
        </p:nvPicPr>
        <p:blipFill>
          <a:blip r:embed="rId2"/>
          <a:stretch>
            <a:fillRect/>
          </a:stretch>
        </p:blipFill>
        <p:spPr>
          <a:xfrm>
            <a:off x="5686199" y="1737189"/>
            <a:ext cx="2859076" cy="4031877"/>
          </a:xfrm>
          <a:prstGeom prst="rect">
            <a:avLst/>
          </a:prstGeom>
        </p:spPr>
      </p:pic>
    </p:spTree>
    <p:extLst>
      <p:ext uri="{BB962C8B-B14F-4D97-AF65-F5344CB8AC3E}">
        <p14:creationId xmlns:p14="http://schemas.microsoft.com/office/powerpoint/2010/main" val="1704540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32966"/>
            <a:ext cx="8381999" cy="818348"/>
          </a:xfrm>
        </p:spPr>
        <p:txBody>
          <a:bodyPr/>
          <a:lstStyle/>
          <a:p>
            <a:pPr marL="432" indent="0">
              <a:buNone/>
            </a:pPr>
            <a:r>
              <a:rPr lang="en-IN" sz="2400" dirty="0"/>
              <a:t>Write the correct chemical symbols for each of the following elements:</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541917"/>
            <a:ext cx="1455458" cy="404449"/>
          </a:xfrm>
        </p:spPr>
        <p:txBody>
          <a:bodyPr/>
          <a:lstStyle/>
          <a:p>
            <a:pPr marL="432" indent="0">
              <a:buNone/>
            </a:pPr>
            <a:r>
              <a:rPr lang="en-IN" sz="2400" b="1" dirty="0">
                <a:solidFill>
                  <a:schemeClr val="tx2"/>
                </a:solidFill>
              </a:rPr>
              <a:t>A.</a:t>
            </a:r>
            <a:r>
              <a:rPr lang="en-IN" sz="2400" dirty="0"/>
              <a:t> iodine</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361995" y="2703944"/>
            <a:ext cx="329747" cy="449112"/>
          </a:xfrm>
        </p:spPr>
        <p:txBody>
          <a:bodyPr/>
          <a:lstStyle/>
          <a:p>
            <a:pPr marL="432" indent="0">
              <a:buNone/>
            </a:pPr>
            <a:r>
              <a:rPr lang="en-US" altLang="en-US" sz="2400" b="1" dirty="0">
                <a:solidFill>
                  <a:srgbClr val="000000"/>
                </a:solidFill>
                <a:ea typeface="ＭＳ Ｐゴシック" pitchFamily="34" charset="-128"/>
              </a:rPr>
              <a:t>I</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224438"/>
            <a:ext cx="2578099" cy="423740"/>
          </a:xfrm>
        </p:spPr>
        <p:txBody>
          <a:bodyPr/>
          <a:lstStyle/>
          <a:p>
            <a:pPr marL="432" indent="0">
              <a:buNone/>
            </a:pPr>
            <a:r>
              <a:rPr lang="en-US" altLang="en-US" sz="2400" b="1" dirty="0">
                <a:solidFill>
                  <a:schemeClr val="tx2"/>
                </a:solidFill>
              </a:rPr>
              <a:t>B.</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iron</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4364318" y="3261209"/>
            <a:ext cx="1452282" cy="475145"/>
          </a:xfrm>
        </p:spPr>
        <p:txBody>
          <a:bodyPr/>
          <a:lstStyle/>
          <a:p>
            <a:pPr marL="432" indent="0">
              <a:buNone/>
            </a:pPr>
            <a:r>
              <a:rPr lang="en-US" altLang="en-US" sz="2400" b="1" dirty="0">
                <a:solidFill>
                  <a:srgbClr val="000000"/>
                </a:solidFill>
                <a:ea typeface="ＭＳ Ｐゴシック" pitchFamily="34" charset="-128"/>
              </a:rPr>
              <a:t>F</a:t>
            </a:r>
            <a:r>
              <a:rPr lang="en-US" altLang="en-US" sz="100" b="1" dirty="0">
                <a:solidFill>
                  <a:srgbClr val="000000"/>
                </a:solidFill>
                <a:ea typeface="ＭＳ Ｐゴシック" pitchFamily="34" charset="-128"/>
              </a:rPr>
              <a:t> </a:t>
            </a:r>
            <a:r>
              <a:rPr lang="en-US" altLang="en-US" sz="2400" b="1" dirty="0">
                <a:solidFill>
                  <a:srgbClr val="000000"/>
                </a:solidFill>
                <a:ea typeface="ＭＳ Ｐゴシック" pitchFamily="34" charset="-128"/>
              </a:rPr>
              <a:t>e</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78118"/>
            <a:ext cx="2578099" cy="414677"/>
          </a:xfrm>
        </p:spPr>
        <p:txBody>
          <a:bodyPr/>
          <a:lstStyle/>
          <a:p>
            <a:pPr marL="0" indent="0">
              <a:buNone/>
            </a:pPr>
            <a:r>
              <a:rPr lang="en-US" altLang="en-US" sz="2400" b="1" dirty="0">
                <a:solidFill>
                  <a:schemeClr val="tx2"/>
                </a:solidFill>
              </a:rPr>
              <a:t>C.</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magnesium</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4364318" y="3877029"/>
            <a:ext cx="1455456" cy="438626"/>
          </a:xfrm>
        </p:spPr>
        <p:txBody>
          <a:bodyPr/>
          <a:lstStyle/>
          <a:p>
            <a:pPr marL="0" indent="0">
              <a:buNone/>
            </a:pPr>
            <a:r>
              <a:rPr lang="en-US" altLang="en-US" sz="2400" b="1" dirty="0">
                <a:solidFill>
                  <a:srgbClr val="000000"/>
                </a:solidFill>
                <a:ea typeface="ＭＳ Ｐゴシック" pitchFamily="34" charset="-128"/>
              </a:rPr>
              <a:t>M</a:t>
            </a:r>
            <a:r>
              <a:rPr lang="en-US" altLang="en-US" sz="100" b="1" dirty="0">
                <a:solidFill>
                  <a:srgbClr val="000000"/>
                </a:solidFill>
                <a:ea typeface="ＭＳ Ｐゴシック" pitchFamily="34" charset="-128"/>
              </a:rPr>
              <a:t> </a:t>
            </a:r>
            <a:r>
              <a:rPr lang="en-US" altLang="en-US" sz="2400" b="1" dirty="0">
                <a:solidFill>
                  <a:srgbClr val="000000"/>
                </a:solidFill>
                <a:ea typeface="ＭＳ Ｐゴシック" pitchFamily="34" charset="-128"/>
              </a:rPr>
              <a:t>g</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456331"/>
            <a:ext cx="2578099" cy="420881"/>
          </a:xfrm>
        </p:spPr>
        <p:txBody>
          <a:bodyPr/>
          <a:lstStyle/>
          <a:p>
            <a:pPr marL="432" indent="0">
              <a:buNone/>
            </a:pPr>
            <a:r>
              <a:rPr lang="en-US" altLang="en-US" sz="2400" b="1" dirty="0">
                <a:solidFill>
                  <a:schemeClr val="tx2"/>
                </a:solidFill>
              </a:rPr>
              <a:t>D.</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zinc</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4357966" y="4456330"/>
            <a:ext cx="1455458" cy="438627"/>
          </a:xfrm>
        </p:spPr>
        <p:txBody>
          <a:bodyPr/>
          <a:lstStyle/>
          <a:p>
            <a:pPr marL="0" indent="0">
              <a:buNone/>
            </a:pPr>
            <a:r>
              <a:rPr lang="en-US" altLang="en-US" sz="2400" b="1" dirty="0">
                <a:solidFill>
                  <a:srgbClr val="000000"/>
                </a:solidFill>
                <a:latin typeface="+mn-lt"/>
                <a:ea typeface="ＭＳ Ｐゴシック" pitchFamily="34" charset="-128"/>
              </a:rPr>
              <a:t>Z</a:t>
            </a:r>
            <a:r>
              <a:rPr lang="en-US" altLang="en-US" sz="100" b="1" dirty="0">
                <a:solidFill>
                  <a:srgbClr val="000000"/>
                </a:solidFill>
                <a:latin typeface="+mn-lt"/>
                <a:ea typeface="ＭＳ Ｐゴシック" pitchFamily="34" charset="-128"/>
              </a:rPr>
              <a:t> </a:t>
            </a:r>
            <a:r>
              <a:rPr lang="en-US" altLang="en-US" sz="2400" b="1" dirty="0">
                <a:solidFill>
                  <a:srgbClr val="000000"/>
                </a:solidFill>
                <a:latin typeface="+mn-lt"/>
                <a:ea typeface="ＭＳ Ｐゴシック" pitchFamily="34" charset="-128"/>
              </a:rPr>
              <a:t>n</a:t>
            </a:r>
            <a:endParaRPr lang="en-IN" sz="2400" dirty="0">
              <a:latin typeface="+mn-lt"/>
            </a:endParaRP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153078"/>
            <a:ext cx="2578099" cy="521212"/>
          </a:xfrm>
        </p:spPr>
        <p:txBody>
          <a:bodyPr/>
          <a:lstStyle/>
          <a:p>
            <a:pPr marL="0" indent="0">
              <a:buNone/>
            </a:pPr>
            <a:r>
              <a:rPr lang="en-US" altLang="en-US" sz="2400" b="1" dirty="0">
                <a:solidFill>
                  <a:schemeClr val="tx2"/>
                </a:solidFill>
              </a:rPr>
              <a:t>E.</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lithium</a:t>
            </a:r>
            <a:endParaRPr lang="en-IN" sz="2400" dirty="0"/>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4357965" y="5114824"/>
            <a:ext cx="1455458" cy="400372"/>
          </a:xfrm>
        </p:spPr>
        <p:txBody>
          <a:bodyPr/>
          <a:lstStyle/>
          <a:p>
            <a:pPr marL="0" indent="0">
              <a:buNone/>
            </a:pPr>
            <a:r>
              <a:rPr lang="en-US" altLang="en-US" sz="2400" b="1" dirty="0">
                <a:solidFill>
                  <a:srgbClr val="000000"/>
                </a:solidFill>
                <a:latin typeface="+mn-lt"/>
                <a:ea typeface="ＭＳ Ｐゴシック" pitchFamily="34" charset="-128"/>
              </a:rPr>
              <a:t>L</a:t>
            </a:r>
            <a:r>
              <a:rPr lang="en-US" altLang="en-US" sz="100" b="1" dirty="0">
                <a:solidFill>
                  <a:srgbClr val="000000"/>
                </a:solidFill>
                <a:latin typeface="+mn-lt"/>
                <a:ea typeface="ＭＳ Ｐゴシック" pitchFamily="34" charset="-128"/>
              </a:rPr>
              <a:t> </a:t>
            </a:r>
            <a:r>
              <a:rPr lang="en-US" altLang="en-US" sz="2400" b="1" dirty="0">
                <a:solidFill>
                  <a:srgbClr val="000000"/>
                </a:solidFill>
                <a:latin typeface="+mn-lt"/>
                <a:ea typeface="ＭＳ Ｐゴシック" pitchFamily="34" charset="-128"/>
              </a:rPr>
              <a:t>i</a:t>
            </a:r>
            <a:endParaRPr lang="en-IN" sz="2400" dirty="0">
              <a:latin typeface="+mn-lt"/>
            </a:endParaRPr>
          </a:p>
        </p:txBody>
      </p:sp>
    </p:spTree>
    <p:extLst>
      <p:ext uri="{BB962C8B-B14F-4D97-AF65-F5344CB8AC3E}">
        <p14:creationId xmlns:p14="http://schemas.microsoft.com/office/powerpoint/2010/main" val="33545382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6171-657E-4012-900F-BE26A84222B6}"/>
              </a:ext>
            </a:extLst>
          </p:cNvPr>
          <p:cNvSpPr>
            <a:spLocks noGrp="1"/>
          </p:cNvSpPr>
          <p:nvPr>
            <p:ph type="title"/>
          </p:nvPr>
        </p:nvSpPr>
        <p:spPr/>
        <p:txBody>
          <a:bodyPr/>
          <a:lstStyle/>
          <a:p>
            <a:r>
              <a:rPr lang="en-IN" dirty="0"/>
              <a:t>Changes in Electron Energy Level</a:t>
            </a:r>
          </a:p>
        </p:txBody>
      </p:sp>
      <p:sp>
        <p:nvSpPr>
          <p:cNvPr id="3" name="Content Placeholder 2">
            <a:extLst>
              <a:ext uri="{FF2B5EF4-FFF2-40B4-BE49-F238E27FC236}">
                <a16:creationId xmlns:a16="http://schemas.microsoft.com/office/drawing/2014/main" id="{3B34BCF4-A193-4192-B8D6-F3CC849781F6}"/>
              </a:ext>
            </a:extLst>
          </p:cNvPr>
          <p:cNvSpPr>
            <a:spLocks noGrp="1"/>
          </p:cNvSpPr>
          <p:nvPr>
            <p:ph sz="quarter" idx="13"/>
          </p:nvPr>
        </p:nvSpPr>
        <p:spPr>
          <a:xfrm>
            <a:off x="457200" y="1556327"/>
            <a:ext cx="4100052" cy="4254538"/>
          </a:xfrm>
        </p:spPr>
        <p:txBody>
          <a:bodyPr/>
          <a:lstStyle/>
          <a:p>
            <a:r>
              <a:rPr lang="en-IN" sz="2400" dirty="0"/>
              <a:t>When electrons change from a lower to a higher energy level, they </a:t>
            </a:r>
            <a:r>
              <a:rPr lang="en-IN" sz="2400" b="1" dirty="0"/>
              <a:t>absorb</a:t>
            </a:r>
            <a:r>
              <a:rPr lang="en-IN" sz="2400" dirty="0"/>
              <a:t> the energy equal to the change in energy levels.</a:t>
            </a:r>
          </a:p>
          <a:p>
            <a:r>
              <a:rPr lang="en-IN" sz="2400" dirty="0"/>
              <a:t>When electrons change from a higher to a lower energy level, they </a:t>
            </a:r>
            <a:r>
              <a:rPr lang="en-IN" sz="2400" b="1" dirty="0"/>
              <a:t>emit</a:t>
            </a:r>
            <a:r>
              <a:rPr lang="en-IN" sz="2400" dirty="0"/>
              <a:t> energy equal to the change in energy levels.</a:t>
            </a:r>
          </a:p>
        </p:txBody>
      </p:sp>
      <p:pic>
        <p:nvPicPr>
          <p:cNvPr id="5" name="Content Placeholder 4" descr="If an electron absorbs a small amount of energy, the electron moves to a higher energy level. When this energy is lost, low energy photons are emitted. If a larger amount of energy is absorbed, high energy photons are emitted.">
            <a:extLst>
              <a:ext uri="{FF2B5EF4-FFF2-40B4-BE49-F238E27FC236}">
                <a16:creationId xmlns:a16="http://schemas.microsoft.com/office/drawing/2014/main" id="{790AEBFD-1C92-4A4C-9DDD-35D2DBF03D1E}"/>
              </a:ext>
            </a:extLst>
          </p:cNvPr>
          <p:cNvPicPr>
            <a:picLocks noGrp="1" noChangeAspect="1"/>
          </p:cNvPicPr>
          <p:nvPr>
            <p:ph sz="quarter" idx="14"/>
          </p:nvPr>
        </p:nvPicPr>
        <p:blipFill>
          <a:blip r:embed="rId2"/>
          <a:stretch>
            <a:fillRect/>
          </a:stretch>
        </p:blipFill>
        <p:spPr>
          <a:xfrm>
            <a:off x="4913988" y="1943658"/>
            <a:ext cx="3852459" cy="3081968"/>
          </a:xfrm>
          <a:prstGeom prst="rect">
            <a:avLst/>
          </a:prstGeom>
        </p:spPr>
      </p:pic>
    </p:spTree>
    <p:extLst>
      <p:ext uri="{BB962C8B-B14F-4D97-AF65-F5344CB8AC3E}">
        <p14:creationId xmlns:p14="http://schemas.microsoft.com/office/powerpoint/2010/main" val="14711280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52118"/>
            <a:ext cx="7459578" cy="738743"/>
          </a:xfrm>
        </p:spPr>
        <p:txBody>
          <a:bodyPr/>
          <a:lstStyle/>
          <a:p>
            <a:pPr marL="0" indent="0">
              <a:buNone/>
            </a:pPr>
            <a:r>
              <a:rPr lang="en-IN" sz="2200" dirty="0"/>
              <a:t>In each of the following energy level changes, indicate if energy is (1) absorbed, (2) emitted, or (3) not changed:</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2542338"/>
            <a:ext cx="6136105" cy="852034"/>
          </a:xfrm>
        </p:spPr>
        <p:txBody>
          <a:bodyPr/>
          <a:lstStyle/>
          <a:p>
            <a:pPr marL="403200" indent="-403200">
              <a:buNone/>
            </a:pPr>
            <a:r>
              <a:rPr lang="en-IN" sz="2200" b="1" dirty="0">
                <a:solidFill>
                  <a:schemeClr val="tx2"/>
                </a:solidFill>
              </a:rPr>
              <a:t>A.</a:t>
            </a:r>
            <a:r>
              <a:rPr lang="en-IN" sz="2200" dirty="0"/>
              <a:t> An electron moves from the first energy level (</a:t>
            </a:r>
            <a:r>
              <a:rPr lang="en-IN" sz="2200" i="1" dirty="0"/>
              <a:t>n</a:t>
            </a:r>
            <a:r>
              <a:rPr lang="en-IN" sz="2200" dirty="0"/>
              <a:t> = 1) to the third energy level (</a:t>
            </a:r>
            <a:r>
              <a:rPr lang="en-IN" sz="2200" i="1" dirty="0"/>
              <a:t>n</a:t>
            </a:r>
            <a:r>
              <a:rPr lang="en-IN" sz="2200" dirty="0"/>
              <a:t> = 3).</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2" y="3911563"/>
            <a:ext cx="6372013" cy="782025"/>
          </a:xfrm>
        </p:spPr>
        <p:txBody>
          <a:bodyPr/>
          <a:lstStyle/>
          <a:p>
            <a:pPr marL="457200" indent="-457200">
              <a:buNone/>
            </a:pPr>
            <a:r>
              <a:rPr lang="en-IN" sz="2200" b="1" dirty="0">
                <a:solidFill>
                  <a:schemeClr val="tx2"/>
                </a:solidFill>
              </a:rPr>
              <a:t>B.</a:t>
            </a:r>
            <a:r>
              <a:rPr lang="en-IN" sz="2200" dirty="0"/>
              <a:t> An electron falls from the third energy level to the second energy level.</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0" y="5278367"/>
            <a:ext cx="7133573" cy="546236"/>
          </a:xfrm>
        </p:spPr>
        <p:txBody>
          <a:bodyPr/>
          <a:lstStyle/>
          <a:p>
            <a:pPr marL="403225" indent="-403225">
              <a:buNone/>
            </a:pPr>
            <a:r>
              <a:rPr lang="en-IN" sz="2200" b="1" dirty="0">
                <a:solidFill>
                  <a:schemeClr val="tx2"/>
                </a:solidFill>
              </a:rPr>
              <a:t>C.</a:t>
            </a:r>
            <a:r>
              <a:rPr lang="en-IN" sz="2200" dirty="0"/>
              <a:t> An electron moves within the third energy level.</a:t>
            </a:r>
          </a:p>
        </p:txBody>
      </p:sp>
    </p:spTree>
    <p:extLst>
      <p:ext uri="{BB962C8B-B14F-4D97-AF65-F5344CB8AC3E}">
        <p14:creationId xmlns:p14="http://schemas.microsoft.com/office/powerpoint/2010/main" val="23422859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1" y="1555749"/>
            <a:ext cx="7750866" cy="735978"/>
          </a:xfrm>
        </p:spPr>
        <p:txBody>
          <a:bodyPr/>
          <a:lstStyle/>
          <a:p>
            <a:pPr marL="0" indent="0">
              <a:buNone/>
            </a:pPr>
            <a:r>
              <a:rPr lang="en-IN" sz="2200" dirty="0"/>
              <a:t>In each of the following energy level changes, indicate if energy is (1) absorbed, (2) emitted, or (3) not changed:</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0" y="2543350"/>
            <a:ext cx="6186761" cy="825493"/>
          </a:xfrm>
        </p:spPr>
        <p:txBody>
          <a:bodyPr/>
          <a:lstStyle/>
          <a:p>
            <a:pPr marL="403200" indent="-403200">
              <a:buNone/>
            </a:pPr>
            <a:r>
              <a:rPr lang="en-IN" sz="2200" b="1" dirty="0">
                <a:solidFill>
                  <a:schemeClr val="tx2"/>
                </a:solidFill>
              </a:rPr>
              <a:t>A.</a:t>
            </a:r>
            <a:r>
              <a:rPr lang="en-IN" sz="2200" dirty="0"/>
              <a:t> An electron moves from the first energy level (</a:t>
            </a:r>
            <a:r>
              <a:rPr lang="en-IN" sz="2200" i="1" dirty="0"/>
              <a:t>n</a:t>
            </a:r>
            <a:r>
              <a:rPr lang="en-IN" sz="2200" dirty="0"/>
              <a:t> = 1) to the third energy level (</a:t>
            </a:r>
            <a:r>
              <a:rPr lang="en-IN" sz="2200" i="1" dirty="0"/>
              <a:t>n</a:t>
            </a:r>
            <a:r>
              <a:rPr lang="en-IN" sz="2200" dirty="0"/>
              <a:t> = 3).</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6427122" y="3416994"/>
            <a:ext cx="1900989" cy="413916"/>
          </a:xfrm>
        </p:spPr>
        <p:txBody>
          <a:bodyPr/>
          <a:lstStyle/>
          <a:p>
            <a:pPr marL="432" indent="0">
              <a:buNone/>
            </a:pPr>
            <a:r>
              <a:rPr lang="en-IN" sz="2200" b="1" dirty="0">
                <a:solidFill>
                  <a:schemeClr val="tx2"/>
                </a:solidFill>
              </a:rPr>
              <a:t>1.</a:t>
            </a:r>
            <a:r>
              <a:rPr lang="en-IN" sz="2200" b="1" dirty="0"/>
              <a:t> absorbed</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1" y="3911563"/>
            <a:ext cx="6259279" cy="705151"/>
          </a:xfrm>
        </p:spPr>
        <p:txBody>
          <a:bodyPr/>
          <a:lstStyle/>
          <a:p>
            <a:pPr marL="457200" indent="-457200">
              <a:buNone/>
            </a:pPr>
            <a:r>
              <a:rPr lang="en-IN" sz="2200" b="1" dirty="0">
                <a:solidFill>
                  <a:schemeClr val="tx2"/>
                </a:solidFill>
              </a:rPr>
              <a:t>B.</a:t>
            </a:r>
            <a:r>
              <a:rPr lang="en-IN" sz="2200" dirty="0"/>
              <a:t> An electron falls from the third energy level to the second energy level.</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6347012" y="4754500"/>
            <a:ext cx="2545977" cy="413917"/>
          </a:xfrm>
        </p:spPr>
        <p:txBody>
          <a:bodyPr/>
          <a:lstStyle/>
          <a:p>
            <a:pPr marL="432" indent="0">
              <a:buNone/>
            </a:pPr>
            <a:r>
              <a:rPr lang="en-IN" sz="2200" b="1" dirty="0">
                <a:solidFill>
                  <a:schemeClr val="tx2"/>
                </a:solidFill>
              </a:rPr>
              <a:t>2.</a:t>
            </a:r>
            <a:r>
              <a:rPr lang="en-IN" sz="2200" b="1" dirty="0"/>
              <a:t> emitted</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5278367"/>
            <a:ext cx="6544848" cy="424332"/>
          </a:xfrm>
        </p:spPr>
        <p:txBody>
          <a:bodyPr/>
          <a:lstStyle/>
          <a:p>
            <a:pPr marL="403225" indent="-403225">
              <a:buNone/>
            </a:pPr>
            <a:r>
              <a:rPr lang="en-IN" sz="2200" b="1" dirty="0">
                <a:solidFill>
                  <a:schemeClr val="tx2"/>
                </a:solidFill>
              </a:rPr>
              <a:t>C.</a:t>
            </a:r>
            <a:r>
              <a:rPr lang="en-IN" sz="2200" dirty="0"/>
              <a:t> An electron moves within the third energy level.</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6345051" y="5843629"/>
            <a:ext cx="2353888" cy="393571"/>
          </a:xfrm>
        </p:spPr>
        <p:txBody>
          <a:bodyPr/>
          <a:lstStyle/>
          <a:p>
            <a:pPr marL="0" indent="0">
              <a:buNone/>
            </a:pPr>
            <a:r>
              <a:rPr lang="en-IN" sz="2200" b="1" dirty="0">
                <a:solidFill>
                  <a:schemeClr val="tx2"/>
                </a:solidFill>
              </a:rPr>
              <a:t>3.</a:t>
            </a:r>
            <a:r>
              <a:rPr lang="en-IN" sz="2200" b="1" dirty="0"/>
              <a:t> not changed</a:t>
            </a:r>
          </a:p>
        </p:txBody>
      </p:sp>
    </p:spTree>
    <p:extLst>
      <p:ext uri="{BB962C8B-B14F-4D97-AF65-F5344CB8AC3E}">
        <p14:creationId xmlns:p14="http://schemas.microsoft.com/office/powerpoint/2010/main" val="227991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Electron Arrangements </a:t>
            </a:r>
            <a:r>
              <a:rPr lang="en-IN" sz="2000" b="0" dirty="0"/>
              <a:t>(1 of 3)</a:t>
            </a:r>
            <a:endParaRPr lang="en-IN" dirty="0"/>
          </a:p>
        </p:txBody>
      </p:sp>
      <p:pic>
        <p:nvPicPr>
          <p:cNvPr id="39" name="Content Placeholder 38" descr="Core chemistry skill, writing electron arrangements.">
            <a:extLst>
              <a:ext uri="{FF2B5EF4-FFF2-40B4-BE49-F238E27FC236}">
                <a16:creationId xmlns:a16="http://schemas.microsoft.com/office/drawing/2014/main" id="{C5D0FDC9-AF46-459C-8F8E-16E5AFCC392B}"/>
              </a:ext>
            </a:extLst>
          </p:cNvPr>
          <p:cNvPicPr>
            <a:picLocks noGrp="1" noChangeAspect="1"/>
          </p:cNvPicPr>
          <p:nvPr>
            <p:ph sz="quarter" idx="14"/>
          </p:nvPr>
        </p:nvPicPr>
        <p:blipFill>
          <a:blip r:embed="rId2"/>
          <a:stretch>
            <a:fillRect/>
          </a:stretch>
        </p:blipFill>
        <p:spPr>
          <a:xfrm>
            <a:off x="472569" y="1578028"/>
            <a:ext cx="2225057" cy="566275"/>
          </a:xfrm>
          <a:prstGeom prst="rect">
            <a:avLst/>
          </a:prstGeom>
        </p:spPr>
      </p:pic>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199" y="2245725"/>
            <a:ext cx="6975987" cy="364740"/>
          </a:xfrm>
        </p:spPr>
        <p:txBody>
          <a:bodyPr/>
          <a:lstStyle/>
          <a:p>
            <a:pPr marL="432" indent="0">
              <a:buNone/>
            </a:pPr>
            <a:r>
              <a:rPr lang="en-IN" sz="2000" b="1" dirty="0"/>
              <a:t>Table 4.9</a:t>
            </a:r>
            <a:r>
              <a:rPr lang="en-IN" sz="2000" dirty="0"/>
              <a:t> Electron Arrangements for the First 20 Elements</a:t>
            </a:r>
          </a:p>
        </p:txBody>
      </p:sp>
      <p:graphicFrame>
        <p:nvGraphicFramePr>
          <p:cNvPr id="40" name="Table 40">
            <a:extLst>
              <a:ext uri="{FF2B5EF4-FFF2-40B4-BE49-F238E27FC236}">
                <a16:creationId xmlns:a16="http://schemas.microsoft.com/office/drawing/2014/main" id="{70DF1E84-62AD-4822-8030-0362AD6835F0}"/>
              </a:ext>
            </a:extLst>
          </p:cNvPr>
          <p:cNvGraphicFramePr>
            <a:graphicFrameLocks noGrp="1"/>
          </p:cNvGraphicFramePr>
          <p:nvPr>
            <p:ph sz="quarter" idx="16"/>
            <p:extLst/>
          </p:nvPr>
        </p:nvGraphicFramePr>
        <p:xfrm>
          <a:off x="457200" y="2720870"/>
          <a:ext cx="8229599" cy="3537192"/>
        </p:xfrm>
        <a:graphic>
          <a:graphicData uri="http://schemas.openxmlformats.org/drawingml/2006/table">
            <a:tbl>
              <a:tblPr firstRow="1" bandRow="1">
                <a:tableStyleId>{40F9630F-82C1-40B7-BC3A-925EFCFF5E92}</a:tableStyleId>
              </a:tblPr>
              <a:tblGrid>
                <a:gridCol w="1238865">
                  <a:extLst>
                    <a:ext uri="{9D8B030D-6E8A-4147-A177-3AD203B41FA5}">
                      <a16:colId xmlns:a16="http://schemas.microsoft.com/office/drawing/2014/main" val="3786869635"/>
                    </a:ext>
                  </a:extLst>
                </a:gridCol>
                <a:gridCol w="1112449">
                  <a:extLst>
                    <a:ext uri="{9D8B030D-6E8A-4147-A177-3AD203B41FA5}">
                      <a16:colId xmlns:a16="http://schemas.microsoft.com/office/drawing/2014/main" val="295528550"/>
                    </a:ext>
                  </a:extLst>
                </a:gridCol>
                <a:gridCol w="1175657">
                  <a:extLst>
                    <a:ext uri="{9D8B030D-6E8A-4147-A177-3AD203B41FA5}">
                      <a16:colId xmlns:a16="http://schemas.microsoft.com/office/drawing/2014/main" val="3727344438"/>
                    </a:ext>
                  </a:extLst>
                </a:gridCol>
                <a:gridCol w="1175657">
                  <a:extLst>
                    <a:ext uri="{9D8B030D-6E8A-4147-A177-3AD203B41FA5}">
                      <a16:colId xmlns:a16="http://schemas.microsoft.com/office/drawing/2014/main" val="3572794766"/>
                    </a:ext>
                  </a:extLst>
                </a:gridCol>
                <a:gridCol w="1175657">
                  <a:extLst>
                    <a:ext uri="{9D8B030D-6E8A-4147-A177-3AD203B41FA5}">
                      <a16:colId xmlns:a16="http://schemas.microsoft.com/office/drawing/2014/main" val="1370182016"/>
                    </a:ext>
                  </a:extLst>
                </a:gridCol>
                <a:gridCol w="1175657">
                  <a:extLst>
                    <a:ext uri="{9D8B030D-6E8A-4147-A177-3AD203B41FA5}">
                      <a16:colId xmlns:a16="http://schemas.microsoft.com/office/drawing/2014/main" val="2300850678"/>
                    </a:ext>
                  </a:extLst>
                </a:gridCol>
                <a:gridCol w="1175657">
                  <a:extLst>
                    <a:ext uri="{9D8B030D-6E8A-4147-A177-3AD203B41FA5}">
                      <a16:colId xmlns:a16="http://schemas.microsoft.com/office/drawing/2014/main" val="9718463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Atomic Number</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1</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2</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3</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4</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23348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Hydrogen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H</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3855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Helium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H</a:t>
                      </a:r>
                      <a:r>
                        <a:rPr lang="en-US" sz="100" baseline="0" dirty="0">
                          <a:solidFill>
                            <a:schemeClr val="tx1"/>
                          </a:solidFill>
                          <a:latin typeface="+mn-lt"/>
                        </a:rPr>
                        <a:t> </a:t>
                      </a:r>
                      <a:r>
                        <a:rPr lang="en-US" sz="1400" dirty="0">
                          <a:solidFill>
                            <a:schemeClr val="tx1"/>
                          </a:solidFill>
                          <a:latin typeface="+mn-lt"/>
                        </a:rPr>
                        <a:t>e</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Lithium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L</a:t>
                      </a:r>
                      <a:r>
                        <a:rPr lang="en-US" sz="100" baseline="0" dirty="0">
                          <a:solidFill>
                            <a:schemeClr val="tx1"/>
                          </a:solidFill>
                          <a:latin typeface="+mn-lt"/>
                        </a:rPr>
                        <a:t> </a:t>
                      </a:r>
                      <a:r>
                        <a:rPr lang="en-US" sz="1400" dirty="0">
                          <a:solidFill>
                            <a:schemeClr val="tx1"/>
                          </a:solidFill>
                          <a:latin typeface="+mn-lt"/>
                        </a:rPr>
                        <a:t>I</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3</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7590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Beryllium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B</a:t>
                      </a:r>
                      <a:r>
                        <a:rPr lang="en-US" sz="100" baseline="0" dirty="0">
                          <a:solidFill>
                            <a:schemeClr val="tx1"/>
                          </a:solidFill>
                          <a:latin typeface="+mn-lt"/>
                        </a:rPr>
                        <a:t> </a:t>
                      </a:r>
                      <a:r>
                        <a:rPr lang="en-US" sz="1400" dirty="0">
                          <a:solidFill>
                            <a:schemeClr val="tx1"/>
                          </a:solidFill>
                          <a:latin typeface="+mn-lt"/>
                        </a:rPr>
                        <a:t>e</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4</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70832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Boron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B</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5</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3</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46328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Carbon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C</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6</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4</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4860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Nitrogen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N</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7</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5</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599556"/>
                  </a:ext>
                </a:extLst>
              </a:tr>
            </a:tbl>
          </a:graphicData>
        </a:graphic>
      </p:graphicFrame>
    </p:spTree>
    <p:extLst>
      <p:ext uri="{BB962C8B-B14F-4D97-AF65-F5344CB8AC3E}">
        <p14:creationId xmlns:p14="http://schemas.microsoft.com/office/powerpoint/2010/main" val="27881873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Electron Arrangements </a:t>
            </a:r>
            <a:r>
              <a:rPr lang="en-IN" sz="2000" b="0" dirty="0"/>
              <a:t>(2 of 3)</a:t>
            </a:r>
            <a:endParaRPr lang="en-IN" dirty="0"/>
          </a:p>
        </p:txBody>
      </p:sp>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200" y="1596798"/>
            <a:ext cx="2787445" cy="379485"/>
          </a:xfrm>
        </p:spPr>
        <p:txBody>
          <a:bodyPr/>
          <a:lstStyle/>
          <a:p>
            <a:pPr marL="432" indent="0">
              <a:buNone/>
            </a:pPr>
            <a:r>
              <a:rPr lang="en-IN" sz="2000" b="1" dirty="0"/>
              <a:t>Table 4.9 [Continued]</a:t>
            </a:r>
          </a:p>
        </p:txBody>
      </p:sp>
      <p:graphicFrame>
        <p:nvGraphicFramePr>
          <p:cNvPr id="40" name="Table 40">
            <a:extLst>
              <a:ext uri="{FF2B5EF4-FFF2-40B4-BE49-F238E27FC236}">
                <a16:creationId xmlns:a16="http://schemas.microsoft.com/office/drawing/2014/main" id="{70DF1E84-62AD-4822-8030-0362AD6835F0}"/>
              </a:ext>
            </a:extLst>
          </p:cNvPr>
          <p:cNvGraphicFramePr>
            <a:graphicFrameLocks noGrp="1"/>
          </p:cNvGraphicFramePr>
          <p:nvPr>
            <p:ph sz="quarter" idx="16"/>
            <p:extLst/>
          </p:nvPr>
        </p:nvGraphicFramePr>
        <p:xfrm>
          <a:off x="457200" y="2057190"/>
          <a:ext cx="8229599" cy="4278872"/>
        </p:xfrm>
        <a:graphic>
          <a:graphicData uri="http://schemas.openxmlformats.org/drawingml/2006/table">
            <a:tbl>
              <a:tblPr firstRow="1" bandRow="1">
                <a:tableStyleId>{40F9630F-82C1-40B7-BC3A-925EFCFF5E92}</a:tableStyleId>
              </a:tblPr>
              <a:tblGrid>
                <a:gridCol w="1238865">
                  <a:extLst>
                    <a:ext uri="{9D8B030D-6E8A-4147-A177-3AD203B41FA5}">
                      <a16:colId xmlns:a16="http://schemas.microsoft.com/office/drawing/2014/main" val="3786869635"/>
                    </a:ext>
                  </a:extLst>
                </a:gridCol>
                <a:gridCol w="1112449">
                  <a:extLst>
                    <a:ext uri="{9D8B030D-6E8A-4147-A177-3AD203B41FA5}">
                      <a16:colId xmlns:a16="http://schemas.microsoft.com/office/drawing/2014/main" val="295528550"/>
                    </a:ext>
                  </a:extLst>
                </a:gridCol>
                <a:gridCol w="1175657">
                  <a:extLst>
                    <a:ext uri="{9D8B030D-6E8A-4147-A177-3AD203B41FA5}">
                      <a16:colId xmlns:a16="http://schemas.microsoft.com/office/drawing/2014/main" val="3727344438"/>
                    </a:ext>
                  </a:extLst>
                </a:gridCol>
                <a:gridCol w="1175657">
                  <a:extLst>
                    <a:ext uri="{9D8B030D-6E8A-4147-A177-3AD203B41FA5}">
                      <a16:colId xmlns:a16="http://schemas.microsoft.com/office/drawing/2014/main" val="3572794766"/>
                    </a:ext>
                  </a:extLst>
                </a:gridCol>
                <a:gridCol w="1175657">
                  <a:extLst>
                    <a:ext uri="{9D8B030D-6E8A-4147-A177-3AD203B41FA5}">
                      <a16:colId xmlns:a16="http://schemas.microsoft.com/office/drawing/2014/main" val="1370182016"/>
                    </a:ext>
                  </a:extLst>
                </a:gridCol>
                <a:gridCol w="1175657">
                  <a:extLst>
                    <a:ext uri="{9D8B030D-6E8A-4147-A177-3AD203B41FA5}">
                      <a16:colId xmlns:a16="http://schemas.microsoft.com/office/drawing/2014/main" val="2300850678"/>
                    </a:ext>
                  </a:extLst>
                </a:gridCol>
                <a:gridCol w="1175657">
                  <a:extLst>
                    <a:ext uri="{9D8B030D-6E8A-4147-A177-3AD203B41FA5}">
                      <a16:colId xmlns:a16="http://schemas.microsoft.com/office/drawing/2014/main" val="9718463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Atomic Number</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1</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2</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3</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4</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23348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Oxygen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O</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6</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3855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Fluorine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F</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9</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7</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Neon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N</a:t>
                      </a:r>
                      <a:r>
                        <a:rPr lang="en-US" sz="100" baseline="0" dirty="0">
                          <a:solidFill>
                            <a:schemeClr val="tx1"/>
                          </a:solidFill>
                          <a:latin typeface="+mn-lt"/>
                        </a:rPr>
                        <a:t> </a:t>
                      </a:r>
                      <a:r>
                        <a:rPr lang="en-US" sz="1400" dirty="0">
                          <a:solidFill>
                            <a:schemeClr val="tx1"/>
                          </a:solidFill>
                          <a:latin typeface="+mn-lt"/>
                        </a:rPr>
                        <a:t>e</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10</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7590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Sodium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N</a:t>
                      </a:r>
                      <a:r>
                        <a:rPr lang="en-US" sz="100" baseline="0" dirty="0">
                          <a:solidFill>
                            <a:schemeClr val="tx1"/>
                          </a:solidFill>
                          <a:latin typeface="+mn-lt"/>
                        </a:rPr>
                        <a:t> </a:t>
                      </a:r>
                      <a:r>
                        <a:rPr lang="en-US" sz="1400" dirty="0">
                          <a:solidFill>
                            <a:schemeClr val="tx1"/>
                          </a:solidFill>
                          <a:latin typeface="+mn-lt"/>
                        </a:rPr>
                        <a:t>a</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11</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70832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Magnesium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M</a:t>
                      </a:r>
                      <a:r>
                        <a:rPr lang="en-US" sz="100" baseline="0" dirty="0">
                          <a:solidFill>
                            <a:schemeClr val="tx1"/>
                          </a:solidFill>
                          <a:latin typeface="+mn-lt"/>
                        </a:rPr>
                        <a:t> </a:t>
                      </a:r>
                      <a:r>
                        <a:rPr lang="en-US" sz="1400" dirty="0">
                          <a:solidFill>
                            <a:schemeClr val="tx1"/>
                          </a:solidFill>
                          <a:latin typeface="+mn-lt"/>
                        </a:rPr>
                        <a:t>g</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46328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Aluminum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A</a:t>
                      </a:r>
                      <a:r>
                        <a:rPr lang="en-US" sz="100" baseline="0" dirty="0">
                          <a:solidFill>
                            <a:schemeClr val="tx1"/>
                          </a:solidFill>
                          <a:latin typeface="+mn-lt"/>
                        </a:rPr>
                        <a:t> </a:t>
                      </a:r>
                      <a:r>
                        <a:rPr lang="en-US" sz="1400" dirty="0">
                          <a:solidFill>
                            <a:schemeClr val="tx1"/>
                          </a:solidFill>
                          <a:latin typeface="+mn-lt"/>
                        </a:rPr>
                        <a:t>l</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13</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3</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486053"/>
                  </a:ext>
                </a:extLst>
              </a:tr>
              <a:tr h="370840">
                <a:tc>
                  <a:txBody>
                    <a:bodyPr/>
                    <a:lstStyle/>
                    <a:p>
                      <a:r>
                        <a:rPr lang="en-IN" sz="1400" b="0" i="0" u="none" strike="noStrike" cap="none" baseline="0" dirty="0">
                          <a:solidFill>
                            <a:schemeClr val="tx1"/>
                          </a:solidFill>
                          <a:latin typeface="+mn-lt"/>
                          <a:ea typeface="+mn-ea"/>
                          <a:cs typeface="+mn-cs"/>
                          <a:sym typeface="Arial"/>
                        </a:rPr>
                        <a:t>Silicon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S</a:t>
                      </a:r>
                      <a:r>
                        <a:rPr lang="en-US" sz="100" baseline="0" dirty="0">
                          <a:solidFill>
                            <a:schemeClr val="tx1"/>
                          </a:solidFill>
                          <a:latin typeface="+mn-lt"/>
                        </a:rPr>
                        <a:t> </a:t>
                      </a:r>
                      <a:r>
                        <a:rPr lang="en-US" sz="1400" dirty="0">
                          <a:solidFill>
                            <a:schemeClr val="tx1"/>
                          </a:solidFill>
                          <a:latin typeface="+mn-lt"/>
                        </a:rPr>
                        <a:t>i</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14</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4</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5995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Phosphorus</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P</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15</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5</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43818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Sulfur</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S</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16</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6</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3288593"/>
                  </a:ext>
                </a:extLst>
              </a:tr>
            </a:tbl>
          </a:graphicData>
        </a:graphic>
      </p:graphicFrame>
    </p:spTree>
    <p:extLst>
      <p:ext uri="{BB962C8B-B14F-4D97-AF65-F5344CB8AC3E}">
        <p14:creationId xmlns:p14="http://schemas.microsoft.com/office/powerpoint/2010/main" val="30133430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343-09DD-4F9D-9306-F69EDBB6615F}"/>
              </a:ext>
            </a:extLst>
          </p:cNvPr>
          <p:cNvSpPr>
            <a:spLocks noGrp="1"/>
          </p:cNvSpPr>
          <p:nvPr>
            <p:ph type="title"/>
          </p:nvPr>
        </p:nvSpPr>
        <p:spPr/>
        <p:txBody>
          <a:bodyPr/>
          <a:lstStyle/>
          <a:p>
            <a:r>
              <a:rPr lang="en-IN" dirty="0"/>
              <a:t>Electron Arrangements </a:t>
            </a:r>
            <a:r>
              <a:rPr lang="en-IN" sz="2000" b="0" dirty="0"/>
              <a:t>(3 of 3)</a:t>
            </a:r>
            <a:endParaRPr lang="en-IN" dirty="0"/>
          </a:p>
        </p:txBody>
      </p:sp>
      <p:sp>
        <p:nvSpPr>
          <p:cNvPr id="5" name="Content Placeholder 4">
            <a:extLst>
              <a:ext uri="{FF2B5EF4-FFF2-40B4-BE49-F238E27FC236}">
                <a16:creationId xmlns:a16="http://schemas.microsoft.com/office/drawing/2014/main" id="{3CBF2085-9E8A-4283-B1F5-4AEB766AACB6}"/>
              </a:ext>
            </a:extLst>
          </p:cNvPr>
          <p:cNvSpPr>
            <a:spLocks noGrp="1"/>
          </p:cNvSpPr>
          <p:nvPr>
            <p:ph sz="quarter" idx="15"/>
          </p:nvPr>
        </p:nvSpPr>
        <p:spPr>
          <a:xfrm>
            <a:off x="457200" y="1596798"/>
            <a:ext cx="2787445" cy="379485"/>
          </a:xfrm>
        </p:spPr>
        <p:txBody>
          <a:bodyPr/>
          <a:lstStyle/>
          <a:p>
            <a:pPr marL="432" indent="0">
              <a:buNone/>
            </a:pPr>
            <a:r>
              <a:rPr lang="en-IN" sz="2000" b="1" dirty="0"/>
              <a:t>Table 4.9 [Continued]</a:t>
            </a:r>
          </a:p>
        </p:txBody>
      </p:sp>
      <p:graphicFrame>
        <p:nvGraphicFramePr>
          <p:cNvPr id="40" name="Table 40">
            <a:extLst>
              <a:ext uri="{FF2B5EF4-FFF2-40B4-BE49-F238E27FC236}">
                <a16:creationId xmlns:a16="http://schemas.microsoft.com/office/drawing/2014/main" id="{70DF1E84-62AD-4822-8030-0362AD6835F0}"/>
              </a:ext>
            </a:extLst>
          </p:cNvPr>
          <p:cNvGraphicFramePr>
            <a:graphicFrameLocks noGrp="1"/>
          </p:cNvGraphicFramePr>
          <p:nvPr>
            <p:ph sz="quarter" idx="16"/>
            <p:extLst/>
          </p:nvPr>
        </p:nvGraphicFramePr>
        <p:xfrm>
          <a:off x="457200" y="2101434"/>
          <a:ext cx="8229599" cy="2424672"/>
        </p:xfrm>
        <a:graphic>
          <a:graphicData uri="http://schemas.openxmlformats.org/drawingml/2006/table">
            <a:tbl>
              <a:tblPr firstRow="1" bandRow="1">
                <a:tableStyleId>{40F9630F-82C1-40B7-BC3A-925EFCFF5E92}</a:tableStyleId>
              </a:tblPr>
              <a:tblGrid>
                <a:gridCol w="1238865">
                  <a:extLst>
                    <a:ext uri="{9D8B030D-6E8A-4147-A177-3AD203B41FA5}">
                      <a16:colId xmlns:a16="http://schemas.microsoft.com/office/drawing/2014/main" val="3786869635"/>
                    </a:ext>
                  </a:extLst>
                </a:gridCol>
                <a:gridCol w="1112449">
                  <a:extLst>
                    <a:ext uri="{9D8B030D-6E8A-4147-A177-3AD203B41FA5}">
                      <a16:colId xmlns:a16="http://schemas.microsoft.com/office/drawing/2014/main" val="295528550"/>
                    </a:ext>
                  </a:extLst>
                </a:gridCol>
                <a:gridCol w="1175657">
                  <a:extLst>
                    <a:ext uri="{9D8B030D-6E8A-4147-A177-3AD203B41FA5}">
                      <a16:colId xmlns:a16="http://schemas.microsoft.com/office/drawing/2014/main" val="3727344438"/>
                    </a:ext>
                  </a:extLst>
                </a:gridCol>
                <a:gridCol w="1175657">
                  <a:extLst>
                    <a:ext uri="{9D8B030D-6E8A-4147-A177-3AD203B41FA5}">
                      <a16:colId xmlns:a16="http://schemas.microsoft.com/office/drawing/2014/main" val="3572794766"/>
                    </a:ext>
                  </a:extLst>
                </a:gridCol>
                <a:gridCol w="1175657">
                  <a:extLst>
                    <a:ext uri="{9D8B030D-6E8A-4147-A177-3AD203B41FA5}">
                      <a16:colId xmlns:a16="http://schemas.microsoft.com/office/drawing/2014/main" val="1370182016"/>
                    </a:ext>
                  </a:extLst>
                </a:gridCol>
                <a:gridCol w="1175657">
                  <a:extLst>
                    <a:ext uri="{9D8B030D-6E8A-4147-A177-3AD203B41FA5}">
                      <a16:colId xmlns:a16="http://schemas.microsoft.com/office/drawing/2014/main" val="2300850678"/>
                    </a:ext>
                  </a:extLst>
                </a:gridCol>
                <a:gridCol w="1175657">
                  <a:extLst>
                    <a:ext uri="{9D8B030D-6E8A-4147-A177-3AD203B41FA5}">
                      <a16:colId xmlns:a16="http://schemas.microsoft.com/office/drawing/2014/main" val="9718463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Atomic Number</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1</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2</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3</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4</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23348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Chlorine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C</a:t>
                      </a:r>
                      <a:r>
                        <a:rPr lang="en-US" sz="100" baseline="0" dirty="0">
                          <a:solidFill>
                            <a:schemeClr val="tx1"/>
                          </a:solidFill>
                          <a:latin typeface="+mn-lt"/>
                        </a:rPr>
                        <a:t> </a:t>
                      </a:r>
                      <a:r>
                        <a:rPr lang="en-US" sz="1400" dirty="0">
                          <a:solidFill>
                            <a:schemeClr val="tx1"/>
                          </a:solidFill>
                          <a:latin typeface="+mn-lt"/>
                        </a:rPr>
                        <a:t>l</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17</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7</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3855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Argon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A</a:t>
                      </a:r>
                      <a:r>
                        <a:rPr lang="en-US" sz="100" baseline="0" dirty="0">
                          <a:solidFill>
                            <a:schemeClr val="tx1"/>
                          </a:solidFill>
                          <a:latin typeface="+mn-lt"/>
                        </a:rPr>
                        <a:t> </a:t>
                      </a:r>
                      <a:r>
                        <a:rPr lang="en-US" sz="1400" dirty="0">
                          <a:solidFill>
                            <a:schemeClr val="tx1"/>
                          </a:solidFill>
                          <a:latin typeface="+mn-lt"/>
                        </a:rPr>
                        <a:t>r</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Potassium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K</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19</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1</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7590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Calcium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C</a:t>
                      </a:r>
                      <a:r>
                        <a:rPr lang="en-US" sz="100" baseline="0" dirty="0">
                          <a:solidFill>
                            <a:schemeClr val="tx1"/>
                          </a:solidFill>
                          <a:latin typeface="+mn-lt"/>
                        </a:rPr>
                        <a:t> </a:t>
                      </a:r>
                      <a:r>
                        <a:rPr lang="en-US" sz="1400" dirty="0">
                          <a:solidFill>
                            <a:schemeClr val="tx1"/>
                          </a:solidFill>
                          <a:latin typeface="+mn-lt"/>
                        </a:rPr>
                        <a:t>a</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20</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kumimoji="0" lang="en-IN" sz="14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7083270"/>
                  </a:ext>
                </a:extLst>
              </a:tr>
            </a:tbl>
          </a:graphicData>
        </a:graphic>
      </p:graphicFrame>
    </p:spTree>
    <p:extLst>
      <p:ext uri="{BB962C8B-B14F-4D97-AF65-F5344CB8AC3E}">
        <p14:creationId xmlns:p14="http://schemas.microsoft.com/office/powerpoint/2010/main" val="25253392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4F42-D55D-4DC1-A40F-CFFEBB8D9DE5}"/>
              </a:ext>
            </a:extLst>
          </p:cNvPr>
          <p:cNvSpPr>
            <a:spLocks noGrp="1"/>
          </p:cNvSpPr>
          <p:nvPr>
            <p:ph type="title"/>
          </p:nvPr>
        </p:nvSpPr>
        <p:spPr/>
        <p:txBody>
          <a:bodyPr/>
          <a:lstStyle/>
          <a:p>
            <a:r>
              <a:rPr lang="en-IN" dirty="0"/>
              <a:t>Electron Arrangements in Period 1</a:t>
            </a:r>
          </a:p>
        </p:txBody>
      </p:sp>
      <p:sp>
        <p:nvSpPr>
          <p:cNvPr id="3" name="Content Placeholder 2">
            <a:extLst>
              <a:ext uri="{FF2B5EF4-FFF2-40B4-BE49-F238E27FC236}">
                <a16:creationId xmlns:a16="http://schemas.microsoft.com/office/drawing/2014/main" id="{D1DBFE79-501B-4C7A-9517-0C4090684E15}"/>
              </a:ext>
            </a:extLst>
          </p:cNvPr>
          <p:cNvSpPr>
            <a:spLocks noGrp="1"/>
          </p:cNvSpPr>
          <p:nvPr>
            <p:ph sz="quarter" idx="13"/>
          </p:nvPr>
        </p:nvSpPr>
        <p:spPr>
          <a:xfrm>
            <a:off x="457200" y="1556327"/>
            <a:ext cx="8229600" cy="788667"/>
          </a:xfrm>
        </p:spPr>
        <p:txBody>
          <a:bodyPr/>
          <a:lstStyle/>
          <a:p>
            <a:pPr marL="432" indent="0">
              <a:buNone/>
            </a:pPr>
            <a:r>
              <a:rPr lang="en-IN" sz="2400" dirty="0"/>
              <a:t>The single electron of hydrogen goes into energy level 1, and the two electrons of helium fill energy level 1.</a:t>
            </a:r>
          </a:p>
        </p:txBody>
      </p:sp>
      <p:graphicFrame>
        <p:nvGraphicFramePr>
          <p:cNvPr id="5" name="Table 5">
            <a:extLst>
              <a:ext uri="{FF2B5EF4-FFF2-40B4-BE49-F238E27FC236}">
                <a16:creationId xmlns:a16="http://schemas.microsoft.com/office/drawing/2014/main" id="{BB17387A-DB71-4579-9E0B-0401257F1CC9}"/>
              </a:ext>
            </a:extLst>
          </p:cNvPr>
          <p:cNvGraphicFramePr>
            <a:graphicFrameLocks noGrp="1"/>
          </p:cNvGraphicFramePr>
          <p:nvPr>
            <p:ph sz="quarter" idx="14"/>
            <p:extLst/>
          </p:nvPr>
        </p:nvGraphicFramePr>
        <p:xfrm>
          <a:off x="1607574" y="3013270"/>
          <a:ext cx="5309420" cy="1112520"/>
        </p:xfrm>
        <a:graphic>
          <a:graphicData uri="http://schemas.openxmlformats.org/drawingml/2006/table">
            <a:tbl>
              <a:tblPr firstRow="1" bandRow="1">
                <a:tableStyleId>{40F9630F-82C1-40B7-BC3A-925EFCFF5E92}</a:tableStyleId>
              </a:tblPr>
              <a:tblGrid>
                <a:gridCol w="2654710">
                  <a:extLst>
                    <a:ext uri="{9D8B030D-6E8A-4147-A177-3AD203B41FA5}">
                      <a16:colId xmlns:a16="http://schemas.microsoft.com/office/drawing/2014/main" val="669421364"/>
                    </a:ext>
                  </a:extLst>
                </a:gridCol>
                <a:gridCol w="2654710">
                  <a:extLst>
                    <a:ext uri="{9D8B030D-6E8A-4147-A177-3AD203B41FA5}">
                      <a16:colId xmlns:a16="http://schemas.microsoft.com/office/drawing/2014/main" val="4300137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aseline="0" dirty="0">
                          <a:solidFill>
                            <a:schemeClr val="tx1"/>
                          </a:solidFill>
                          <a:latin typeface="+mn-lt"/>
                        </a:rPr>
                        <a:t>Blank</a:t>
                      </a:r>
                      <a:endParaRPr lang="en-IN" sz="1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1" baseline="0" dirty="0">
                          <a:latin typeface="+mn-lt"/>
                          <a:cs typeface="Times New Roman" pitchFamily="18" charset="0"/>
                        </a:rPr>
                        <a:t>Electron Arrangement</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0344337"/>
                  </a:ext>
                </a:extLst>
              </a:tr>
              <a:tr h="370840">
                <a:tc>
                  <a:txBody>
                    <a:bodyPr/>
                    <a:lstStyle/>
                    <a:p>
                      <a:r>
                        <a:rPr lang="en-US" sz="1800" baseline="0" dirty="0">
                          <a:latin typeface="+mn-lt"/>
                          <a:cs typeface="Times New Roman" pitchFamily="18" charset="0"/>
                        </a:rPr>
                        <a:t>Hydrogen</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1</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8869036"/>
                  </a:ext>
                </a:extLst>
              </a:tr>
              <a:tr h="370840">
                <a:tc>
                  <a:txBody>
                    <a:bodyPr/>
                    <a:lstStyle/>
                    <a:p>
                      <a:r>
                        <a:rPr lang="en-US" sz="1800" baseline="0" dirty="0">
                          <a:latin typeface="+mn-lt"/>
                          <a:cs typeface="Times New Roman" pitchFamily="18" charset="0"/>
                        </a:rPr>
                        <a:t>Helium</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2</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6986030"/>
                  </a:ext>
                </a:extLst>
              </a:tr>
            </a:tbl>
          </a:graphicData>
        </a:graphic>
      </p:graphicFrame>
    </p:spTree>
    <p:extLst>
      <p:ext uri="{BB962C8B-B14F-4D97-AF65-F5344CB8AC3E}">
        <p14:creationId xmlns:p14="http://schemas.microsoft.com/office/powerpoint/2010/main" val="3863351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4F42-D55D-4DC1-A40F-CFFEBB8D9DE5}"/>
              </a:ext>
            </a:extLst>
          </p:cNvPr>
          <p:cNvSpPr>
            <a:spLocks noGrp="1"/>
          </p:cNvSpPr>
          <p:nvPr>
            <p:ph type="title"/>
          </p:nvPr>
        </p:nvSpPr>
        <p:spPr/>
        <p:txBody>
          <a:bodyPr/>
          <a:lstStyle/>
          <a:p>
            <a:r>
              <a:rPr lang="en-IN" dirty="0"/>
              <a:t>Electron Arrangements in Period 2</a:t>
            </a:r>
          </a:p>
        </p:txBody>
      </p:sp>
      <p:sp>
        <p:nvSpPr>
          <p:cNvPr id="3" name="Content Placeholder 2">
            <a:extLst>
              <a:ext uri="{FF2B5EF4-FFF2-40B4-BE49-F238E27FC236}">
                <a16:creationId xmlns:a16="http://schemas.microsoft.com/office/drawing/2014/main" id="{D1DBFE79-501B-4C7A-9517-0C4090684E15}"/>
              </a:ext>
            </a:extLst>
          </p:cNvPr>
          <p:cNvSpPr>
            <a:spLocks noGrp="1"/>
          </p:cNvSpPr>
          <p:nvPr>
            <p:ph sz="quarter" idx="13"/>
          </p:nvPr>
        </p:nvSpPr>
        <p:spPr>
          <a:xfrm>
            <a:off x="457200" y="1556328"/>
            <a:ext cx="8229600" cy="1142628"/>
          </a:xfrm>
        </p:spPr>
        <p:txBody>
          <a:bodyPr/>
          <a:lstStyle/>
          <a:p>
            <a:pPr marL="432" indent="0">
              <a:buNone/>
            </a:pPr>
            <a:r>
              <a:rPr lang="en-IN" sz="2400" dirty="0">
                <a:solidFill>
                  <a:schemeClr val="tx1"/>
                </a:solidFill>
              </a:rPr>
              <a:t>For the elements of the second period (lithium, L</a:t>
            </a:r>
            <a:r>
              <a:rPr lang="en-IN" sz="100" dirty="0">
                <a:solidFill>
                  <a:schemeClr val="tx1"/>
                </a:solidFill>
              </a:rPr>
              <a:t> </a:t>
            </a:r>
            <a:r>
              <a:rPr lang="en-IN" sz="2400" dirty="0" err="1">
                <a:solidFill>
                  <a:schemeClr val="tx1"/>
                </a:solidFill>
              </a:rPr>
              <a:t>i</a:t>
            </a:r>
            <a:r>
              <a:rPr lang="en-IN" sz="2400" dirty="0">
                <a:solidFill>
                  <a:schemeClr val="tx1"/>
                </a:solidFill>
              </a:rPr>
              <a:t> to neon, N</a:t>
            </a:r>
            <a:r>
              <a:rPr lang="en-IN" sz="100" dirty="0">
                <a:solidFill>
                  <a:schemeClr val="tx1"/>
                </a:solidFill>
              </a:rPr>
              <a:t> </a:t>
            </a:r>
            <a:r>
              <a:rPr lang="en-IN" sz="2400" dirty="0">
                <a:solidFill>
                  <a:schemeClr val="tx1"/>
                </a:solidFill>
              </a:rPr>
              <a:t>e), we fill the first energy level with two electrons, and place the remaining electrons in the second energy level.</a:t>
            </a:r>
          </a:p>
        </p:txBody>
      </p:sp>
      <p:graphicFrame>
        <p:nvGraphicFramePr>
          <p:cNvPr id="5" name="Table 5">
            <a:extLst>
              <a:ext uri="{FF2B5EF4-FFF2-40B4-BE49-F238E27FC236}">
                <a16:creationId xmlns:a16="http://schemas.microsoft.com/office/drawing/2014/main" id="{BB17387A-DB71-4579-9E0B-0401257F1CC9}"/>
              </a:ext>
            </a:extLst>
          </p:cNvPr>
          <p:cNvGraphicFramePr>
            <a:graphicFrameLocks noGrp="1"/>
          </p:cNvGraphicFramePr>
          <p:nvPr>
            <p:ph sz="quarter" idx="14"/>
            <p:extLst/>
          </p:nvPr>
        </p:nvGraphicFramePr>
        <p:xfrm>
          <a:off x="457200" y="2924782"/>
          <a:ext cx="5309420" cy="3337560"/>
        </p:xfrm>
        <a:graphic>
          <a:graphicData uri="http://schemas.openxmlformats.org/drawingml/2006/table">
            <a:tbl>
              <a:tblPr firstRow="1" bandRow="1">
                <a:tableStyleId>{40F9630F-82C1-40B7-BC3A-925EFCFF5E92}</a:tableStyleId>
              </a:tblPr>
              <a:tblGrid>
                <a:gridCol w="2654710">
                  <a:extLst>
                    <a:ext uri="{9D8B030D-6E8A-4147-A177-3AD203B41FA5}">
                      <a16:colId xmlns:a16="http://schemas.microsoft.com/office/drawing/2014/main" val="669421364"/>
                    </a:ext>
                  </a:extLst>
                </a:gridCol>
                <a:gridCol w="2654710">
                  <a:extLst>
                    <a:ext uri="{9D8B030D-6E8A-4147-A177-3AD203B41FA5}">
                      <a16:colId xmlns:a16="http://schemas.microsoft.com/office/drawing/2014/main" val="4300137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aseline="0" dirty="0">
                          <a:solidFill>
                            <a:schemeClr val="tx1"/>
                          </a:solidFill>
                          <a:latin typeface="+mn-lt"/>
                        </a:rPr>
                        <a:t>Blank</a:t>
                      </a:r>
                      <a:endParaRPr lang="en-IN" sz="1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1" baseline="0" dirty="0">
                          <a:solidFill>
                            <a:schemeClr val="tx1"/>
                          </a:solidFill>
                          <a:latin typeface="+mn-lt"/>
                          <a:cs typeface="Times New Roman" pitchFamily="18" charset="0"/>
                        </a:rPr>
                        <a:t>Electron Arrangement</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0344337"/>
                  </a:ext>
                </a:extLst>
              </a:tr>
              <a:tr h="370840">
                <a:tc>
                  <a:txBody>
                    <a:bodyPr/>
                    <a:lstStyle/>
                    <a:p>
                      <a:r>
                        <a:rPr lang="en-US" sz="1800" dirty="0">
                          <a:solidFill>
                            <a:schemeClr val="tx1"/>
                          </a:solidFill>
                          <a:latin typeface="+mn-lt"/>
                          <a:cs typeface="Times New Roman" pitchFamily="18" charset="0"/>
                        </a:rPr>
                        <a:t>Lithium</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2,1</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8869036"/>
                  </a:ext>
                </a:extLst>
              </a:tr>
              <a:tr h="370840">
                <a:tc>
                  <a:txBody>
                    <a:bodyPr/>
                    <a:lstStyle/>
                    <a:p>
                      <a:r>
                        <a:rPr lang="en-US" sz="1800" dirty="0">
                          <a:solidFill>
                            <a:schemeClr val="tx1"/>
                          </a:solidFill>
                          <a:latin typeface="+mn-lt"/>
                          <a:cs typeface="Times New Roman" pitchFamily="18" charset="0"/>
                        </a:rPr>
                        <a:t>Beryllium</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2,2</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6986030"/>
                  </a:ext>
                </a:extLst>
              </a:tr>
              <a:tr h="370840">
                <a:tc>
                  <a:txBody>
                    <a:bodyPr/>
                    <a:lstStyle/>
                    <a:p>
                      <a:r>
                        <a:rPr lang="en-US" sz="1800" dirty="0">
                          <a:solidFill>
                            <a:schemeClr val="tx1"/>
                          </a:solidFill>
                          <a:latin typeface="+mn-lt"/>
                          <a:cs typeface="Times New Roman" pitchFamily="18" charset="0"/>
                        </a:rPr>
                        <a:t>Boron</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2,3</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1930882"/>
                  </a:ext>
                </a:extLst>
              </a:tr>
              <a:tr h="370840">
                <a:tc>
                  <a:txBody>
                    <a:bodyPr/>
                    <a:lstStyle/>
                    <a:p>
                      <a:r>
                        <a:rPr lang="en-US" sz="1800" dirty="0">
                          <a:solidFill>
                            <a:schemeClr val="tx1"/>
                          </a:solidFill>
                          <a:latin typeface="+mn-lt"/>
                          <a:cs typeface="Times New Roman" pitchFamily="18" charset="0"/>
                        </a:rPr>
                        <a:t>Carbon</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2,4</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2500176"/>
                  </a:ext>
                </a:extLst>
              </a:tr>
              <a:tr h="370840">
                <a:tc>
                  <a:txBody>
                    <a:bodyPr/>
                    <a:lstStyle/>
                    <a:p>
                      <a:r>
                        <a:rPr lang="en-US" sz="1800" dirty="0">
                          <a:solidFill>
                            <a:schemeClr val="tx1"/>
                          </a:solidFill>
                          <a:latin typeface="+mn-lt"/>
                          <a:cs typeface="Times New Roman" pitchFamily="18" charset="0"/>
                        </a:rPr>
                        <a:t>Nitrogen</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2,5</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3548065"/>
                  </a:ext>
                </a:extLst>
              </a:tr>
              <a:tr h="370840">
                <a:tc>
                  <a:txBody>
                    <a:bodyPr/>
                    <a:lstStyle/>
                    <a:p>
                      <a:r>
                        <a:rPr lang="en-US" sz="1800" dirty="0">
                          <a:solidFill>
                            <a:schemeClr val="tx1"/>
                          </a:solidFill>
                          <a:latin typeface="+mn-lt"/>
                          <a:cs typeface="Times New Roman" pitchFamily="18" charset="0"/>
                        </a:rPr>
                        <a:t>Oxygen</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2,6</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24489"/>
                  </a:ext>
                </a:extLst>
              </a:tr>
              <a:tr h="370840">
                <a:tc>
                  <a:txBody>
                    <a:bodyPr/>
                    <a:lstStyle/>
                    <a:p>
                      <a:r>
                        <a:rPr lang="en-US" sz="1800" dirty="0">
                          <a:solidFill>
                            <a:schemeClr val="tx1"/>
                          </a:solidFill>
                          <a:latin typeface="+mn-lt"/>
                          <a:cs typeface="Times New Roman" pitchFamily="18" charset="0"/>
                        </a:rPr>
                        <a:t>Fluorine</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2,7</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7192016"/>
                  </a:ext>
                </a:extLst>
              </a:tr>
              <a:tr h="370840">
                <a:tc>
                  <a:txBody>
                    <a:bodyPr/>
                    <a:lstStyle/>
                    <a:p>
                      <a:r>
                        <a:rPr lang="en-US" sz="1800" dirty="0">
                          <a:solidFill>
                            <a:schemeClr val="tx1"/>
                          </a:solidFill>
                          <a:latin typeface="+mn-lt"/>
                          <a:cs typeface="Times New Roman" pitchFamily="18" charset="0"/>
                        </a:rPr>
                        <a:t>Neon</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0484730"/>
                  </a:ext>
                </a:extLst>
              </a:tr>
            </a:tbl>
          </a:graphicData>
        </a:graphic>
      </p:graphicFrame>
    </p:spTree>
    <p:extLst>
      <p:ext uri="{BB962C8B-B14F-4D97-AF65-F5344CB8AC3E}">
        <p14:creationId xmlns:p14="http://schemas.microsoft.com/office/powerpoint/2010/main" val="20888921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4F42-D55D-4DC1-A40F-CFFEBB8D9DE5}"/>
              </a:ext>
            </a:extLst>
          </p:cNvPr>
          <p:cNvSpPr>
            <a:spLocks noGrp="1"/>
          </p:cNvSpPr>
          <p:nvPr>
            <p:ph type="title"/>
          </p:nvPr>
        </p:nvSpPr>
        <p:spPr/>
        <p:txBody>
          <a:bodyPr/>
          <a:lstStyle/>
          <a:p>
            <a:r>
              <a:rPr lang="en-IN" dirty="0"/>
              <a:t>Electron Arrangements in Period 3</a:t>
            </a:r>
          </a:p>
        </p:txBody>
      </p:sp>
      <p:sp>
        <p:nvSpPr>
          <p:cNvPr id="3" name="Content Placeholder 2">
            <a:extLst>
              <a:ext uri="{FF2B5EF4-FFF2-40B4-BE49-F238E27FC236}">
                <a16:creationId xmlns:a16="http://schemas.microsoft.com/office/drawing/2014/main" id="{D1DBFE79-501B-4C7A-9517-0C4090684E15}"/>
              </a:ext>
            </a:extLst>
          </p:cNvPr>
          <p:cNvSpPr>
            <a:spLocks noGrp="1"/>
          </p:cNvSpPr>
          <p:nvPr>
            <p:ph sz="quarter" idx="13"/>
          </p:nvPr>
        </p:nvSpPr>
        <p:spPr>
          <a:xfrm>
            <a:off x="457199" y="1556328"/>
            <a:ext cx="8421329" cy="1408098"/>
          </a:xfrm>
        </p:spPr>
        <p:txBody>
          <a:bodyPr/>
          <a:lstStyle/>
          <a:p>
            <a:pPr marL="432" indent="0">
              <a:buNone/>
            </a:pPr>
            <a:r>
              <a:rPr lang="en-IN" sz="2200" dirty="0">
                <a:solidFill>
                  <a:schemeClr val="tx1"/>
                </a:solidFill>
              </a:rPr>
              <a:t>For the elements of the third period (sodium, N</a:t>
            </a:r>
            <a:r>
              <a:rPr lang="en-IN" sz="100" dirty="0">
                <a:solidFill>
                  <a:schemeClr val="tx1"/>
                </a:solidFill>
              </a:rPr>
              <a:t> </a:t>
            </a:r>
            <a:r>
              <a:rPr lang="en-IN" sz="2200" dirty="0">
                <a:solidFill>
                  <a:schemeClr val="tx1"/>
                </a:solidFill>
              </a:rPr>
              <a:t>a to argon, A</a:t>
            </a:r>
            <a:r>
              <a:rPr lang="en-IN" sz="100" dirty="0">
                <a:solidFill>
                  <a:schemeClr val="tx1"/>
                </a:solidFill>
              </a:rPr>
              <a:t> </a:t>
            </a:r>
            <a:r>
              <a:rPr lang="en-IN" sz="2200" dirty="0">
                <a:solidFill>
                  <a:schemeClr val="tx1"/>
                </a:solidFill>
              </a:rPr>
              <a:t>r), we fill the first energy level with two electrons, the second energy level with eight electrons, and place the remaining electrons in the third energy level.</a:t>
            </a:r>
          </a:p>
        </p:txBody>
      </p:sp>
      <p:graphicFrame>
        <p:nvGraphicFramePr>
          <p:cNvPr id="5" name="Table 5">
            <a:extLst>
              <a:ext uri="{FF2B5EF4-FFF2-40B4-BE49-F238E27FC236}">
                <a16:creationId xmlns:a16="http://schemas.microsoft.com/office/drawing/2014/main" id="{BB17387A-DB71-4579-9E0B-0401257F1CC9}"/>
              </a:ext>
            </a:extLst>
          </p:cNvPr>
          <p:cNvGraphicFramePr>
            <a:graphicFrameLocks noGrp="1"/>
          </p:cNvGraphicFramePr>
          <p:nvPr>
            <p:ph sz="quarter" idx="14"/>
            <p:extLst/>
          </p:nvPr>
        </p:nvGraphicFramePr>
        <p:xfrm>
          <a:off x="457200" y="3013270"/>
          <a:ext cx="5309420" cy="3337560"/>
        </p:xfrm>
        <a:graphic>
          <a:graphicData uri="http://schemas.openxmlformats.org/drawingml/2006/table">
            <a:tbl>
              <a:tblPr firstRow="1" bandRow="1">
                <a:tableStyleId>{40F9630F-82C1-40B7-BC3A-925EFCFF5E92}</a:tableStyleId>
              </a:tblPr>
              <a:tblGrid>
                <a:gridCol w="2654710">
                  <a:extLst>
                    <a:ext uri="{9D8B030D-6E8A-4147-A177-3AD203B41FA5}">
                      <a16:colId xmlns:a16="http://schemas.microsoft.com/office/drawing/2014/main" val="669421364"/>
                    </a:ext>
                  </a:extLst>
                </a:gridCol>
                <a:gridCol w="2654710">
                  <a:extLst>
                    <a:ext uri="{9D8B030D-6E8A-4147-A177-3AD203B41FA5}">
                      <a16:colId xmlns:a16="http://schemas.microsoft.com/office/drawing/2014/main" val="4300137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aseline="0" dirty="0">
                          <a:solidFill>
                            <a:schemeClr val="tx1"/>
                          </a:solidFill>
                          <a:latin typeface="+mn-lt"/>
                        </a:rPr>
                        <a:t>Blank</a:t>
                      </a:r>
                      <a:endParaRPr lang="en-IN" sz="1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1" baseline="0" dirty="0">
                          <a:solidFill>
                            <a:schemeClr val="tx1"/>
                          </a:solidFill>
                          <a:latin typeface="+mn-lt"/>
                          <a:cs typeface="Times New Roman" pitchFamily="18" charset="0"/>
                        </a:rPr>
                        <a:t>Electron Arrangement</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03443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Sodium</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2,8,1</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88690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Magnesium</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2,8,2</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6986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Aluminum</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2,8,3</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1930882"/>
                  </a:ext>
                </a:extLst>
              </a:tr>
              <a:tr h="370840">
                <a:tc>
                  <a:txBody>
                    <a:bodyPr/>
                    <a:lstStyle/>
                    <a:p>
                      <a:r>
                        <a:rPr lang="en-IN" sz="1800" b="0" i="0" u="none" strike="noStrike" cap="none" baseline="0" dirty="0">
                          <a:solidFill>
                            <a:schemeClr val="tx1"/>
                          </a:solidFill>
                          <a:latin typeface="+mn-lt"/>
                          <a:ea typeface="+mn-ea"/>
                          <a:cs typeface="+mn-cs"/>
                          <a:sym typeface="Arial"/>
                        </a:rPr>
                        <a:t>Silicon</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2,8,4</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2500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Phosphorus</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2,8,5</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3548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Sulfur</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2,8,6</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244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Sodium</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2,8,7</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7192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Magnesium</a:t>
                      </a: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Times New Roman" pitchFamily="18" charset="0"/>
                        </a:rPr>
                        <a:t>2,8,8</a:t>
                      </a:r>
                      <a:endParaRPr lang="en-IN" sz="18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0484730"/>
                  </a:ext>
                </a:extLst>
              </a:tr>
            </a:tbl>
          </a:graphicData>
        </a:graphic>
      </p:graphicFrame>
    </p:spTree>
    <p:extLst>
      <p:ext uri="{BB962C8B-B14F-4D97-AF65-F5344CB8AC3E}">
        <p14:creationId xmlns:p14="http://schemas.microsoft.com/office/powerpoint/2010/main" val="16588781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6E96-6882-4F24-B2B0-623AFEE45303}"/>
              </a:ext>
            </a:extLst>
          </p:cNvPr>
          <p:cNvSpPr>
            <a:spLocks noGrp="1"/>
          </p:cNvSpPr>
          <p:nvPr>
            <p:ph type="title"/>
          </p:nvPr>
        </p:nvSpPr>
        <p:spPr/>
        <p:txBody>
          <a:bodyPr/>
          <a:lstStyle/>
          <a:p>
            <a:r>
              <a:rPr lang="en-IN" dirty="0"/>
              <a:t>Electron Arrangements in Period 4</a:t>
            </a:r>
          </a:p>
        </p:txBody>
      </p:sp>
      <p:sp>
        <p:nvSpPr>
          <p:cNvPr id="3" name="Content Placeholder 2">
            <a:extLst>
              <a:ext uri="{FF2B5EF4-FFF2-40B4-BE49-F238E27FC236}">
                <a16:creationId xmlns:a16="http://schemas.microsoft.com/office/drawing/2014/main" id="{578F9DC3-17DB-4039-B4AC-C8C162DD0D64}"/>
              </a:ext>
            </a:extLst>
          </p:cNvPr>
          <p:cNvSpPr>
            <a:spLocks noGrp="1"/>
          </p:cNvSpPr>
          <p:nvPr>
            <p:ph sz="quarter" idx="13"/>
          </p:nvPr>
        </p:nvSpPr>
        <p:spPr>
          <a:xfrm>
            <a:off x="457200" y="1556327"/>
            <a:ext cx="7890387" cy="2130770"/>
          </a:xfrm>
        </p:spPr>
        <p:txBody>
          <a:bodyPr/>
          <a:lstStyle/>
          <a:p>
            <a:pPr marL="432" indent="0">
              <a:buNone/>
            </a:pPr>
            <a:r>
              <a:rPr lang="en-IN" sz="2400" dirty="0"/>
              <a:t>For potassium, the first element in Period 4, electrons fill the first, second, and third energy levels. The remaining electron of potassium enters energy level 4.</a:t>
            </a:r>
          </a:p>
          <a:p>
            <a:pPr marL="432" indent="0">
              <a:buNone/>
            </a:pPr>
            <a:r>
              <a:rPr lang="en-IN" sz="2400" dirty="0"/>
              <a:t>For calcium, the process is similar, except that calcium has two electrons in the fourth energy level.</a:t>
            </a:r>
          </a:p>
        </p:txBody>
      </p:sp>
      <p:graphicFrame>
        <p:nvGraphicFramePr>
          <p:cNvPr id="5" name="Table 5">
            <a:extLst>
              <a:ext uri="{FF2B5EF4-FFF2-40B4-BE49-F238E27FC236}">
                <a16:creationId xmlns:a16="http://schemas.microsoft.com/office/drawing/2014/main" id="{55AAC887-15EC-481C-AB8B-622DB12900AD}"/>
              </a:ext>
            </a:extLst>
          </p:cNvPr>
          <p:cNvGraphicFramePr>
            <a:graphicFrameLocks noGrp="1"/>
          </p:cNvGraphicFramePr>
          <p:nvPr>
            <p:ph sz="quarter" idx="14"/>
            <p:extLst/>
          </p:nvPr>
        </p:nvGraphicFramePr>
        <p:xfrm>
          <a:off x="457200" y="3971925"/>
          <a:ext cx="5088194" cy="1112520"/>
        </p:xfrm>
        <a:graphic>
          <a:graphicData uri="http://schemas.openxmlformats.org/drawingml/2006/table">
            <a:tbl>
              <a:tblPr firstRow="1" bandRow="1">
                <a:tableStyleId>{40F9630F-82C1-40B7-BC3A-925EFCFF5E92}</a:tableStyleId>
              </a:tblPr>
              <a:tblGrid>
                <a:gridCol w="2153265">
                  <a:extLst>
                    <a:ext uri="{9D8B030D-6E8A-4147-A177-3AD203B41FA5}">
                      <a16:colId xmlns:a16="http://schemas.microsoft.com/office/drawing/2014/main" val="41613731"/>
                    </a:ext>
                  </a:extLst>
                </a:gridCol>
                <a:gridCol w="2934929">
                  <a:extLst>
                    <a:ext uri="{9D8B030D-6E8A-4147-A177-3AD203B41FA5}">
                      <a16:colId xmlns:a16="http://schemas.microsoft.com/office/drawing/2014/main" val="1781152607"/>
                    </a:ext>
                  </a:extLst>
                </a:gridCol>
              </a:tblGrid>
              <a:tr h="370840">
                <a:tc>
                  <a:txBody>
                    <a:bodyPr/>
                    <a:lstStyle/>
                    <a:p>
                      <a:r>
                        <a:rPr lang="en-US" sz="100" baseline="0" dirty="0">
                          <a:solidFill>
                            <a:schemeClr val="tx1"/>
                          </a:solidFill>
                          <a:latin typeface="+mn-lt"/>
                        </a:rPr>
                        <a:t>Blank</a:t>
                      </a:r>
                      <a:endParaRPr lang="en-IN" sz="100" baseline="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b="1" baseline="0" dirty="0">
                          <a:latin typeface="+mn-lt"/>
                          <a:cs typeface="Times New Roman" pitchFamily="18" charset="0"/>
                        </a:rPr>
                        <a:t>Electron Arrangement</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2058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cs typeface="Times New Roman" pitchFamily="18" charset="0"/>
                        </a:rPr>
                        <a:t>Potassium</a:t>
                      </a:r>
                      <a:endParaRPr lang="en-IN" sz="1800" b="0" i="0" u="none" strike="noStrike" cap="none" baseline="0" dirty="0">
                        <a:solidFill>
                          <a:schemeClr val="tx1"/>
                        </a:solidFill>
                        <a:latin typeface="+mn-lt"/>
                        <a:ea typeface="+mn-ea"/>
                        <a:cs typeface="+mn-cs"/>
                        <a:sym typeface="Arial"/>
                      </a:endParaRP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mn-lt"/>
                          <a:cs typeface="Times New Roman" pitchFamily="18" charset="0"/>
                        </a:rPr>
                        <a:t>2,8,8,1</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56074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cs typeface="Times New Roman" pitchFamily="18" charset="0"/>
                        </a:rPr>
                        <a:t>Calcium</a:t>
                      </a:r>
                      <a:endParaRPr lang="en-IN" sz="1800" b="0" i="0" u="none" strike="noStrike" cap="none" baseline="0" dirty="0">
                        <a:solidFill>
                          <a:schemeClr val="tx1"/>
                        </a:solidFill>
                        <a:latin typeface="+mn-lt"/>
                        <a:ea typeface="+mn-ea"/>
                        <a:cs typeface="+mn-cs"/>
                        <a:sym typeface="Arial"/>
                      </a:endParaRPr>
                    </a:p>
                  </a:txBody>
                  <a:tcPr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mn-lt"/>
                          <a:cs typeface="Times New Roman" pitchFamily="18" charset="0"/>
                        </a:rPr>
                        <a:t>2,8,8,2</a:t>
                      </a:r>
                      <a:endParaRPr lang="en-IN" sz="1800" baseline="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685768"/>
                  </a:ext>
                </a:extLst>
              </a:tr>
            </a:tbl>
          </a:graphicData>
        </a:graphic>
      </p:graphicFrame>
    </p:spTree>
    <p:extLst>
      <p:ext uri="{BB962C8B-B14F-4D97-AF65-F5344CB8AC3E}">
        <p14:creationId xmlns:p14="http://schemas.microsoft.com/office/powerpoint/2010/main" val="213234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606774"/>
            <a:ext cx="8229599" cy="466114"/>
          </a:xfrm>
        </p:spPr>
        <p:txBody>
          <a:bodyPr/>
          <a:lstStyle/>
          <a:p>
            <a:pPr marL="432" indent="0">
              <a:buNone/>
            </a:pPr>
            <a:r>
              <a:rPr lang="en-IN" sz="2400" dirty="0"/>
              <a:t>Give the names of the elements with the following symbols:</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4673" y="2416453"/>
            <a:ext cx="1045029" cy="456212"/>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P</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165151"/>
            <a:ext cx="1459281" cy="466114"/>
          </a:xfrm>
        </p:spPr>
        <p:txBody>
          <a:bodyPr/>
          <a:lstStyle/>
          <a:p>
            <a:pPr marL="432" indent="0">
              <a:buNone/>
            </a:pPr>
            <a:r>
              <a:rPr lang="en-US" altLang="en-US" sz="2400" b="1" dirty="0">
                <a:solidFill>
                  <a:schemeClr val="tx2"/>
                </a:solidFill>
              </a:rPr>
              <a:t>B.</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A</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r</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78118"/>
            <a:ext cx="1459281" cy="414677"/>
          </a:xfrm>
        </p:spPr>
        <p:txBody>
          <a:bodyPr/>
          <a:lstStyle/>
          <a:p>
            <a:pPr marL="0" indent="0">
              <a:buNone/>
            </a:pPr>
            <a:r>
              <a:rPr lang="en-US" altLang="en-US" sz="2400" b="1" dirty="0">
                <a:solidFill>
                  <a:schemeClr val="tx2"/>
                </a:solidFill>
              </a:rPr>
              <a:t>C.</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M</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n</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513738"/>
            <a:ext cx="1459281" cy="509266"/>
          </a:xfrm>
        </p:spPr>
        <p:txBody>
          <a:bodyPr/>
          <a:lstStyle/>
          <a:p>
            <a:pPr marL="432" indent="0">
              <a:buNone/>
            </a:pPr>
            <a:r>
              <a:rPr lang="en-US" altLang="en-US" sz="2400" b="1" dirty="0">
                <a:solidFill>
                  <a:schemeClr val="tx2"/>
                </a:solidFill>
              </a:rPr>
              <a:t>D.</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B</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e</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192918"/>
            <a:ext cx="1459281" cy="455948"/>
          </a:xfrm>
        </p:spPr>
        <p:txBody>
          <a:bodyPr/>
          <a:lstStyle/>
          <a:p>
            <a:pPr marL="0" indent="0">
              <a:buNone/>
            </a:pPr>
            <a:r>
              <a:rPr lang="en-US" altLang="en-US" sz="2400" b="1" dirty="0">
                <a:solidFill>
                  <a:schemeClr val="tx2"/>
                </a:solidFill>
                <a:latin typeface="+mn-lt"/>
              </a:rPr>
              <a:t>E.</a:t>
            </a:r>
            <a:r>
              <a:rPr lang="en-US" altLang="en-US" sz="2400" b="1" dirty="0">
                <a:solidFill>
                  <a:srgbClr val="000000"/>
                </a:solidFill>
                <a:latin typeface="+mn-lt"/>
                <a:ea typeface="ＭＳ Ｐゴシック" pitchFamily="34" charset="-128"/>
              </a:rPr>
              <a:t> </a:t>
            </a:r>
            <a:r>
              <a:rPr lang="en-US" altLang="en-US" sz="2400" dirty="0">
                <a:solidFill>
                  <a:srgbClr val="000000"/>
                </a:solidFill>
                <a:latin typeface="+mn-lt"/>
                <a:ea typeface="ＭＳ Ｐゴシック" pitchFamily="34" charset="-128"/>
              </a:rPr>
              <a:t>K</a:t>
            </a:r>
            <a:endParaRPr lang="en-IN" sz="2400" dirty="0">
              <a:latin typeface="+mn-lt"/>
            </a:endParaRPr>
          </a:p>
        </p:txBody>
      </p:sp>
    </p:spTree>
    <p:extLst>
      <p:ext uri="{BB962C8B-B14F-4D97-AF65-F5344CB8AC3E}">
        <p14:creationId xmlns:p14="http://schemas.microsoft.com/office/powerpoint/2010/main" val="23251475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6E96-6882-4F24-B2B0-623AFEE45303}"/>
              </a:ext>
            </a:extLst>
          </p:cNvPr>
          <p:cNvSpPr>
            <a:spLocks noGrp="1"/>
          </p:cNvSpPr>
          <p:nvPr>
            <p:ph type="title"/>
          </p:nvPr>
        </p:nvSpPr>
        <p:spPr/>
        <p:txBody>
          <a:bodyPr/>
          <a:lstStyle/>
          <a:p>
            <a:r>
              <a:rPr lang="en-IN" dirty="0"/>
              <a:t>Electron Arrangements Beyond 20</a:t>
            </a:r>
          </a:p>
        </p:txBody>
      </p:sp>
      <p:sp>
        <p:nvSpPr>
          <p:cNvPr id="3" name="Content Placeholder 2">
            <a:extLst>
              <a:ext uri="{FF2B5EF4-FFF2-40B4-BE49-F238E27FC236}">
                <a16:creationId xmlns:a16="http://schemas.microsoft.com/office/drawing/2014/main" id="{578F9DC3-17DB-4039-B4AC-C8C162DD0D64}"/>
              </a:ext>
            </a:extLst>
          </p:cNvPr>
          <p:cNvSpPr>
            <a:spLocks noGrp="1"/>
          </p:cNvSpPr>
          <p:nvPr>
            <p:ph sz="quarter" idx="13"/>
          </p:nvPr>
        </p:nvSpPr>
        <p:spPr>
          <a:xfrm>
            <a:off x="457200" y="1556326"/>
            <a:ext cx="8101584" cy="2469983"/>
          </a:xfrm>
        </p:spPr>
        <p:txBody>
          <a:bodyPr/>
          <a:lstStyle/>
          <a:p>
            <a:pPr marL="432" indent="0">
              <a:buNone/>
            </a:pPr>
            <a:r>
              <a:rPr lang="en-IN" sz="2400" dirty="0"/>
              <a:t>Following calcium, the next 10 electrons (S</a:t>
            </a:r>
            <a:r>
              <a:rPr lang="en-IN" sz="100" dirty="0"/>
              <a:t> </a:t>
            </a:r>
            <a:r>
              <a:rPr lang="en-IN" sz="2400" dirty="0"/>
              <a:t>c to Z</a:t>
            </a:r>
            <a:r>
              <a:rPr lang="en-IN" sz="100" dirty="0"/>
              <a:t> </a:t>
            </a:r>
            <a:r>
              <a:rPr lang="en-IN" sz="2400" dirty="0"/>
              <a:t>n) are added to the third energy level, which already has 8 electrons, until it is complete with 18 electrons.</a:t>
            </a:r>
          </a:p>
          <a:p>
            <a:pPr marL="432" indent="0">
              <a:buNone/>
            </a:pPr>
            <a:r>
              <a:rPr lang="en-IN" sz="2400" dirty="0"/>
              <a:t>The higher energy levels 5, 6, and 7 can theoretically accommodate up to 50, 72, and 98 electrons, but they are not completely filled.</a:t>
            </a:r>
          </a:p>
        </p:txBody>
      </p:sp>
      <p:graphicFrame>
        <p:nvGraphicFramePr>
          <p:cNvPr id="7" name="Table 7">
            <a:extLst>
              <a:ext uri="{FF2B5EF4-FFF2-40B4-BE49-F238E27FC236}">
                <a16:creationId xmlns:a16="http://schemas.microsoft.com/office/drawing/2014/main" id="{974EC7B3-179F-4BC0-91BA-29D6B0ACB7DB}"/>
              </a:ext>
            </a:extLst>
          </p:cNvPr>
          <p:cNvGraphicFramePr>
            <a:graphicFrameLocks noGrp="1"/>
          </p:cNvGraphicFramePr>
          <p:nvPr>
            <p:ph sz="quarter" idx="14"/>
            <p:extLst/>
          </p:nvPr>
        </p:nvGraphicFramePr>
        <p:xfrm>
          <a:off x="457200" y="4311137"/>
          <a:ext cx="8229600" cy="949960"/>
        </p:xfrm>
        <a:graphic>
          <a:graphicData uri="http://schemas.openxmlformats.org/drawingml/2006/table">
            <a:tbl>
              <a:tblPr firstRow="1" bandRow="1">
                <a:tableStyleId>{40F9630F-82C1-40B7-BC3A-925EFCFF5E92}</a:tableStyleId>
              </a:tblPr>
              <a:tblGrid>
                <a:gridCol w="1976284">
                  <a:extLst>
                    <a:ext uri="{9D8B030D-6E8A-4147-A177-3AD203B41FA5}">
                      <a16:colId xmlns:a16="http://schemas.microsoft.com/office/drawing/2014/main" val="4054156251"/>
                    </a:ext>
                  </a:extLst>
                </a:gridCol>
                <a:gridCol w="840658">
                  <a:extLst>
                    <a:ext uri="{9D8B030D-6E8A-4147-A177-3AD203B41FA5}">
                      <a16:colId xmlns:a16="http://schemas.microsoft.com/office/drawing/2014/main" val="3211244268"/>
                    </a:ext>
                  </a:extLst>
                </a:gridCol>
                <a:gridCol w="752168">
                  <a:extLst>
                    <a:ext uri="{9D8B030D-6E8A-4147-A177-3AD203B41FA5}">
                      <a16:colId xmlns:a16="http://schemas.microsoft.com/office/drawing/2014/main" val="2561011527"/>
                    </a:ext>
                  </a:extLst>
                </a:gridCol>
                <a:gridCol w="914400">
                  <a:extLst>
                    <a:ext uri="{9D8B030D-6E8A-4147-A177-3AD203B41FA5}">
                      <a16:colId xmlns:a16="http://schemas.microsoft.com/office/drawing/2014/main" val="3192358455"/>
                    </a:ext>
                  </a:extLst>
                </a:gridCol>
                <a:gridCol w="870155">
                  <a:extLst>
                    <a:ext uri="{9D8B030D-6E8A-4147-A177-3AD203B41FA5}">
                      <a16:colId xmlns:a16="http://schemas.microsoft.com/office/drawing/2014/main" val="196798688"/>
                    </a:ext>
                  </a:extLst>
                </a:gridCol>
                <a:gridCol w="914400">
                  <a:extLst>
                    <a:ext uri="{9D8B030D-6E8A-4147-A177-3AD203B41FA5}">
                      <a16:colId xmlns:a16="http://schemas.microsoft.com/office/drawing/2014/main" val="1588887011"/>
                    </a:ext>
                  </a:extLst>
                </a:gridCol>
                <a:gridCol w="1047135">
                  <a:extLst>
                    <a:ext uri="{9D8B030D-6E8A-4147-A177-3AD203B41FA5}">
                      <a16:colId xmlns:a16="http://schemas.microsoft.com/office/drawing/2014/main" val="3838302656"/>
                    </a:ext>
                  </a:extLst>
                </a:gridCol>
                <a:gridCol w="914400">
                  <a:extLst>
                    <a:ext uri="{9D8B030D-6E8A-4147-A177-3AD203B41FA5}">
                      <a16:colId xmlns:a16="http://schemas.microsoft.com/office/drawing/2014/main" val="4003753632"/>
                    </a:ext>
                  </a:extLst>
                </a:gridCol>
              </a:tblGrid>
              <a:tr h="370840">
                <a:tc>
                  <a:txBody>
                    <a:bodyPr/>
                    <a:lstStyle/>
                    <a:p>
                      <a:r>
                        <a:rPr lang="en-US" sz="1600" b="1" baseline="0" dirty="0">
                          <a:latin typeface="+mn-lt"/>
                        </a:rPr>
                        <a:t>Energy Level (</a:t>
                      </a:r>
                      <a:r>
                        <a:rPr lang="en-US" sz="1600" b="1" i="1" baseline="0" dirty="0">
                          <a:latin typeface="+mn-lt"/>
                        </a:rPr>
                        <a:t>n</a:t>
                      </a:r>
                      <a:r>
                        <a:rPr lang="en-US" sz="1600" b="1" baseline="0" dirty="0">
                          <a:latin typeface="+mn-lt"/>
                        </a:rPr>
                        <a:t>)</a:t>
                      </a:r>
                      <a:endParaRPr lang="en-IN" sz="1600" b="1"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1</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2</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3</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4</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5</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6</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baseline="0" dirty="0">
                          <a:latin typeface="+mn-lt"/>
                        </a:rPr>
                        <a:t>7</a:t>
                      </a:r>
                      <a:endParaRPr lang="en-IN" sz="1600" b="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9497081"/>
                  </a:ext>
                </a:extLst>
              </a:tr>
              <a:tr h="370840">
                <a:tc>
                  <a:txBody>
                    <a:bodyPr/>
                    <a:lstStyle/>
                    <a:p>
                      <a:r>
                        <a:rPr lang="en-US" sz="1600" b="1" baseline="0" dirty="0">
                          <a:latin typeface="+mn-lt"/>
                        </a:rPr>
                        <a:t>Number of Electrons</a:t>
                      </a:r>
                      <a:endParaRPr lang="en-IN" sz="1600" b="1"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2</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8</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18</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32</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32</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18</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a:latin typeface="+mn-lt"/>
                        </a:rPr>
                        <a:t>8</a:t>
                      </a:r>
                      <a:endParaRPr lang="en-IN" sz="1600" baseline="0" dirty="0">
                        <a:latin typeface="+mn-lt"/>
                      </a:endParaRPr>
                    </a:p>
                  </a:txBody>
                  <a:tcPr marL="121706" marR="121706">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9734840"/>
                  </a:ext>
                </a:extLst>
              </a:tr>
            </a:tbl>
          </a:graphicData>
        </a:graphic>
      </p:graphicFrame>
    </p:spTree>
    <p:extLst>
      <p:ext uri="{BB962C8B-B14F-4D97-AF65-F5344CB8AC3E}">
        <p14:creationId xmlns:p14="http://schemas.microsoft.com/office/powerpoint/2010/main" val="11072469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754-34AC-479F-8396-744BB213AE79}"/>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464336CB-C1E1-45D9-AF9F-089C5D6C0558}"/>
              </a:ext>
            </a:extLst>
          </p:cNvPr>
          <p:cNvSpPr>
            <a:spLocks noGrp="1"/>
          </p:cNvSpPr>
          <p:nvPr>
            <p:ph sz="quarter" idx="14"/>
          </p:nvPr>
        </p:nvSpPr>
        <p:spPr>
          <a:xfrm>
            <a:off x="460115" y="1557678"/>
            <a:ext cx="8226685" cy="484117"/>
          </a:xfrm>
        </p:spPr>
        <p:txBody>
          <a:bodyPr/>
          <a:lstStyle/>
          <a:p>
            <a:pPr marL="432" indent="0">
              <a:buNone/>
            </a:pPr>
            <a:r>
              <a:rPr lang="en-IN" sz="2400" dirty="0"/>
              <a:t>Write the electron arrangements for the following elements:</a:t>
            </a:r>
          </a:p>
        </p:txBody>
      </p:sp>
      <p:sp>
        <p:nvSpPr>
          <p:cNvPr id="3" name="Content Placeholder 2">
            <a:extLst>
              <a:ext uri="{FF2B5EF4-FFF2-40B4-BE49-F238E27FC236}">
                <a16:creationId xmlns:a16="http://schemas.microsoft.com/office/drawing/2014/main" id="{0F0787FB-30DC-478A-9D8E-82CF6552A497}"/>
              </a:ext>
            </a:extLst>
          </p:cNvPr>
          <p:cNvSpPr>
            <a:spLocks noGrp="1"/>
          </p:cNvSpPr>
          <p:nvPr>
            <p:ph sz="quarter" idx="16"/>
          </p:nvPr>
        </p:nvSpPr>
        <p:spPr>
          <a:xfrm>
            <a:off x="457200" y="2277640"/>
            <a:ext cx="403414" cy="440955"/>
          </a:xfrm>
        </p:spPr>
        <p:txBody>
          <a:bodyPr/>
          <a:lstStyle/>
          <a:p>
            <a:pPr marL="432" indent="0">
              <a:buNone/>
            </a:pPr>
            <a:r>
              <a:rPr lang="en-IN" sz="2400" dirty="0"/>
              <a:t>C</a:t>
            </a:r>
          </a:p>
        </p:txBody>
      </p:sp>
      <p:sp>
        <p:nvSpPr>
          <p:cNvPr id="7" name="Content Placeholder 6">
            <a:extLst>
              <a:ext uri="{FF2B5EF4-FFF2-40B4-BE49-F238E27FC236}">
                <a16:creationId xmlns:a16="http://schemas.microsoft.com/office/drawing/2014/main" id="{231DE45E-39C2-4F5E-A605-0194B0A76B5B}"/>
              </a:ext>
            </a:extLst>
          </p:cNvPr>
          <p:cNvSpPr>
            <a:spLocks noGrp="1"/>
          </p:cNvSpPr>
          <p:nvPr>
            <p:ph sz="quarter" idx="18"/>
          </p:nvPr>
        </p:nvSpPr>
        <p:spPr>
          <a:xfrm>
            <a:off x="454026" y="2932980"/>
            <a:ext cx="406588" cy="440955"/>
          </a:xfrm>
        </p:spPr>
        <p:txBody>
          <a:bodyPr/>
          <a:lstStyle/>
          <a:p>
            <a:pPr marL="432" indent="0">
              <a:buNone/>
            </a:pPr>
            <a:r>
              <a:rPr lang="en-IN" sz="2400" dirty="0"/>
              <a:t>S</a:t>
            </a:r>
            <a:r>
              <a:rPr lang="en-IN" sz="100" dirty="0"/>
              <a:t> </a:t>
            </a:r>
            <a:r>
              <a:rPr lang="en-IN" sz="2400" dirty="0"/>
              <a:t>i</a:t>
            </a:r>
          </a:p>
        </p:txBody>
      </p:sp>
      <p:sp>
        <p:nvSpPr>
          <p:cNvPr id="10" name="Content Placeholder 9">
            <a:extLst>
              <a:ext uri="{FF2B5EF4-FFF2-40B4-BE49-F238E27FC236}">
                <a16:creationId xmlns:a16="http://schemas.microsoft.com/office/drawing/2014/main" id="{3876AAEF-536D-41AC-A8E6-5A6BA1589D60}"/>
              </a:ext>
            </a:extLst>
          </p:cNvPr>
          <p:cNvSpPr>
            <a:spLocks noGrp="1"/>
          </p:cNvSpPr>
          <p:nvPr>
            <p:ph sz="quarter" idx="21"/>
          </p:nvPr>
        </p:nvSpPr>
        <p:spPr>
          <a:xfrm>
            <a:off x="457200" y="3547929"/>
            <a:ext cx="558799" cy="427171"/>
          </a:xfrm>
        </p:spPr>
        <p:txBody>
          <a:bodyPr/>
          <a:lstStyle/>
          <a:p>
            <a:pPr marL="432" indent="0">
              <a:buNone/>
            </a:pPr>
            <a:r>
              <a:rPr lang="en-IN" sz="2400" dirty="0"/>
              <a:t>N</a:t>
            </a:r>
            <a:r>
              <a:rPr lang="en-IN" sz="100" dirty="0"/>
              <a:t> </a:t>
            </a:r>
            <a:r>
              <a:rPr lang="en-IN" sz="2400" dirty="0"/>
              <a:t>a</a:t>
            </a:r>
          </a:p>
        </p:txBody>
      </p:sp>
      <p:sp>
        <p:nvSpPr>
          <p:cNvPr id="13" name="Content Placeholder 12">
            <a:extLst>
              <a:ext uri="{FF2B5EF4-FFF2-40B4-BE49-F238E27FC236}">
                <a16:creationId xmlns:a16="http://schemas.microsoft.com/office/drawing/2014/main" id="{D66934F6-4D7B-4781-A7C0-58F1C6B21304}"/>
              </a:ext>
            </a:extLst>
          </p:cNvPr>
          <p:cNvSpPr>
            <a:spLocks noGrp="1"/>
          </p:cNvSpPr>
          <p:nvPr>
            <p:ph sz="quarter" idx="24"/>
          </p:nvPr>
        </p:nvSpPr>
        <p:spPr>
          <a:xfrm>
            <a:off x="450850" y="4152169"/>
            <a:ext cx="499409" cy="470631"/>
          </a:xfrm>
        </p:spPr>
        <p:txBody>
          <a:bodyPr/>
          <a:lstStyle/>
          <a:p>
            <a:pPr marL="0" indent="0">
              <a:buNone/>
            </a:pPr>
            <a:r>
              <a:rPr lang="en-US" sz="2400" dirty="0">
                <a:latin typeface="+mn-lt"/>
              </a:rPr>
              <a:t>N</a:t>
            </a:r>
            <a:endParaRPr lang="en-IN" sz="2400" dirty="0">
              <a:latin typeface="+mn-lt"/>
            </a:endParaRPr>
          </a:p>
        </p:txBody>
      </p:sp>
    </p:spTree>
    <p:extLst>
      <p:ext uri="{BB962C8B-B14F-4D97-AF65-F5344CB8AC3E}">
        <p14:creationId xmlns:p14="http://schemas.microsoft.com/office/powerpoint/2010/main" val="4266065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754-34AC-479F-8396-744BB213AE79}"/>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464336CB-C1E1-45D9-AF9F-089C5D6C0558}"/>
              </a:ext>
            </a:extLst>
          </p:cNvPr>
          <p:cNvSpPr>
            <a:spLocks noGrp="1"/>
          </p:cNvSpPr>
          <p:nvPr>
            <p:ph sz="quarter" idx="14"/>
          </p:nvPr>
        </p:nvSpPr>
        <p:spPr>
          <a:xfrm>
            <a:off x="450850" y="1564139"/>
            <a:ext cx="8395513" cy="409545"/>
          </a:xfrm>
        </p:spPr>
        <p:txBody>
          <a:bodyPr/>
          <a:lstStyle/>
          <a:p>
            <a:pPr marL="432" indent="0">
              <a:buNone/>
            </a:pPr>
            <a:r>
              <a:rPr lang="en-IN" sz="2400" dirty="0"/>
              <a:t>Write the electron arrangements for the following elements:</a:t>
            </a:r>
          </a:p>
        </p:txBody>
      </p:sp>
      <p:sp>
        <p:nvSpPr>
          <p:cNvPr id="5" name="Content Placeholder 4">
            <a:extLst>
              <a:ext uri="{FF2B5EF4-FFF2-40B4-BE49-F238E27FC236}">
                <a16:creationId xmlns:a16="http://schemas.microsoft.com/office/drawing/2014/main" id="{89DFAA73-629F-40B6-9D26-A842A2610523}"/>
              </a:ext>
            </a:extLst>
          </p:cNvPr>
          <p:cNvSpPr>
            <a:spLocks noGrp="1"/>
          </p:cNvSpPr>
          <p:nvPr>
            <p:ph sz="quarter" idx="15"/>
          </p:nvPr>
        </p:nvSpPr>
        <p:spPr>
          <a:xfrm>
            <a:off x="461446" y="2296494"/>
            <a:ext cx="412849" cy="457341"/>
          </a:xfrm>
        </p:spPr>
        <p:txBody>
          <a:bodyPr/>
          <a:lstStyle/>
          <a:p>
            <a:pPr marL="432" indent="0">
              <a:buNone/>
            </a:pPr>
            <a:r>
              <a:rPr lang="en-US" sz="2400" dirty="0"/>
              <a:t>C</a:t>
            </a:r>
            <a:endParaRPr lang="en-IN" sz="2400" dirty="0"/>
          </a:p>
        </p:txBody>
      </p:sp>
      <p:sp>
        <p:nvSpPr>
          <p:cNvPr id="3" name="Content Placeholder 2">
            <a:extLst>
              <a:ext uri="{FF2B5EF4-FFF2-40B4-BE49-F238E27FC236}">
                <a16:creationId xmlns:a16="http://schemas.microsoft.com/office/drawing/2014/main" id="{0F0787FB-30DC-478A-9D8E-82CF6552A497}"/>
              </a:ext>
            </a:extLst>
          </p:cNvPr>
          <p:cNvSpPr>
            <a:spLocks noGrp="1"/>
          </p:cNvSpPr>
          <p:nvPr>
            <p:ph sz="quarter" idx="16"/>
          </p:nvPr>
        </p:nvSpPr>
        <p:spPr>
          <a:xfrm>
            <a:off x="1488141" y="2248368"/>
            <a:ext cx="3083858" cy="409545"/>
          </a:xfrm>
        </p:spPr>
        <p:txBody>
          <a:bodyPr/>
          <a:lstStyle/>
          <a:p>
            <a:pPr marL="432" indent="0">
              <a:buNone/>
            </a:pPr>
            <a:r>
              <a:rPr lang="en-IN" sz="2400" b="1" dirty="0"/>
              <a:t>atomic number = 6</a:t>
            </a:r>
          </a:p>
        </p:txBody>
      </p:sp>
      <p:sp>
        <p:nvSpPr>
          <p:cNvPr id="6" name="Content Placeholder 5">
            <a:extLst>
              <a:ext uri="{FF2B5EF4-FFF2-40B4-BE49-F238E27FC236}">
                <a16:creationId xmlns:a16="http://schemas.microsoft.com/office/drawing/2014/main" id="{4D4F9168-D9B4-489B-AABC-F6479DC2FEA5}"/>
              </a:ext>
            </a:extLst>
          </p:cNvPr>
          <p:cNvSpPr>
            <a:spLocks noGrp="1"/>
          </p:cNvSpPr>
          <p:nvPr>
            <p:ph sz="quarter" idx="17"/>
          </p:nvPr>
        </p:nvSpPr>
        <p:spPr>
          <a:xfrm>
            <a:off x="7389443" y="2285579"/>
            <a:ext cx="598110" cy="484202"/>
          </a:xfrm>
        </p:spPr>
        <p:txBody>
          <a:bodyPr/>
          <a:lstStyle/>
          <a:p>
            <a:pPr marL="432" indent="0">
              <a:buNone/>
            </a:pPr>
            <a:r>
              <a:rPr lang="en-IN" sz="2400" b="1" dirty="0"/>
              <a:t>2,4</a:t>
            </a:r>
          </a:p>
        </p:txBody>
      </p:sp>
      <p:sp>
        <p:nvSpPr>
          <p:cNvPr id="7" name="Content Placeholder 6">
            <a:extLst>
              <a:ext uri="{FF2B5EF4-FFF2-40B4-BE49-F238E27FC236}">
                <a16:creationId xmlns:a16="http://schemas.microsoft.com/office/drawing/2014/main" id="{231DE45E-39C2-4F5E-A605-0194B0A76B5B}"/>
              </a:ext>
            </a:extLst>
          </p:cNvPr>
          <p:cNvSpPr>
            <a:spLocks noGrp="1"/>
          </p:cNvSpPr>
          <p:nvPr>
            <p:ph sz="quarter" idx="18"/>
          </p:nvPr>
        </p:nvSpPr>
        <p:spPr>
          <a:xfrm>
            <a:off x="454026" y="2932980"/>
            <a:ext cx="406588" cy="451751"/>
          </a:xfrm>
        </p:spPr>
        <p:txBody>
          <a:bodyPr/>
          <a:lstStyle/>
          <a:p>
            <a:pPr marL="432" indent="0">
              <a:buNone/>
            </a:pPr>
            <a:r>
              <a:rPr lang="en-IN" sz="2400" dirty="0"/>
              <a:t>S</a:t>
            </a:r>
            <a:r>
              <a:rPr lang="en-IN" sz="100" dirty="0"/>
              <a:t> </a:t>
            </a:r>
            <a:r>
              <a:rPr lang="en-IN" sz="2400" dirty="0"/>
              <a:t>i</a:t>
            </a:r>
          </a:p>
        </p:txBody>
      </p:sp>
      <p:sp>
        <p:nvSpPr>
          <p:cNvPr id="8" name="Content Placeholder 7">
            <a:extLst>
              <a:ext uri="{FF2B5EF4-FFF2-40B4-BE49-F238E27FC236}">
                <a16:creationId xmlns:a16="http://schemas.microsoft.com/office/drawing/2014/main" id="{8823289C-6627-4F06-B162-DA286E0CF27C}"/>
              </a:ext>
            </a:extLst>
          </p:cNvPr>
          <p:cNvSpPr>
            <a:spLocks noGrp="1"/>
          </p:cNvSpPr>
          <p:nvPr>
            <p:ph sz="quarter" idx="19"/>
          </p:nvPr>
        </p:nvSpPr>
        <p:spPr>
          <a:xfrm>
            <a:off x="1488141" y="2927390"/>
            <a:ext cx="3083858" cy="457341"/>
          </a:xfrm>
        </p:spPr>
        <p:txBody>
          <a:bodyPr/>
          <a:lstStyle/>
          <a:p>
            <a:pPr marL="0" indent="0">
              <a:buNone/>
            </a:pPr>
            <a:r>
              <a:rPr lang="en-IN" sz="2400" b="1" dirty="0"/>
              <a:t>atomic number = 14</a:t>
            </a:r>
          </a:p>
        </p:txBody>
      </p:sp>
      <p:sp>
        <p:nvSpPr>
          <p:cNvPr id="9" name="Content Placeholder 8">
            <a:extLst>
              <a:ext uri="{FF2B5EF4-FFF2-40B4-BE49-F238E27FC236}">
                <a16:creationId xmlns:a16="http://schemas.microsoft.com/office/drawing/2014/main" id="{5C49EB20-7846-4548-B471-A28F15B8FEE5}"/>
              </a:ext>
            </a:extLst>
          </p:cNvPr>
          <p:cNvSpPr>
            <a:spLocks noGrp="1"/>
          </p:cNvSpPr>
          <p:nvPr>
            <p:ph sz="quarter" idx="20"/>
          </p:nvPr>
        </p:nvSpPr>
        <p:spPr>
          <a:xfrm>
            <a:off x="7189694" y="2932980"/>
            <a:ext cx="933226" cy="451751"/>
          </a:xfrm>
        </p:spPr>
        <p:txBody>
          <a:bodyPr/>
          <a:lstStyle/>
          <a:p>
            <a:pPr marL="0" indent="0">
              <a:buNone/>
            </a:pPr>
            <a:r>
              <a:rPr lang="en-IN" sz="2400" b="1" dirty="0"/>
              <a:t>2,8,4</a:t>
            </a:r>
          </a:p>
        </p:txBody>
      </p:sp>
      <p:sp>
        <p:nvSpPr>
          <p:cNvPr id="10" name="Content Placeholder 9">
            <a:extLst>
              <a:ext uri="{FF2B5EF4-FFF2-40B4-BE49-F238E27FC236}">
                <a16:creationId xmlns:a16="http://schemas.microsoft.com/office/drawing/2014/main" id="{3876AAEF-536D-41AC-A8E6-5A6BA1589D60}"/>
              </a:ext>
            </a:extLst>
          </p:cNvPr>
          <p:cNvSpPr>
            <a:spLocks noGrp="1"/>
          </p:cNvSpPr>
          <p:nvPr>
            <p:ph sz="quarter" idx="21"/>
          </p:nvPr>
        </p:nvSpPr>
        <p:spPr>
          <a:xfrm>
            <a:off x="457200" y="3547929"/>
            <a:ext cx="584199" cy="458921"/>
          </a:xfrm>
        </p:spPr>
        <p:txBody>
          <a:bodyPr/>
          <a:lstStyle/>
          <a:p>
            <a:pPr marL="432" indent="0">
              <a:buNone/>
            </a:pPr>
            <a:r>
              <a:rPr lang="en-IN" sz="2400" dirty="0"/>
              <a:t>N</a:t>
            </a:r>
            <a:r>
              <a:rPr lang="en-IN" sz="100" dirty="0"/>
              <a:t> </a:t>
            </a:r>
            <a:r>
              <a:rPr lang="en-IN" sz="2400" dirty="0"/>
              <a:t>a</a:t>
            </a:r>
          </a:p>
        </p:txBody>
      </p:sp>
      <p:sp>
        <p:nvSpPr>
          <p:cNvPr id="11" name="Content Placeholder 10">
            <a:extLst>
              <a:ext uri="{FF2B5EF4-FFF2-40B4-BE49-F238E27FC236}">
                <a16:creationId xmlns:a16="http://schemas.microsoft.com/office/drawing/2014/main" id="{8488C58A-7D5C-4B65-B67A-E4D614AF41AA}"/>
              </a:ext>
            </a:extLst>
          </p:cNvPr>
          <p:cNvSpPr>
            <a:spLocks noGrp="1"/>
          </p:cNvSpPr>
          <p:nvPr>
            <p:ph sz="quarter" idx="22"/>
          </p:nvPr>
        </p:nvSpPr>
        <p:spPr>
          <a:xfrm>
            <a:off x="1488142" y="3547928"/>
            <a:ext cx="3254188" cy="458921"/>
          </a:xfrm>
        </p:spPr>
        <p:txBody>
          <a:bodyPr/>
          <a:lstStyle/>
          <a:p>
            <a:pPr marL="432" indent="0">
              <a:buNone/>
            </a:pPr>
            <a:r>
              <a:rPr lang="en-IN" sz="2400" b="1" dirty="0"/>
              <a:t>atomic number = 11</a:t>
            </a:r>
          </a:p>
        </p:txBody>
      </p:sp>
      <p:sp>
        <p:nvSpPr>
          <p:cNvPr id="12" name="Content Placeholder 11">
            <a:extLst>
              <a:ext uri="{FF2B5EF4-FFF2-40B4-BE49-F238E27FC236}">
                <a16:creationId xmlns:a16="http://schemas.microsoft.com/office/drawing/2014/main" id="{AA89AD6B-67F4-4926-9B68-B80AF138AFED}"/>
              </a:ext>
            </a:extLst>
          </p:cNvPr>
          <p:cNvSpPr>
            <a:spLocks noGrp="1"/>
          </p:cNvSpPr>
          <p:nvPr>
            <p:ph sz="quarter" idx="23"/>
          </p:nvPr>
        </p:nvSpPr>
        <p:spPr>
          <a:xfrm>
            <a:off x="7189694" y="3547930"/>
            <a:ext cx="933226" cy="458920"/>
          </a:xfrm>
        </p:spPr>
        <p:txBody>
          <a:bodyPr/>
          <a:lstStyle/>
          <a:p>
            <a:pPr marL="432" indent="0">
              <a:buNone/>
            </a:pPr>
            <a:r>
              <a:rPr lang="en-IN" sz="2400" b="1" dirty="0"/>
              <a:t>2,8,1</a:t>
            </a:r>
          </a:p>
        </p:txBody>
      </p:sp>
      <p:sp>
        <p:nvSpPr>
          <p:cNvPr id="13" name="Content Placeholder 12">
            <a:extLst>
              <a:ext uri="{FF2B5EF4-FFF2-40B4-BE49-F238E27FC236}">
                <a16:creationId xmlns:a16="http://schemas.microsoft.com/office/drawing/2014/main" id="{D66934F6-4D7B-4781-A7C0-58F1C6B21304}"/>
              </a:ext>
            </a:extLst>
          </p:cNvPr>
          <p:cNvSpPr>
            <a:spLocks noGrp="1"/>
          </p:cNvSpPr>
          <p:nvPr>
            <p:ph sz="quarter" idx="24"/>
          </p:nvPr>
        </p:nvSpPr>
        <p:spPr>
          <a:xfrm>
            <a:off x="450850" y="4152169"/>
            <a:ext cx="499409" cy="476981"/>
          </a:xfrm>
        </p:spPr>
        <p:txBody>
          <a:bodyPr/>
          <a:lstStyle/>
          <a:p>
            <a:pPr marL="0" indent="0">
              <a:buNone/>
            </a:pPr>
            <a:r>
              <a:rPr lang="en-US" sz="2400" dirty="0">
                <a:latin typeface="+mn-lt"/>
              </a:rPr>
              <a:t>N</a:t>
            </a:r>
            <a:endParaRPr lang="en-IN" sz="2400" dirty="0">
              <a:latin typeface="+mn-lt"/>
            </a:endParaRPr>
          </a:p>
        </p:txBody>
      </p:sp>
      <p:sp>
        <p:nvSpPr>
          <p:cNvPr id="14" name="Content Placeholder 13">
            <a:extLst>
              <a:ext uri="{FF2B5EF4-FFF2-40B4-BE49-F238E27FC236}">
                <a16:creationId xmlns:a16="http://schemas.microsoft.com/office/drawing/2014/main" id="{836AADBD-5615-4EC3-A2A4-0F90F73317B2}"/>
              </a:ext>
            </a:extLst>
          </p:cNvPr>
          <p:cNvSpPr>
            <a:spLocks noGrp="1"/>
          </p:cNvSpPr>
          <p:nvPr>
            <p:ph sz="quarter" idx="25"/>
          </p:nvPr>
        </p:nvSpPr>
        <p:spPr>
          <a:xfrm>
            <a:off x="1488141" y="4152168"/>
            <a:ext cx="3182472" cy="476981"/>
          </a:xfrm>
        </p:spPr>
        <p:txBody>
          <a:bodyPr/>
          <a:lstStyle/>
          <a:p>
            <a:pPr marL="0" indent="0">
              <a:buNone/>
            </a:pPr>
            <a:r>
              <a:rPr lang="en-IN" sz="2400" b="1" dirty="0">
                <a:latin typeface="+mn-lt"/>
              </a:rPr>
              <a:t>atomic number = 7</a:t>
            </a:r>
          </a:p>
        </p:txBody>
      </p:sp>
      <p:sp>
        <p:nvSpPr>
          <p:cNvPr id="15" name="Content Placeholder 14">
            <a:extLst>
              <a:ext uri="{FF2B5EF4-FFF2-40B4-BE49-F238E27FC236}">
                <a16:creationId xmlns:a16="http://schemas.microsoft.com/office/drawing/2014/main" id="{EB509F49-9EEA-49C4-82F8-CEA8766D5494}"/>
              </a:ext>
            </a:extLst>
          </p:cNvPr>
          <p:cNvSpPr>
            <a:spLocks noGrp="1"/>
          </p:cNvSpPr>
          <p:nvPr>
            <p:ph sz="quarter" idx="26"/>
          </p:nvPr>
        </p:nvSpPr>
        <p:spPr>
          <a:xfrm>
            <a:off x="7389443" y="4131626"/>
            <a:ext cx="598112" cy="497523"/>
          </a:xfrm>
        </p:spPr>
        <p:txBody>
          <a:bodyPr/>
          <a:lstStyle/>
          <a:p>
            <a:pPr marL="0" indent="0">
              <a:buNone/>
            </a:pPr>
            <a:r>
              <a:rPr lang="en-IN" sz="2400" b="1" dirty="0">
                <a:latin typeface="+mn-lt"/>
              </a:rPr>
              <a:t>2,5</a:t>
            </a:r>
          </a:p>
        </p:txBody>
      </p:sp>
    </p:spTree>
    <p:extLst>
      <p:ext uri="{BB962C8B-B14F-4D97-AF65-F5344CB8AC3E}">
        <p14:creationId xmlns:p14="http://schemas.microsoft.com/office/powerpoint/2010/main" val="20359629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59ED-DA03-430F-A1EB-DF9B559D8257}"/>
              </a:ext>
            </a:extLst>
          </p:cNvPr>
          <p:cNvSpPr>
            <a:spLocks noGrp="1"/>
          </p:cNvSpPr>
          <p:nvPr>
            <p:ph type="title"/>
          </p:nvPr>
        </p:nvSpPr>
        <p:spPr/>
        <p:txBody>
          <a:bodyPr/>
          <a:lstStyle/>
          <a:p>
            <a:r>
              <a:rPr lang="en-IN" sz="3400" dirty="0"/>
              <a:t>Chemistry Link to Health</a:t>
            </a:r>
            <a:br>
              <a:rPr lang="en-IN" sz="3400" dirty="0"/>
            </a:br>
            <a:r>
              <a:rPr lang="en-IN" sz="3400" dirty="0"/>
              <a:t>Biological Reactions to U</a:t>
            </a:r>
            <a:r>
              <a:rPr lang="en-IN" sz="100" dirty="0"/>
              <a:t> </a:t>
            </a:r>
            <a:r>
              <a:rPr lang="en-IN" sz="3400" dirty="0"/>
              <a:t>V Light</a:t>
            </a:r>
          </a:p>
        </p:txBody>
      </p:sp>
      <p:sp>
        <p:nvSpPr>
          <p:cNvPr id="3" name="Content Placeholder 2">
            <a:extLst>
              <a:ext uri="{FF2B5EF4-FFF2-40B4-BE49-F238E27FC236}">
                <a16:creationId xmlns:a16="http://schemas.microsoft.com/office/drawing/2014/main" id="{F88D632C-6DD3-4062-9FFE-C43FA5E5CD2A}"/>
              </a:ext>
            </a:extLst>
          </p:cNvPr>
          <p:cNvSpPr>
            <a:spLocks noGrp="1"/>
          </p:cNvSpPr>
          <p:nvPr>
            <p:ph sz="quarter" idx="13"/>
          </p:nvPr>
        </p:nvSpPr>
        <p:spPr>
          <a:xfrm>
            <a:off x="457200" y="1556326"/>
            <a:ext cx="4630994" cy="4520623"/>
          </a:xfrm>
        </p:spPr>
        <p:txBody>
          <a:bodyPr/>
          <a:lstStyle/>
          <a:p>
            <a:r>
              <a:rPr lang="en-IN" dirty="0">
                <a:solidFill>
                  <a:schemeClr val="tx1"/>
                </a:solidFill>
              </a:rPr>
              <a:t>In a type of depression called </a:t>
            </a:r>
            <a:r>
              <a:rPr lang="en-IN" b="1" dirty="0">
                <a:solidFill>
                  <a:schemeClr val="tx1"/>
                </a:solidFill>
              </a:rPr>
              <a:t>seasonal affective disorder</a:t>
            </a:r>
            <a:r>
              <a:rPr lang="en-IN" dirty="0">
                <a:solidFill>
                  <a:schemeClr val="tx1"/>
                </a:solidFill>
              </a:rPr>
              <a:t> (S</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D), people experience mood swings and depression during the winter.</a:t>
            </a:r>
          </a:p>
          <a:p>
            <a:r>
              <a:rPr lang="en-IN" dirty="0">
                <a:solidFill>
                  <a:schemeClr val="tx1"/>
                </a:solidFill>
              </a:rPr>
              <a:t>Some research suggests that S</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D is the result of a decrease in serotonin, or an increase in melatonin, when there are fewer hours of sunlight.</a:t>
            </a:r>
          </a:p>
          <a:p>
            <a:r>
              <a:rPr lang="en-IN" dirty="0">
                <a:solidFill>
                  <a:schemeClr val="tx1"/>
                </a:solidFill>
              </a:rPr>
              <a:t>One treatment for S</a:t>
            </a:r>
            <a:r>
              <a:rPr lang="en-IN" sz="100" dirty="0">
                <a:solidFill>
                  <a:schemeClr val="tx1"/>
                </a:solidFill>
              </a:rPr>
              <a:t> </a:t>
            </a:r>
            <a:r>
              <a:rPr lang="en-IN" dirty="0">
                <a:solidFill>
                  <a:schemeClr val="tx1"/>
                </a:solidFill>
              </a:rPr>
              <a:t>A</a:t>
            </a:r>
            <a:r>
              <a:rPr lang="en-IN" sz="100" dirty="0">
                <a:solidFill>
                  <a:schemeClr val="tx1"/>
                </a:solidFill>
              </a:rPr>
              <a:t> </a:t>
            </a:r>
            <a:r>
              <a:rPr lang="en-IN" dirty="0">
                <a:solidFill>
                  <a:schemeClr val="tx1"/>
                </a:solidFill>
              </a:rPr>
              <a:t>D is therapy using bright light provided by a lamp called a light box.</a:t>
            </a:r>
          </a:p>
        </p:txBody>
      </p:sp>
      <p:pic>
        <p:nvPicPr>
          <p:cNvPr id="5" name="Content Placeholder 4" descr="A woman sits in front of a light box while typing on a computer.">
            <a:extLst>
              <a:ext uri="{FF2B5EF4-FFF2-40B4-BE49-F238E27FC236}">
                <a16:creationId xmlns:a16="http://schemas.microsoft.com/office/drawing/2014/main" id="{AA196B99-3C43-4E70-9BA9-4A63F67C38F7}"/>
              </a:ext>
            </a:extLst>
          </p:cNvPr>
          <p:cNvPicPr>
            <a:picLocks noGrp="1" noChangeAspect="1"/>
          </p:cNvPicPr>
          <p:nvPr>
            <p:ph sz="quarter" idx="14"/>
          </p:nvPr>
        </p:nvPicPr>
        <p:blipFill>
          <a:blip r:embed="rId2"/>
          <a:stretch>
            <a:fillRect/>
          </a:stretch>
        </p:blipFill>
        <p:spPr>
          <a:xfrm>
            <a:off x="5703573" y="2009473"/>
            <a:ext cx="2810298" cy="3729182"/>
          </a:xfrm>
          <a:prstGeom prst="rect">
            <a:avLst/>
          </a:prstGeom>
        </p:spPr>
      </p:pic>
    </p:spTree>
    <p:extLst>
      <p:ext uri="{BB962C8B-B14F-4D97-AF65-F5344CB8AC3E}">
        <p14:creationId xmlns:p14="http://schemas.microsoft.com/office/powerpoint/2010/main" val="17891869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D54-FF68-4A19-86B5-77FDB0F6EC68}"/>
              </a:ext>
            </a:extLst>
          </p:cNvPr>
          <p:cNvSpPr>
            <a:spLocks noGrp="1"/>
          </p:cNvSpPr>
          <p:nvPr>
            <p:ph type="title"/>
          </p:nvPr>
        </p:nvSpPr>
        <p:spPr/>
        <p:txBody>
          <a:bodyPr/>
          <a:lstStyle/>
          <a:p>
            <a:r>
              <a:rPr lang="en-IN" dirty="0"/>
              <a:t>4.7 Trends in Periodic Properties</a:t>
            </a:r>
          </a:p>
        </p:txBody>
      </p:sp>
      <p:sp>
        <p:nvSpPr>
          <p:cNvPr id="4" name="Content Placeholder 3">
            <a:extLst>
              <a:ext uri="{FF2B5EF4-FFF2-40B4-BE49-F238E27FC236}">
                <a16:creationId xmlns:a16="http://schemas.microsoft.com/office/drawing/2014/main" id="{B68D3FFC-1D34-439C-9804-DD433686A2A2}"/>
              </a:ext>
            </a:extLst>
          </p:cNvPr>
          <p:cNvSpPr>
            <a:spLocks noGrp="1"/>
          </p:cNvSpPr>
          <p:nvPr>
            <p:ph sz="quarter" idx="14"/>
          </p:nvPr>
        </p:nvSpPr>
        <p:spPr>
          <a:xfrm>
            <a:off x="457200" y="1568953"/>
            <a:ext cx="8326584" cy="716528"/>
          </a:xfrm>
        </p:spPr>
        <p:txBody>
          <a:bodyPr/>
          <a:lstStyle/>
          <a:p>
            <a:pPr marL="432" indent="0">
              <a:buNone/>
            </a:pPr>
            <a:r>
              <a:rPr lang="en-IN" sz="2200" dirty="0"/>
              <a:t>The change in temperature with the seasons is a </a:t>
            </a:r>
            <a:r>
              <a:rPr lang="en-IN" sz="2200" b="1" dirty="0"/>
              <a:t>periodic property</a:t>
            </a:r>
            <a:r>
              <a:rPr lang="en-IN" sz="2200" dirty="0"/>
              <a:t> we observe in everyday life.</a:t>
            </a:r>
          </a:p>
        </p:txBody>
      </p:sp>
      <p:pic>
        <p:nvPicPr>
          <p:cNvPr id="39" name="Content Placeholder 38" descr="Progressive changes in temperature demonstrate a periodic property.">
            <a:extLst>
              <a:ext uri="{FF2B5EF4-FFF2-40B4-BE49-F238E27FC236}">
                <a16:creationId xmlns:a16="http://schemas.microsoft.com/office/drawing/2014/main" id="{96D1D1FF-E5D9-4AD9-B623-BBBA7B1584FC}"/>
              </a:ext>
            </a:extLst>
          </p:cNvPr>
          <p:cNvPicPr>
            <a:picLocks noGrp="1" noChangeAspect="1"/>
          </p:cNvPicPr>
          <p:nvPr>
            <p:ph sz="quarter" idx="15"/>
          </p:nvPr>
        </p:nvPicPr>
        <p:blipFill>
          <a:blip r:embed="rId2"/>
          <a:stretch>
            <a:fillRect/>
          </a:stretch>
        </p:blipFill>
        <p:spPr>
          <a:xfrm>
            <a:off x="2189821" y="2389591"/>
            <a:ext cx="4544004" cy="3148441"/>
          </a:xfrm>
          <a:prstGeom prst="rect">
            <a:avLst/>
          </a:prstGeom>
        </p:spPr>
      </p:pic>
      <p:sp>
        <p:nvSpPr>
          <p:cNvPr id="3" name="Content Placeholder 2">
            <a:extLst>
              <a:ext uri="{FF2B5EF4-FFF2-40B4-BE49-F238E27FC236}">
                <a16:creationId xmlns:a16="http://schemas.microsoft.com/office/drawing/2014/main" id="{8E6BCE7A-8857-4736-A8D4-454C9AFCA7FC}"/>
              </a:ext>
            </a:extLst>
          </p:cNvPr>
          <p:cNvSpPr>
            <a:spLocks noGrp="1"/>
          </p:cNvSpPr>
          <p:nvPr>
            <p:ph sz="quarter" idx="16"/>
          </p:nvPr>
        </p:nvSpPr>
        <p:spPr>
          <a:xfrm>
            <a:off x="457200" y="5655997"/>
            <a:ext cx="8326584" cy="703242"/>
          </a:xfrm>
        </p:spPr>
        <p:txBody>
          <a:bodyPr/>
          <a:lstStyle/>
          <a:p>
            <a:pPr marL="432" indent="0">
              <a:buNone/>
            </a:pPr>
            <a:r>
              <a:rPr lang="en-IN" sz="2200" b="1" dirty="0"/>
              <a:t>Learning Goal </a:t>
            </a:r>
            <a:r>
              <a:rPr lang="en-IN" sz="2200" dirty="0"/>
              <a:t>Use the electron arrangement of elements to explain the trends in periodic properties.</a:t>
            </a:r>
          </a:p>
        </p:txBody>
      </p:sp>
    </p:spTree>
    <p:extLst>
      <p:ext uri="{BB962C8B-B14F-4D97-AF65-F5344CB8AC3E}">
        <p14:creationId xmlns:p14="http://schemas.microsoft.com/office/powerpoint/2010/main" val="10231968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0361-A4AA-43B4-9C0E-EF661698E804}"/>
              </a:ext>
            </a:extLst>
          </p:cNvPr>
          <p:cNvSpPr>
            <a:spLocks noGrp="1"/>
          </p:cNvSpPr>
          <p:nvPr>
            <p:ph type="title"/>
          </p:nvPr>
        </p:nvSpPr>
        <p:spPr/>
        <p:txBody>
          <a:bodyPr/>
          <a:lstStyle/>
          <a:p>
            <a:r>
              <a:rPr lang="en-IN" dirty="0"/>
              <a:t>Periodic Properties </a:t>
            </a:r>
            <a:r>
              <a:rPr lang="en-IN" sz="2000" b="0" dirty="0"/>
              <a:t>(1 of 4)</a:t>
            </a:r>
            <a:endParaRPr lang="en-IN" dirty="0"/>
          </a:p>
        </p:txBody>
      </p:sp>
      <p:pic>
        <p:nvPicPr>
          <p:cNvPr id="5" name="Content Placeholder 4" descr="Core chemistry skill, identifying trends in periodic tables.">
            <a:extLst>
              <a:ext uri="{FF2B5EF4-FFF2-40B4-BE49-F238E27FC236}">
                <a16:creationId xmlns:a16="http://schemas.microsoft.com/office/drawing/2014/main" id="{098E1178-D5D8-4ABD-AC48-3F2325892BFF}"/>
              </a:ext>
            </a:extLst>
          </p:cNvPr>
          <p:cNvPicPr>
            <a:picLocks noGrp="1" noChangeAspect="1"/>
          </p:cNvPicPr>
          <p:nvPr>
            <p:ph sz="quarter" idx="13"/>
          </p:nvPr>
        </p:nvPicPr>
        <p:blipFill>
          <a:blip r:embed="rId2"/>
          <a:stretch>
            <a:fillRect/>
          </a:stretch>
        </p:blipFill>
        <p:spPr>
          <a:xfrm>
            <a:off x="457200" y="1592263"/>
            <a:ext cx="3121423" cy="981541"/>
          </a:xfrm>
          <a:prstGeom prst="rect">
            <a:avLst/>
          </a:prstGeom>
        </p:spPr>
      </p:pic>
      <p:sp>
        <p:nvSpPr>
          <p:cNvPr id="4" name="Content Placeholder 3">
            <a:extLst>
              <a:ext uri="{FF2B5EF4-FFF2-40B4-BE49-F238E27FC236}">
                <a16:creationId xmlns:a16="http://schemas.microsoft.com/office/drawing/2014/main" id="{BF27274B-1367-4444-8E4B-E5BAB8DD3FA3}"/>
              </a:ext>
            </a:extLst>
          </p:cNvPr>
          <p:cNvSpPr>
            <a:spLocks noGrp="1"/>
          </p:cNvSpPr>
          <p:nvPr>
            <p:ph sz="quarter" idx="14"/>
          </p:nvPr>
        </p:nvSpPr>
        <p:spPr>
          <a:xfrm>
            <a:off x="457200" y="2738703"/>
            <a:ext cx="8082116" cy="2447694"/>
          </a:xfrm>
        </p:spPr>
        <p:txBody>
          <a:bodyPr/>
          <a:lstStyle/>
          <a:p>
            <a:pPr marL="0" indent="0" eaLnBrk="1" hangingPunct="1">
              <a:buFont typeface="Times New Roman" pitchFamily="18" charset="0"/>
              <a:buNone/>
            </a:pPr>
            <a:r>
              <a:rPr lang="en-US" altLang="en-US" sz="2400" dirty="0"/>
              <a:t>The e</a:t>
            </a:r>
            <a:r>
              <a:rPr lang="en-US" altLang="en-US" sz="2400" dirty="0">
                <a:ea typeface="ＭＳ Ｐゴシック" pitchFamily="34" charset="-128"/>
              </a:rPr>
              <a:t>lectron arrangements of atoms is an important factor in the physical and chemical properties of the elements.</a:t>
            </a:r>
          </a:p>
          <a:p>
            <a:pPr marL="0" indent="0" eaLnBrk="1" hangingPunct="1">
              <a:buFont typeface="Times New Roman" pitchFamily="18" charset="0"/>
              <a:buNone/>
            </a:pPr>
            <a:r>
              <a:rPr lang="en-US" altLang="en-US" sz="2400" b="1" dirty="0">
                <a:ea typeface="ＭＳ Ｐゴシック" pitchFamily="34" charset="-128"/>
              </a:rPr>
              <a:t>Periodic properties</a:t>
            </a:r>
            <a:r>
              <a:rPr lang="en-US" altLang="en-US" sz="2400" dirty="0"/>
              <a:t> (such as </a:t>
            </a:r>
            <a:r>
              <a:rPr lang="en-US" altLang="en-US" sz="2400" b="1" dirty="0"/>
              <a:t>atomic size, ionization energy, and metallic character</a:t>
            </a:r>
            <a:r>
              <a:rPr lang="en-US" altLang="en-US" sz="2400" dirty="0"/>
              <a:t>)</a:t>
            </a:r>
            <a:r>
              <a:rPr lang="en-US" altLang="en-US" sz="2400" dirty="0">
                <a:ea typeface="ＭＳ Ｐゴシック" pitchFamily="34" charset="-128"/>
              </a:rPr>
              <a:t> increase or decrease across a period, and then the trend is repeated in each successive period.</a:t>
            </a:r>
          </a:p>
        </p:txBody>
      </p:sp>
    </p:spTree>
    <p:extLst>
      <p:ext uri="{BB962C8B-B14F-4D97-AF65-F5344CB8AC3E}">
        <p14:creationId xmlns:p14="http://schemas.microsoft.com/office/powerpoint/2010/main" val="2110245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123C-BCED-4500-9D9C-6D9EB71BE580}"/>
              </a:ext>
            </a:extLst>
          </p:cNvPr>
          <p:cNvSpPr>
            <a:spLocks noGrp="1"/>
          </p:cNvSpPr>
          <p:nvPr>
            <p:ph type="title"/>
          </p:nvPr>
        </p:nvSpPr>
        <p:spPr/>
        <p:txBody>
          <a:bodyPr/>
          <a:lstStyle/>
          <a:p>
            <a:r>
              <a:rPr lang="en-IN" dirty="0"/>
              <a:t>Periodic Properties </a:t>
            </a:r>
            <a:r>
              <a:rPr lang="en-IN" sz="2000" b="0" dirty="0"/>
              <a:t>(2 of 4)</a:t>
            </a:r>
            <a:endParaRPr lang="en-IN" dirty="0"/>
          </a:p>
        </p:txBody>
      </p:sp>
      <p:sp>
        <p:nvSpPr>
          <p:cNvPr id="3" name="Content Placeholder 2">
            <a:extLst>
              <a:ext uri="{FF2B5EF4-FFF2-40B4-BE49-F238E27FC236}">
                <a16:creationId xmlns:a16="http://schemas.microsoft.com/office/drawing/2014/main" id="{914FAA6E-8D88-4FF5-A93F-B462E9CBCCFE}"/>
              </a:ext>
            </a:extLst>
          </p:cNvPr>
          <p:cNvSpPr>
            <a:spLocks noGrp="1"/>
          </p:cNvSpPr>
          <p:nvPr>
            <p:ph sz="quarter" idx="13"/>
          </p:nvPr>
        </p:nvSpPr>
        <p:spPr>
          <a:xfrm>
            <a:off x="457200" y="1556327"/>
            <a:ext cx="8229600" cy="596938"/>
          </a:xfrm>
        </p:spPr>
        <p:txBody>
          <a:bodyPr/>
          <a:lstStyle/>
          <a:p>
            <a:pPr marL="432" indent="0">
              <a:buNone/>
            </a:pPr>
            <a:r>
              <a:rPr lang="en-IN" sz="1800" b="1" dirty="0"/>
              <a:t>Table 4.10 </a:t>
            </a:r>
            <a:r>
              <a:rPr lang="en-IN" sz="1800" dirty="0"/>
              <a:t>Comparison of Electron Arrangements, by Group, for Some Representative Elements</a:t>
            </a:r>
          </a:p>
        </p:txBody>
      </p:sp>
      <p:graphicFrame>
        <p:nvGraphicFramePr>
          <p:cNvPr id="5" name="Table 5">
            <a:extLst>
              <a:ext uri="{FF2B5EF4-FFF2-40B4-BE49-F238E27FC236}">
                <a16:creationId xmlns:a16="http://schemas.microsoft.com/office/drawing/2014/main" id="{87ADA585-F3F9-4422-9B5F-1E9ED229E8A1}"/>
              </a:ext>
            </a:extLst>
          </p:cNvPr>
          <p:cNvGraphicFramePr>
            <a:graphicFrameLocks noGrp="1"/>
          </p:cNvGraphicFramePr>
          <p:nvPr>
            <p:ph sz="quarter" idx="14"/>
            <p:extLst/>
          </p:nvPr>
        </p:nvGraphicFramePr>
        <p:xfrm>
          <a:off x="501445" y="2273191"/>
          <a:ext cx="8229600" cy="4048410"/>
        </p:xfrm>
        <a:graphic>
          <a:graphicData uri="http://schemas.openxmlformats.org/drawingml/2006/table">
            <a:tbl>
              <a:tblPr firstRow="1" bandRow="1">
                <a:tableStyleId>{40F9630F-82C1-40B7-BC3A-925EFCFF5E92}</a:tableStyleId>
              </a:tblPr>
              <a:tblGrid>
                <a:gridCol w="1052244">
                  <a:extLst>
                    <a:ext uri="{9D8B030D-6E8A-4147-A177-3AD203B41FA5}">
                      <a16:colId xmlns:a16="http://schemas.microsoft.com/office/drawing/2014/main" val="517186189"/>
                    </a:ext>
                  </a:extLst>
                </a:gridCol>
                <a:gridCol w="1200215">
                  <a:extLst>
                    <a:ext uri="{9D8B030D-6E8A-4147-A177-3AD203B41FA5}">
                      <a16:colId xmlns:a16="http://schemas.microsoft.com/office/drawing/2014/main" val="3250753853"/>
                    </a:ext>
                  </a:extLst>
                </a:gridCol>
                <a:gridCol w="953595">
                  <a:extLst>
                    <a:ext uri="{9D8B030D-6E8A-4147-A177-3AD203B41FA5}">
                      <a16:colId xmlns:a16="http://schemas.microsoft.com/office/drawing/2014/main" val="2369934755"/>
                    </a:ext>
                  </a:extLst>
                </a:gridCol>
                <a:gridCol w="1265980">
                  <a:extLst>
                    <a:ext uri="{9D8B030D-6E8A-4147-A177-3AD203B41FA5}">
                      <a16:colId xmlns:a16="http://schemas.microsoft.com/office/drawing/2014/main" val="3083222333"/>
                    </a:ext>
                  </a:extLst>
                </a:gridCol>
                <a:gridCol w="1233097">
                  <a:extLst>
                    <a:ext uri="{9D8B030D-6E8A-4147-A177-3AD203B41FA5}">
                      <a16:colId xmlns:a16="http://schemas.microsoft.com/office/drawing/2014/main" val="2155315194"/>
                    </a:ext>
                  </a:extLst>
                </a:gridCol>
                <a:gridCol w="1265980">
                  <a:extLst>
                    <a:ext uri="{9D8B030D-6E8A-4147-A177-3AD203B41FA5}">
                      <a16:colId xmlns:a16="http://schemas.microsoft.com/office/drawing/2014/main" val="2414852944"/>
                    </a:ext>
                  </a:extLst>
                </a:gridCol>
                <a:gridCol w="1258489">
                  <a:extLst>
                    <a:ext uri="{9D8B030D-6E8A-4147-A177-3AD203B41FA5}">
                      <a16:colId xmlns:a16="http://schemas.microsoft.com/office/drawing/2014/main" val="1304790516"/>
                    </a:ext>
                  </a:extLst>
                </a:gridCol>
              </a:tblGrid>
              <a:tr h="926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Group Number</a:t>
                      </a: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a:t>
                      </a:r>
                      <a:r>
                        <a:rPr lang="en-IN" sz="1400" b="1" i="0" u="none" strike="noStrike" cap="none" baseline="0">
                          <a:solidFill>
                            <a:schemeClr val="tx1"/>
                          </a:solidFill>
                          <a:latin typeface="+mn-lt"/>
                          <a:ea typeface="+mn-ea"/>
                          <a:cs typeface="+mn-cs"/>
                          <a:sym typeface="Arial"/>
                        </a:rPr>
                        <a:t>Level 1 </a:t>
                      </a:r>
                      <a:endParaRPr lang="en-IN" sz="1400" b="1" i="0" u="none" strike="noStrike" cap="none" baseline="0" dirty="0">
                        <a:solidFill>
                          <a:schemeClr val="tx1"/>
                        </a:solidFill>
                        <a:latin typeface="+mn-lt"/>
                        <a:ea typeface="+mn-ea"/>
                        <a:cs typeface="+mn-cs"/>
                        <a:sym typeface="Arial"/>
                      </a:endParaRP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2</a:t>
                      </a: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3</a:t>
                      </a: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4</a:t>
                      </a:r>
                    </a:p>
                  </a:txBody>
                  <a:tcPr marL="121706" marR="121706" marT="40980" marB="409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111977"/>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1A (1)</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Lithium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L</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i</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1</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61601"/>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1A (1)</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Sodium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N</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a</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1</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2872357"/>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1A (1)</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Potassium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K</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1</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1278618"/>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2A (2)</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Beryllium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B</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e</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2</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174213"/>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2A (2)</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Magnesium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M</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g</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2</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158364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2A (2)</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Calcium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C</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a</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2</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8875616"/>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3A (13)</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Boron</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B</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3</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474606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3A (13)</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Aluminum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A</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l</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3</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658984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3A (13)</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Gallium</a:t>
                      </a: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G</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a</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3</a:t>
                      </a:r>
                      <a:endParaRPr lang="en-IN" sz="1400" b="1" dirty="0">
                        <a:solidFill>
                          <a:schemeClr val="tx1"/>
                        </a:solidFill>
                        <a:latin typeface="+mn-lt"/>
                      </a:endParaRPr>
                    </a:p>
                  </a:txBody>
                  <a:tcPr marL="121706" marR="121706" marT="40980" marB="409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2479315"/>
                  </a:ext>
                </a:extLst>
              </a:tr>
            </a:tbl>
          </a:graphicData>
        </a:graphic>
      </p:graphicFrame>
    </p:spTree>
    <p:extLst>
      <p:ext uri="{BB962C8B-B14F-4D97-AF65-F5344CB8AC3E}">
        <p14:creationId xmlns:p14="http://schemas.microsoft.com/office/powerpoint/2010/main" val="31011672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123C-BCED-4500-9D9C-6D9EB71BE580}"/>
              </a:ext>
            </a:extLst>
          </p:cNvPr>
          <p:cNvSpPr>
            <a:spLocks noGrp="1"/>
          </p:cNvSpPr>
          <p:nvPr>
            <p:ph type="title"/>
          </p:nvPr>
        </p:nvSpPr>
        <p:spPr/>
        <p:txBody>
          <a:bodyPr/>
          <a:lstStyle/>
          <a:p>
            <a:r>
              <a:rPr lang="en-IN" dirty="0"/>
              <a:t>Periodic Properties </a:t>
            </a:r>
            <a:r>
              <a:rPr lang="en-IN" sz="2000" b="0" dirty="0"/>
              <a:t>(3 of 4)</a:t>
            </a:r>
            <a:endParaRPr lang="en-IN" dirty="0"/>
          </a:p>
        </p:txBody>
      </p:sp>
      <p:sp>
        <p:nvSpPr>
          <p:cNvPr id="3" name="Content Placeholder 2">
            <a:extLst>
              <a:ext uri="{FF2B5EF4-FFF2-40B4-BE49-F238E27FC236}">
                <a16:creationId xmlns:a16="http://schemas.microsoft.com/office/drawing/2014/main" id="{914FAA6E-8D88-4FF5-A93F-B462E9CBCCFE}"/>
              </a:ext>
            </a:extLst>
          </p:cNvPr>
          <p:cNvSpPr>
            <a:spLocks noGrp="1"/>
          </p:cNvSpPr>
          <p:nvPr>
            <p:ph sz="quarter" idx="13"/>
          </p:nvPr>
        </p:nvSpPr>
        <p:spPr>
          <a:xfrm>
            <a:off x="457200" y="1556327"/>
            <a:ext cx="2772697" cy="360963"/>
          </a:xfrm>
        </p:spPr>
        <p:txBody>
          <a:bodyPr/>
          <a:lstStyle/>
          <a:p>
            <a:pPr marL="432" indent="0">
              <a:buNone/>
            </a:pPr>
            <a:r>
              <a:rPr lang="en-IN" sz="1800" b="1" dirty="0"/>
              <a:t>Table 4.10 [Continued]</a:t>
            </a:r>
            <a:endParaRPr lang="en-IN" sz="1800" dirty="0"/>
          </a:p>
        </p:txBody>
      </p:sp>
      <p:graphicFrame>
        <p:nvGraphicFramePr>
          <p:cNvPr id="5" name="Table 5">
            <a:extLst>
              <a:ext uri="{FF2B5EF4-FFF2-40B4-BE49-F238E27FC236}">
                <a16:creationId xmlns:a16="http://schemas.microsoft.com/office/drawing/2014/main" id="{87ADA585-F3F9-4422-9B5F-1E9ED229E8A1}"/>
              </a:ext>
            </a:extLst>
          </p:cNvPr>
          <p:cNvGraphicFramePr>
            <a:graphicFrameLocks noGrp="1"/>
          </p:cNvGraphicFramePr>
          <p:nvPr>
            <p:ph sz="quarter" idx="14"/>
            <p:extLst/>
          </p:nvPr>
        </p:nvGraphicFramePr>
        <p:xfrm>
          <a:off x="501445" y="2273191"/>
          <a:ext cx="8229600" cy="4054322"/>
        </p:xfrm>
        <a:graphic>
          <a:graphicData uri="http://schemas.openxmlformats.org/drawingml/2006/table">
            <a:tbl>
              <a:tblPr firstRow="1" bandRow="1">
                <a:tableStyleId>{40F9630F-82C1-40B7-BC3A-925EFCFF5E92}</a:tableStyleId>
              </a:tblPr>
              <a:tblGrid>
                <a:gridCol w="1052244">
                  <a:extLst>
                    <a:ext uri="{9D8B030D-6E8A-4147-A177-3AD203B41FA5}">
                      <a16:colId xmlns:a16="http://schemas.microsoft.com/office/drawing/2014/main" val="517186189"/>
                    </a:ext>
                  </a:extLst>
                </a:gridCol>
                <a:gridCol w="1200215">
                  <a:extLst>
                    <a:ext uri="{9D8B030D-6E8A-4147-A177-3AD203B41FA5}">
                      <a16:colId xmlns:a16="http://schemas.microsoft.com/office/drawing/2014/main" val="3250753853"/>
                    </a:ext>
                  </a:extLst>
                </a:gridCol>
                <a:gridCol w="953595">
                  <a:extLst>
                    <a:ext uri="{9D8B030D-6E8A-4147-A177-3AD203B41FA5}">
                      <a16:colId xmlns:a16="http://schemas.microsoft.com/office/drawing/2014/main" val="2369934755"/>
                    </a:ext>
                  </a:extLst>
                </a:gridCol>
                <a:gridCol w="1265980">
                  <a:extLst>
                    <a:ext uri="{9D8B030D-6E8A-4147-A177-3AD203B41FA5}">
                      <a16:colId xmlns:a16="http://schemas.microsoft.com/office/drawing/2014/main" val="3083222333"/>
                    </a:ext>
                  </a:extLst>
                </a:gridCol>
                <a:gridCol w="1233097">
                  <a:extLst>
                    <a:ext uri="{9D8B030D-6E8A-4147-A177-3AD203B41FA5}">
                      <a16:colId xmlns:a16="http://schemas.microsoft.com/office/drawing/2014/main" val="2155315194"/>
                    </a:ext>
                  </a:extLst>
                </a:gridCol>
                <a:gridCol w="1265980">
                  <a:extLst>
                    <a:ext uri="{9D8B030D-6E8A-4147-A177-3AD203B41FA5}">
                      <a16:colId xmlns:a16="http://schemas.microsoft.com/office/drawing/2014/main" val="2414852944"/>
                    </a:ext>
                  </a:extLst>
                </a:gridCol>
                <a:gridCol w="1258489">
                  <a:extLst>
                    <a:ext uri="{9D8B030D-6E8A-4147-A177-3AD203B41FA5}">
                      <a16:colId xmlns:a16="http://schemas.microsoft.com/office/drawing/2014/main" val="1304790516"/>
                    </a:ext>
                  </a:extLst>
                </a:gridCol>
              </a:tblGrid>
              <a:tr h="926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Group Number</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1</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2</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3</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4</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111977"/>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4A (14)</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Carbon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4</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61601"/>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4A (14)</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Silicon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S</a:t>
                      </a:r>
                      <a:r>
                        <a:rPr lang="en-US" sz="100" dirty="0">
                          <a:solidFill>
                            <a:schemeClr val="tx1"/>
                          </a:solidFill>
                          <a:latin typeface="+mn-lt"/>
                        </a:rPr>
                        <a:t> </a:t>
                      </a:r>
                      <a:r>
                        <a:rPr lang="en-US" sz="1400" dirty="0">
                          <a:solidFill>
                            <a:schemeClr val="tx1"/>
                          </a:solidFill>
                          <a:latin typeface="+mn-lt"/>
                        </a:rPr>
                        <a:t>i</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4</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2872357"/>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4A (14)</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Germanium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G</a:t>
                      </a:r>
                      <a:r>
                        <a:rPr lang="en-US" sz="100" dirty="0">
                          <a:solidFill>
                            <a:schemeClr val="tx1"/>
                          </a:solidFill>
                          <a:latin typeface="+mn-lt"/>
                        </a:rPr>
                        <a:t> </a:t>
                      </a:r>
                      <a:r>
                        <a:rPr lang="en-US" sz="1400" dirty="0">
                          <a:solidFill>
                            <a:schemeClr val="tx1"/>
                          </a:solidFill>
                          <a:latin typeface="+mn-lt"/>
                        </a:rPr>
                        <a:t>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4</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1278618"/>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5A (15)</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Nitrogen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N</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5</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174213"/>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5A (15)</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Phosphorus</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P</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5</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158364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5A (15)</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Arsenic</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A</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s</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5</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8875616"/>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6A (16)</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Oxygen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O</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6</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474606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6A (16)</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Sulfur</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S</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6</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658984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6A (16)</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Selenium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S</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e</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6</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2479315"/>
                  </a:ext>
                </a:extLst>
              </a:tr>
            </a:tbl>
          </a:graphicData>
        </a:graphic>
      </p:graphicFrame>
    </p:spTree>
    <p:extLst>
      <p:ext uri="{BB962C8B-B14F-4D97-AF65-F5344CB8AC3E}">
        <p14:creationId xmlns:p14="http://schemas.microsoft.com/office/powerpoint/2010/main" val="5295515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123C-BCED-4500-9D9C-6D9EB71BE580}"/>
              </a:ext>
            </a:extLst>
          </p:cNvPr>
          <p:cNvSpPr>
            <a:spLocks noGrp="1"/>
          </p:cNvSpPr>
          <p:nvPr>
            <p:ph type="title"/>
          </p:nvPr>
        </p:nvSpPr>
        <p:spPr/>
        <p:txBody>
          <a:bodyPr/>
          <a:lstStyle/>
          <a:p>
            <a:r>
              <a:rPr lang="en-IN" dirty="0"/>
              <a:t>Periodic Properties </a:t>
            </a:r>
            <a:r>
              <a:rPr lang="en-IN" sz="2000" b="0" dirty="0"/>
              <a:t>(4 of 4)</a:t>
            </a:r>
            <a:endParaRPr lang="en-IN" dirty="0"/>
          </a:p>
        </p:txBody>
      </p:sp>
      <p:sp>
        <p:nvSpPr>
          <p:cNvPr id="3" name="Content Placeholder 2">
            <a:extLst>
              <a:ext uri="{FF2B5EF4-FFF2-40B4-BE49-F238E27FC236}">
                <a16:creationId xmlns:a16="http://schemas.microsoft.com/office/drawing/2014/main" id="{914FAA6E-8D88-4FF5-A93F-B462E9CBCCFE}"/>
              </a:ext>
            </a:extLst>
          </p:cNvPr>
          <p:cNvSpPr>
            <a:spLocks noGrp="1"/>
          </p:cNvSpPr>
          <p:nvPr>
            <p:ph sz="quarter" idx="13"/>
          </p:nvPr>
        </p:nvSpPr>
        <p:spPr>
          <a:xfrm>
            <a:off x="457200" y="1556327"/>
            <a:ext cx="2772697" cy="360963"/>
          </a:xfrm>
        </p:spPr>
        <p:txBody>
          <a:bodyPr/>
          <a:lstStyle/>
          <a:p>
            <a:pPr marL="432" indent="0">
              <a:buNone/>
            </a:pPr>
            <a:r>
              <a:rPr lang="en-IN" sz="1800" b="1" dirty="0"/>
              <a:t>Table 4.10 [Continued]</a:t>
            </a:r>
            <a:endParaRPr lang="en-IN" sz="1800" dirty="0"/>
          </a:p>
        </p:txBody>
      </p:sp>
      <p:graphicFrame>
        <p:nvGraphicFramePr>
          <p:cNvPr id="5" name="Table 5">
            <a:extLst>
              <a:ext uri="{FF2B5EF4-FFF2-40B4-BE49-F238E27FC236}">
                <a16:creationId xmlns:a16="http://schemas.microsoft.com/office/drawing/2014/main" id="{87ADA585-F3F9-4422-9B5F-1E9ED229E8A1}"/>
              </a:ext>
            </a:extLst>
          </p:cNvPr>
          <p:cNvGraphicFramePr>
            <a:graphicFrameLocks noGrp="1"/>
          </p:cNvGraphicFramePr>
          <p:nvPr>
            <p:ph sz="quarter" idx="14"/>
            <p:extLst/>
          </p:nvPr>
        </p:nvGraphicFramePr>
        <p:xfrm>
          <a:off x="501445" y="2273191"/>
          <a:ext cx="8229600" cy="3362542"/>
        </p:xfrm>
        <a:graphic>
          <a:graphicData uri="http://schemas.openxmlformats.org/drawingml/2006/table">
            <a:tbl>
              <a:tblPr firstRow="1" bandRow="1">
                <a:tableStyleId>{40F9630F-82C1-40B7-BC3A-925EFCFF5E92}</a:tableStyleId>
              </a:tblPr>
              <a:tblGrid>
                <a:gridCol w="1052244">
                  <a:extLst>
                    <a:ext uri="{9D8B030D-6E8A-4147-A177-3AD203B41FA5}">
                      <a16:colId xmlns:a16="http://schemas.microsoft.com/office/drawing/2014/main" val="517186189"/>
                    </a:ext>
                  </a:extLst>
                </a:gridCol>
                <a:gridCol w="1200215">
                  <a:extLst>
                    <a:ext uri="{9D8B030D-6E8A-4147-A177-3AD203B41FA5}">
                      <a16:colId xmlns:a16="http://schemas.microsoft.com/office/drawing/2014/main" val="3250753853"/>
                    </a:ext>
                  </a:extLst>
                </a:gridCol>
                <a:gridCol w="953595">
                  <a:extLst>
                    <a:ext uri="{9D8B030D-6E8A-4147-A177-3AD203B41FA5}">
                      <a16:colId xmlns:a16="http://schemas.microsoft.com/office/drawing/2014/main" val="2369934755"/>
                    </a:ext>
                  </a:extLst>
                </a:gridCol>
                <a:gridCol w="1265980">
                  <a:extLst>
                    <a:ext uri="{9D8B030D-6E8A-4147-A177-3AD203B41FA5}">
                      <a16:colId xmlns:a16="http://schemas.microsoft.com/office/drawing/2014/main" val="3083222333"/>
                    </a:ext>
                  </a:extLst>
                </a:gridCol>
                <a:gridCol w="1233097">
                  <a:extLst>
                    <a:ext uri="{9D8B030D-6E8A-4147-A177-3AD203B41FA5}">
                      <a16:colId xmlns:a16="http://schemas.microsoft.com/office/drawing/2014/main" val="2155315194"/>
                    </a:ext>
                  </a:extLst>
                </a:gridCol>
                <a:gridCol w="1265980">
                  <a:extLst>
                    <a:ext uri="{9D8B030D-6E8A-4147-A177-3AD203B41FA5}">
                      <a16:colId xmlns:a16="http://schemas.microsoft.com/office/drawing/2014/main" val="2414852944"/>
                    </a:ext>
                  </a:extLst>
                </a:gridCol>
                <a:gridCol w="1258489">
                  <a:extLst>
                    <a:ext uri="{9D8B030D-6E8A-4147-A177-3AD203B41FA5}">
                      <a16:colId xmlns:a16="http://schemas.microsoft.com/office/drawing/2014/main" val="1304790516"/>
                    </a:ext>
                  </a:extLst>
                </a:gridCol>
              </a:tblGrid>
              <a:tr h="926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Group Number</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1</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2</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3</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Number of Electrons in Energy Level 4</a:t>
                      </a:r>
                    </a:p>
                  </a:txBody>
                  <a:tcPr marL="121706" marR="121706" marT="43936" marB="439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111977"/>
                  </a:ext>
                </a:extLst>
              </a:tr>
              <a:tr h="345890">
                <a:tc>
                  <a:txBody>
                    <a:bodyPr/>
                    <a:lstStyle/>
                    <a:p>
                      <a:r>
                        <a:rPr lang="en-IN" sz="1400" b="0" i="0" u="none" strike="noStrike" cap="none" baseline="0" dirty="0">
                          <a:solidFill>
                            <a:schemeClr val="tx1"/>
                          </a:solidFill>
                          <a:latin typeface="+mn-lt"/>
                          <a:ea typeface="+mn-ea"/>
                          <a:cs typeface="+mn-cs"/>
                          <a:sym typeface="Arial"/>
                        </a:rPr>
                        <a:t>7A (17)</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Fluorine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F</a:t>
                      </a:r>
                      <a:endParaRPr lang="en-IN" sz="1400" b="0" i="0" u="none" strike="noStrike" cap="none" baseline="0" dirty="0">
                        <a:solidFill>
                          <a:schemeClr val="tx1"/>
                        </a:solidFill>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7</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61601"/>
                  </a:ext>
                </a:extLst>
              </a:tr>
              <a:tr h="345890">
                <a:tc>
                  <a:txBody>
                    <a:bodyPr/>
                    <a:lstStyle/>
                    <a:p>
                      <a:r>
                        <a:rPr lang="en-IN" sz="100" b="0" i="0" u="none" strike="noStrike" cap="none" baseline="0" dirty="0">
                          <a:solidFill>
                            <a:schemeClr val="tx1"/>
                          </a:solidFill>
                          <a:latin typeface="+mn-lt"/>
                          <a:ea typeface="+mn-ea"/>
                          <a:cs typeface="+mn-cs"/>
                          <a:sym typeface="Arial"/>
                        </a:rPr>
                        <a:t>7A (17)</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Chlorine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C</a:t>
                      </a:r>
                      <a:r>
                        <a:rPr lang="en-US" sz="100" b="0" i="0" u="none" strike="noStrike" cap="none" dirty="0">
                          <a:solidFill>
                            <a:schemeClr val="tx1"/>
                          </a:solidFill>
                          <a:latin typeface="+mn-lt"/>
                          <a:ea typeface="+mn-ea"/>
                          <a:cs typeface="+mn-cs"/>
                          <a:sym typeface="Arial"/>
                        </a:rPr>
                        <a:t> </a:t>
                      </a:r>
                      <a:r>
                        <a:rPr lang="en-US" sz="1400" dirty="0">
                          <a:solidFill>
                            <a:schemeClr val="tx1"/>
                          </a:solidFill>
                          <a:latin typeface="+mn-lt"/>
                        </a:rPr>
                        <a:t>l</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7</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2872357"/>
                  </a:ext>
                </a:extLst>
              </a:tr>
              <a:tr h="345890">
                <a:tc>
                  <a:txBody>
                    <a:bodyPr/>
                    <a:lstStyle/>
                    <a:p>
                      <a:r>
                        <a:rPr lang="en-IN" sz="100" b="0" i="0" u="none" strike="noStrike" cap="none" baseline="0" dirty="0">
                          <a:solidFill>
                            <a:schemeClr val="tx1"/>
                          </a:solidFill>
                          <a:latin typeface="+mn-lt"/>
                          <a:ea typeface="+mn-ea"/>
                          <a:cs typeface="+mn-cs"/>
                          <a:sym typeface="Arial"/>
                        </a:rPr>
                        <a:t>7A (17)</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Bromine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a:t>
                      </a:r>
                      <a:r>
                        <a:rPr lang="en-IN" sz="100" b="0" i="0" u="none" strike="noStrike" cap="none"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7</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1278618"/>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8A (18)</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Helium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a:t>
                      </a:r>
                      <a:r>
                        <a:rPr lang="en-IN" sz="100" b="0" i="0" u="none" strike="noStrike" cap="none"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174213"/>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8A (18)</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Neon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a:t>
                      </a:r>
                      <a:r>
                        <a:rPr lang="en-IN" sz="100" b="0" i="0" u="none" strike="noStrike" cap="none"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8</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kumimoji="0" lang="en-IN" sz="100" b="0" i="0" u="none" strike="noStrike" kern="0" cap="none" spc="0" normalizeH="0" baseline="0" noProof="0" dirty="0">
                        <a:ln>
                          <a:noFill/>
                        </a:ln>
                        <a:solidFill>
                          <a:schemeClr val="tx1"/>
                        </a:solidFill>
                        <a:effectLst/>
                        <a:uLnTx/>
                        <a:uFillTx/>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1583645"/>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8A (18)</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Argon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a:t>
                      </a:r>
                      <a:r>
                        <a:rPr lang="en-IN" sz="100" b="0" i="0" u="none" strike="noStrike" cap="none"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solidFill>
                            <a:schemeClr val="tx1"/>
                          </a:solidFill>
                          <a:latin typeface="+mn-lt"/>
                        </a:rPr>
                        <a:t>8</a:t>
                      </a:r>
                      <a:endParaRPr lang="en-IN" sz="1400" b="1"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baseline="0" dirty="0">
                          <a:solidFill>
                            <a:schemeClr val="tx1"/>
                          </a:solidFill>
                          <a:latin typeface="+mn-lt"/>
                          <a:ea typeface="+mn-ea"/>
                          <a:cs typeface="+mn-cs"/>
                          <a:sym typeface="Arial"/>
                        </a:rPr>
                        <a:t>Blank</a:t>
                      </a:r>
                      <a:endParaRPr lang="en-IN" sz="100" b="0" i="0" u="none" strike="noStrike" cap="none" baseline="0" dirty="0">
                        <a:solidFill>
                          <a:schemeClr val="tx1"/>
                        </a:solidFill>
                        <a:latin typeface="+mn-lt"/>
                        <a:ea typeface="+mn-ea"/>
                        <a:cs typeface="+mn-cs"/>
                        <a:sym typeface="Arial"/>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8875616"/>
                  </a:ext>
                </a:extLst>
              </a:tr>
              <a:tr h="34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8A (18)</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Krypton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K</a:t>
                      </a:r>
                      <a:r>
                        <a:rPr lang="en-IN" sz="100" b="0" i="0" u="none" strike="noStrike" cap="none"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2</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solidFill>
                            <a:schemeClr val="tx1"/>
                          </a:solidFill>
                          <a:latin typeface="+mn-lt"/>
                        </a:rPr>
                        <a:t>8</a:t>
                      </a:r>
                      <a:endParaRPr lang="en-IN" sz="1400" b="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18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mn-lt"/>
                        </a:rPr>
                        <a:t>8</a:t>
                      </a:r>
                      <a:endParaRPr lang="en-IN" sz="1400" dirty="0">
                        <a:solidFill>
                          <a:schemeClr val="tx1"/>
                        </a:solidFill>
                        <a:latin typeface="+mn-lt"/>
                      </a:endParaRP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4746065"/>
                  </a:ext>
                </a:extLst>
              </a:tr>
            </a:tbl>
          </a:graphicData>
        </a:graphic>
      </p:graphicFrame>
    </p:spTree>
    <p:extLst>
      <p:ext uri="{BB962C8B-B14F-4D97-AF65-F5344CB8AC3E}">
        <p14:creationId xmlns:p14="http://schemas.microsoft.com/office/powerpoint/2010/main" val="19481280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707C-878D-40B0-BFEA-FA987B7C0F3A}"/>
              </a:ext>
            </a:extLst>
          </p:cNvPr>
          <p:cNvSpPr>
            <a:spLocks noGrp="1"/>
          </p:cNvSpPr>
          <p:nvPr>
            <p:ph type="title"/>
          </p:nvPr>
        </p:nvSpPr>
        <p:spPr>
          <a:xfrm>
            <a:off x="457200" y="215371"/>
            <a:ext cx="7037294" cy="1097279"/>
          </a:xfrm>
        </p:spPr>
        <p:txBody>
          <a:bodyPr/>
          <a:lstStyle/>
          <a:p>
            <a:r>
              <a:rPr lang="en-IN" sz="3400" dirty="0"/>
              <a:t>Group Number and Valence Electrons </a:t>
            </a:r>
            <a:r>
              <a:rPr lang="en-IN" sz="2000" b="0" dirty="0"/>
              <a:t>(1 of 2)</a:t>
            </a:r>
          </a:p>
        </p:txBody>
      </p:sp>
      <p:sp>
        <p:nvSpPr>
          <p:cNvPr id="3" name="Content Placeholder 2">
            <a:extLst>
              <a:ext uri="{FF2B5EF4-FFF2-40B4-BE49-F238E27FC236}">
                <a16:creationId xmlns:a16="http://schemas.microsoft.com/office/drawing/2014/main" id="{530B3901-01EF-42DC-8132-56DD98DAC98A}"/>
              </a:ext>
            </a:extLst>
          </p:cNvPr>
          <p:cNvSpPr>
            <a:spLocks noGrp="1"/>
          </p:cNvSpPr>
          <p:nvPr>
            <p:ph sz="quarter" idx="13"/>
          </p:nvPr>
        </p:nvSpPr>
        <p:spPr>
          <a:xfrm>
            <a:off x="457200" y="1556326"/>
            <a:ext cx="8110604" cy="4467955"/>
          </a:xfrm>
        </p:spPr>
        <p:txBody>
          <a:bodyPr/>
          <a:lstStyle/>
          <a:p>
            <a:r>
              <a:rPr lang="en-IN" dirty="0"/>
              <a:t>For representative elements in Groups 1A (1) to 8A (18), chemical properties are mostly due to the number of </a:t>
            </a:r>
            <a:r>
              <a:rPr lang="en-IN" b="1" dirty="0"/>
              <a:t>valence electrons</a:t>
            </a:r>
            <a:r>
              <a:rPr lang="en-IN" dirty="0"/>
              <a:t>.</a:t>
            </a:r>
          </a:p>
          <a:p>
            <a:r>
              <a:rPr lang="en-IN" b="1" dirty="0"/>
              <a:t>Valence electrons</a:t>
            </a:r>
            <a:r>
              <a:rPr lang="en-IN" dirty="0"/>
              <a:t> are the electrons in the outermost energy level.</a:t>
            </a:r>
          </a:p>
          <a:p>
            <a:r>
              <a:rPr lang="en-IN" dirty="0"/>
              <a:t>The </a:t>
            </a:r>
            <a:r>
              <a:rPr lang="en-IN" b="1" dirty="0"/>
              <a:t>group number</a:t>
            </a:r>
            <a:r>
              <a:rPr lang="en-IN" dirty="0"/>
              <a:t> gives the number of valence electrons for the representative elements.</a:t>
            </a:r>
          </a:p>
        </p:txBody>
      </p:sp>
    </p:spTree>
    <p:extLst>
      <p:ext uri="{BB962C8B-B14F-4D97-AF65-F5344CB8AC3E}">
        <p14:creationId xmlns:p14="http://schemas.microsoft.com/office/powerpoint/2010/main" val="285138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2" y="1613190"/>
            <a:ext cx="8142526" cy="498518"/>
          </a:xfrm>
        </p:spPr>
        <p:txBody>
          <a:bodyPr/>
          <a:lstStyle/>
          <a:p>
            <a:pPr marL="432" indent="0">
              <a:buNone/>
            </a:pPr>
            <a:r>
              <a:rPr lang="en-IN" sz="2400" dirty="0"/>
              <a:t>Give the names of the elements with the following symbols:</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1" y="2424779"/>
            <a:ext cx="839092" cy="449977"/>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P</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2970908" y="2471471"/>
            <a:ext cx="2145378" cy="446827"/>
          </a:xfrm>
        </p:spPr>
        <p:txBody>
          <a:bodyPr/>
          <a:lstStyle/>
          <a:p>
            <a:pPr marL="432" indent="0">
              <a:buNone/>
            </a:pPr>
            <a:r>
              <a:rPr lang="en-US" altLang="en-US" sz="2400" b="1" dirty="0">
                <a:solidFill>
                  <a:srgbClr val="000000"/>
                </a:solidFill>
                <a:ea typeface="ＭＳ Ｐゴシック" pitchFamily="34" charset="-128"/>
              </a:rPr>
              <a:t>phosphorus</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165151"/>
            <a:ext cx="1459281" cy="466114"/>
          </a:xfrm>
        </p:spPr>
        <p:txBody>
          <a:bodyPr/>
          <a:lstStyle/>
          <a:p>
            <a:pPr marL="432" indent="0">
              <a:buNone/>
            </a:pPr>
            <a:r>
              <a:rPr lang="en-US" altLang="en-US" sz="2400" b="1" dirty="0">
                <a:solidFill>
                  <a:schemeClr val="tx2"/>
                </a:solidFill>
              </a:rPr>
              <a:t>B.</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A</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r</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2980646" y="3173527"/>
            <a:ext cx="3000538" cy="462445"/>
          </a:xfrm>
        </p:spPr>
        <p:txBody>
          <a:bodyPr/>
          <a:lstStyle/>
          <a:p>
            <a:pPr marL="432" indent="0">
              <a:buNone/>
            </a:pPr>
            <a:r>
              <a:rPr lang="en-US" altLang="en-US" sz="2400" b="1" dirty="0">
                <a:solidFill>
                  <a:srgbClr val="000000"/>
                </a:solidFill>
                <a:ea typeface="ＭＳ Ｐゴシック" pitchFamily="34" charset="-128"/>
              </a:rPr>
              <a:t>argon</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3878118"/>
            <a:ext cx="1459281" cy="414677"/>
          </a:xfrm>
        </p:spPr>
        <p:txBody>
          <a:bodyPr/>
          <a:lstStyle/>
          <a:p>
            <a:pPr marL="0" indent="0">
              <a:buNone/>
            </a:pPr>
            <a:r>
              <a:rPr lang="en-US" altLang="en-US" sz="2400" b="1" dirty="0">
                <a:solidFill>
                  <a:schemeClr val="tx2"/>
                </a:solidFill>
              </a:rPr>
              <a:t>C.</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M</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n</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2977262" y="3877029"/>
            <a:ext cx="3007096" cy="438626"/>
          </a:xfrm>
        </p:spPr>
        <p:txBody>
          <a:bodyPr/>
          <a:lstStyle/>
          <a:p>
            <a:pPr marL="0" indent="0">
              <a:buNone/>
            </a:pPr>
            <a:r>
              <a:rPr lang="en-US" altLang="en-US" sz="2400" b="1" dirty="0">
                <a:solidFill>
                  <a:srgbClr val="000000"/>
                </a:solidFill>
                <a:ea typeface="ＭＳ Ｐゴシック" pitchFamily="34" charset="-128"/>
              </a:rPr>
              <a:t>manganese</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1" y="4513738"/>
            <a:ext cx="1459281" cy="509266"/>
          </a:xfrm>
        </p:spPr>
        <p:txBody>
          <a:bodyPr/>
          <a:lstStyle/>
          <a:p>
            <a:pPr marL="432" indent="0">
              <a:buNone/>
            </a:pPr>
            <a:r>
              <a:rPr lang="en-US" altLang="en-US" sz="2400" b="1" dirty="0">
                <a:solidFill>
                  <a:schemeClr val="tx2"/>
                </a:solidFill>
              </a:rPr>
              <a:t>D.</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B</a:t>
            </a:r>
            <a:r>
              <a:rPr lang="en-US" altLang="en-US" sz="100" dirty="0">
                <a:solidFill>
                  <a:srgbClr val="000000"/>
                </a:solidFill>
                <a:ea typeface="ＭＳ Ｐゴシック" pitchFamily="34" charset="-128"/>
              </a:rPr>
              <a:t> </a:t>
            </a:r>
            <a:r>
              <a:rPr lang="en-US" altLang="en-US" sz="2400" dirty="0">
                <a:solidFill>
                  <a:srgbClr val="000000"/>
                </a:solidFill>
                <a:ea typeface="ＭＳ Ｐゴシック" pitchFamily="34" charset="-128"/>
              </a:rPr>
              <a:t>e</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2970908" y="4545230"/>
            <a:ext cx="3007100" cy="438627"/>
          </a:xfrm>
        </p:spPr>
        <p:txBody>
          <a:bodyPr/>
          <a:lstStyle/>
          <a:p>
            <a:pPr marL="0" indent="0">
              <a:buNone/>
            </a:pPr>
            <a:r>
              <a:rPr lang="en-US" altLang="en-US" sz="2400" b="1" dirty="0">
                <a:solidFill>
                  <a:srgbClr val="000000"/>
                </a:solidFill>
                <a:latin typeface="+mn-lt"/>
                <a:ea typeface="ＭＳ Ｐゴシック" pitchFamily="34" charset="-128"/>
              </a:rPr>
              <a:t>beryllium</a:t>
            </a:r>
            <a:endParaRPr lang="en-IN" sz="2400" dirty="0">
              <a:latin typeface="+mn-lt"/>
            </a:endParaRP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192918"/>
            <a:ext cx="1459281" cy="455948"/>
          </a:xfrm>
        </p:spPr>
        <p:txBody>
          <a:bodyPr/>
          <a:lstStyle/>
          <a:p>
            <a:pPr marL="0" indent="0">
              <a:buNone/>
            </a:pPr>
            <a:r>
              <a:rPr lang="en-US" altLang="en-US" sz="2400" b="1" dirty="0">
                <a:solidFill>
                  <a:schemeClr val="tx2"/>
                </a:solidFill>
                <a:latin typeface="+mn-lt"/>
              </a:rPr>
              <a:t>E.</a:t>
            </a:r>
            <a:r>
              <a:rPr lang="en-US" altLang="en-US" sz="2400" b="1" dirty="0">
                <a:solidFill>
                  <a:srgbClr val="000000"/>
                </a:solidFill>
                <a:latin typeface="+mn-lt"/>
                <a:ea typeface="ＭＳ Ｐゴシック" pitchFamily="34" charset="-128"/>
              </a:rPr>
              <a:t> </a:t>
            </a:r>
            <a:r>
              <a:rPr lang="en-US" altLang="en-US" sz="2400" dirty="0">
                <a:solidFill>
                  <a:srgbClr val="000000"/>
                </a:solidFill>
                <a:latin typeface="+mn-lt"/>
                <a:ea typeface="ＭＳ Ｐゴシック" pitchFamily="34" charset="-128"/>
              </a:rPr>
              <a:t>K</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2980646" y="5152340"/>
            <a:ext cx="3007100" cy="484450"/>
          </a:xfrm>
        </p:spPr>
        <p:txBody>
          <a:bodyPr/>
          <a:lstStyle/>
          <a:p>
            <a:pPr marL="0" indent="0">
              <a:buNone/>
            </a:pPr>
            <a:r>
              <a:rPr lang="en-US" altLang="en-US" sz="2400" b="1" dirty="0">
                <a:solidFill>
                  <a:srgbClr val="000000"/>
                </a:solidFill>
                <a:latin typeface="+mn-lt"/>
                <a:ea typeface="ＭＳ Ｐゴシック" pitchFamily="34" charset="-128"/>
              </a:rPr>
              <a:t>potassium</a:t>
            </a:r>
            <a:endParaRPr lang="en-IN" sz="2400" dirty="0">
              <a:latin typeface="+mn-lt"/>
            </a:endParaRPr>
          </a:p>
        </p:txBody>
      </p:sp>
    </p:spTree>
    <p:extLst>
      <p:ext uri="{BB962C8B-B14F-4D97-AF65-F5344CB8AC3E}">
        <p14:creationId xmlns:p14="http://schemas.microsoft.com/office/powerpoint/2010/main" val="5988799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8139A-365A-4F1A-9FD9-0313CB46B7C7}"/>
              </a:ext>
            </a:extLst>
          </p:cNvPr>
          <p:cNvSpPr>
            <a:spLocks noGrp="1"/>
          </p:cNvSpPr>
          <p:nvPr>
            <p:ph type="title"/>
          </p:nvPr>
        </p:nvSpPr>
        <p:spPr>
          <a:xfrm>
            <a:off x="457200" y="215371"/>
            <a:ext cx="6400800" cy="1097279"/>
          </a:xfrm>
        </p:spPr>
        <p:txBody>
          <a:bodyPr/>
          <a:lstStyle/>
          <a:p>
            <a:r>
              <a:rPr lang="en-IN" sz="3400" dirty="0"/>
              <a:t>Group Number and Valence Electrons </a:t>
            </a:r>
            <a:r>
              <a:rPr lang="en-IN" sz="2000" b="0" dirty="0"/>
              <a:t>(2 of 2)</a:t>
            </a:r>
            <a:endParaRPr lang="en-IN" sz="2000" dirty="0"/>
          </a:p>
        </p:txBody>
      </p:sp>
      <p:graphicFrame>
        <p:nvGraphicFramePr>
          <p:cNvPr id="4" name="Table 4">
            <a:extLst>
              <a:ext uri="{FF2B5EF4-FFF2-40B4-BE49-F238E27FC236}">
                <a16:creationId xmlns:a16="http://schemas.microsoft.com/office/drawing/2014/main" id="{C63BB0AC-6412-4A29-B7B6-54130D6621DC}"/>
              </a:ext>
            </a:extLst>
          </p:cNvPr>
          <p:cNvGraphicFramePr>
            <a:graphicFrameLocks noGrp="1"/>
          </p:cNvGraphicFramePr>
          <p:nvPr>
            <p:ph sz="quarter" idx="13"/>
            <p:extLst/>
          </p:nvPr>
        </p:nvGraphicFramePr>
        <p:xfrm>
          <a:off x="1257484" y="1703233"/>
          <a:ext cx="6629032" cy="3337560"/>
        </p:xfrm>
        <a:graphic>
          <a:graphicData uri="http://schemas.openxmlformats.org/drawingml/2006/table">
            <a:tbl>
              <a:tblPr firstRow="1" bandRow="1">
                <a:tableStyleId>{40F9630F-82C1-40B7-BC3A-925EFCFF5E92}</a:tableStyleId>
              </a:tblPr>
              <a:tblGrid>
                <a:gridCol w="2872064">
                  <a:extLst>
                    <a:ext uri="{9D8B030D-6E8A-4147-A177-3AD203B41FA5}">
                      <a16:colId xmlns:a16="http://schemas.microsoft.com/office/drawing/2014/main" val="2751325732"/>
                    </a:ext>
                  </a:extLst>
                </a:gridCol>
                <a:gridCol w="3756968">
                  <a:extLst>
                    <a:ext uri="{9D8B030D-6E8A-4147-A177-3AD203B41FA5}">
                      <a16:colId xmlns:a16="http://schemas.microsoft.com/office/drawing/2014/main" val="391676151"/>
                    </a:ext>
                  </a:extLst>
                </a:gridCol>
              </a:tblGrid>
              <a:tr h="370840">
                <a:tc>
                  <a:txBody>
                    <a:bodyPr/>
                    <a:lstStyle/>
                    <a:p>
                      <a:pPr algn="ctr"/>
                      <a:r>
                        <a:rPr lang="en-US" altLang="en-US" sz="1800" b="1" baseline="0" dirty="0">
                          <a:latin typeface="+mn-lt"/>
                          <a:ea typeface="ＭＳ Ｐゴシック" pitchFamily="34" charset="-128"/>
                        </a:rPr>
                        <a:t>Group Number</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en-US" sz="1800" b="1" baseline="0" dirty="0">
                          <a:latin typeface="+mn-lt"/>
                          <a:ea typeface="ＭＳ Ｐゴシック" pitchFamily="34" charset="-128"/>
                        </a:rPr>
                        <a:t>Number of Valence Electrons</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4908768"/>
                  </a:ext>
                </a:extLst>
              </a:tr>
              <a:tr h="370840">
                <a:tc>
                  <a:txBody>
                    <a:bodyPr/>
                    <a:lstStyle/>
                    <a:p>
                      <a:pPr algn="ctr"/>
                      <a:r>
                        <a:rPr lang="en-US" altLang="en-US" sz="1800" baseline="0" dirty="0">
                          <a:latin typeface="+mn-lt"/>
                          <a:ea typeface="ＭＳ Ｐゴシック" pitchFamily="34" charset="-128"/>
                        </a:rPr>
                        <a:t>1A (1)</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1</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5717644"/>
                  </a:ext>
                </a:extLst>
              </a:tr>
              <a:tr h="370840">
                <a:tc>
                  <a:txBody>
                    <a:bodyPr/>
                    <a:lstStyle/>
                    <a:p>
                      <a:pPr algn="ctr"/>
                      <a:r>
                        <a:rPr lang="en-US" altLang="en-US" sz="1800" baseline="0" dirty="0">
                          <a:latin typeface="+mn-lt"/>
                          <a:ea typeface="ＭＳ Ｐゴシック" pitchFamily="34" charset="-128"/>
                        </a:rPr>
                        <a:t>2A (2)</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2</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8000644"/>
                  </a:ext>
                </a:extLst>
              </a:tr>
              <a:tr h="370840">
                <a:tc>
                  <a:txBody>
                    <a:bodyPr/>
                    <a:lstStyle/>
                    <a:p>
                      <a:pPr algn="ctr"/>
                      <a:r>
                        <a:rPr lang="en-US" altLang="en-US" sz="1800" baseline="0" dirty="0">
                          <a:latin typeface="+mn-lt"/>
                          <a:ea typeface="ＭＳ Ｐゴシック" pitchFamily="34" charset="-128"/>
                        </a:rPr>
                        <a:t>3A (13)</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3</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8395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aseline="0" dirty="0">
                          <a:latin typeface="+mn-lt"/>
                          <a:ea typeface="ＭＳ Ｐゴシック" pitchFamily="34" charset="-128"/>
                        </a:rPr>
                        <a:t>4A (14)</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4</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670319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aseline="0" dirty="0">
                          <a:latin typeface="+mn-lt"/>
                          <a:ea typeface="ＭＳ Ｐゴシック" pitchFamily="34" charset="-128"/>
                        </a:rPr>
                        <a:t>5A (15)</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5</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06050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aseline="0" dirty="0">
                          <a:latin typeface="+mn-lt"/>
                          <a:ea typeface="ＭＳ Ｐゴシック" pitchFamily="34" charset="-128"/>
                        </a:rPr>
                        <a:t>6A (16)</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6</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56791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aseline="0" dirty="0">
                          <a:latin typeface="+mn-lt"/>
                          <a:ea typeface="ＭＳ Ｐゴシック" pitchFamily="34" charset="-128"/>
                        </a:rPr>
                        <a:t>7A (17)</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7</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0151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baseline="0" dirty="0">
                          <a:latin typeface="+mn-lt"/>
                          <a:ea typeface="ＭＳ Ｐゴシック" pitchFamily="34" charset="-128"/>
                        </a:rPr>
                        <a:t>8A (18)</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aseline="0" dirty="0">
                          <a:latin typeface="+mn-lt"/>
                        </a:rPr>
                        <a:t>8</a:t>
                      </a:r>
                      <a:endParaRPr lang="en-IN" sz="1800" baseline="0" dirty="0">
                        <a:latin typeface="+mn-lt"/>
                      </a:endParaRPr>
                    </a:p>
                  </a:txBody>
                  <a:tcPr marL="81021" marR="810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4675148"/>
                  </a:ext>
                </a:extLst>
              </a:tr>
            </a:tbl>
          </a:graphicData>
        </a:graphic>
      </p:graphicFrame>
    </p:spTree>
    <p:extLst>
      <p:ext uri="{BB962C8B-B14F-4D97-AF65-F5344CB8AC3E}">
        <p14:creationId xmlns:p14="http://schemas.microsoft.com/office/powerpoint/2010/main" val="24455020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609270"/>
            <a:ext cx="8229599" cy="1191080"/>
          </a:xfrm>
        </p:spPr>
        <p:txBody>
          <a:bodyPr/>
          <a:lstStyle/>
          <a:p>
            <a:pPr marL="432" indent="0">
              <a:buNone/>
            </a:pPr>
            <a:r>
              <a:rPr lang="en-IN" sz="2400" dirty="0"/>
              <a:t>Using the periodic table, write the group number and the number of valence electrons for each of the following elements:</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1" y="2931908"/>
            <a:ext cx="1771650" cy="485055"/>
          </a:xfrm>
        </p:spPr>
        <p:txBody>
          <a:bodyPr/>
          <a:lstStyle/>
          <a:p>
            <a:pPr marL="432" indent="0">
              <a:buNone/>
            </a:pPr>
            <a:r>
              <a:rPr lang="en-IN" sz="2400" b="1" dirty="0">
                <a:solidFill>
                  <a:schemeClr val="tx2"/>
                </a:solidFill>
              </a:rPr>
              <a:t>A.</a:t>
            </a:r>
            <a:r>
              <a:rPr lang="en-IN" sz="2400" dirty="0"/>
              <a:t> strontium</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2557468" cy="488647"/>
          </a:xfrm>
        </p:spPr>
        <p:txBody>
          <a:bodyPr/>
          <a:lstStyle/>
          <a:p>
            <a:pPr marL="432" indent="0">
              <a:buNone/>
            </a:pPr>
            <a:r>
              <a:rPr lang="en-IN" sz="2400" b="1" dirty="0">
                <a:solidFill>
                  <a:schemeClr val="tx2"/>
                </a:solidFill>
              </a:rPr>
              <a:t>B.</a:t>
            </a:r>
            <a:r>
              <a:rPr lang="en-IN" sz="2400" dirty="0"/>
              <a:t> argon</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252950"/>
            <a:ext cx="2312893" cy="531992"/>
          </a:xfrm>
        </p:spPr>
        <p:txBody>
          <a:bodyPr/>
          <a:lstStyle/>
          <a:p>
            <a:pPr marL="0" indent="0">
              <a:buNone/>
            </a:pPr>
            <a:r>
              <a:rPr lang="en-IN" sz="2400" b="1" dirty="0">
                <a:solidFill>
                  <a:schemeClr val="tx2"/>
                </a:solidFill>
              </a:rPr>
              <a:t>C.</a:t>
            </a:r>
            <a:r>
              <a:rPr lang="en-IN" sz="2400" dirty="0"/>
              <a:t> silicon</a:t>
            </a:r>
          </a:p>
        </p:txBody>
      </p:sp>
    </p:spTree>
    <p:extLst>
      <p:ext uri="{BB962C8B-B14F-4D97-AF65-F5344CB8AC3E}">
        <p14:creationId xmlns:p14="http://schemas.microsoft.com/office/powerpoint/2010/main" val="8434347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605006"/>
            <a:ext cx="8096249" cy="1138194"/>
          </a:xfrm>
        </p:spPr>
        <p:txBody>
          <a:bodyPr/>
          <a:lstStyle/>
          <a:p>
            <a:pPr marL="432" indent="0">
              <a:buNone/>
            </a:pPr>
            <a:r>
              <a:rPr lang="en-IN" sz="2400" dirty="0"/>
              <a:t>Using the periodic table, write the group number and the number of valence electrons for each of the following elements:</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924215"/>
            <a:ext cx="1869427" cy="497581"/>
          </a:xfrm>
        </p:spPr>
        <p:txBody>
          <a:bodyPr/>
          <a:lstStyle/>
          <a:p>
            <a:pPr marL="432" indent="0">
              <a:buNone/>
            </a:pPr>
            <a:r>
              <a:rPr lang="en-IN" sz="2400" b="1" dirty="0">
                <a:solidFill>
                  <a:schemeClr val="tx2"/>
                </a:solidFill>
              </a:rPr>
              <a:t>A.</a:t>
            </a:r>
            <a:r>
              <a:rPr lang="en-IN" sz="2400" dirty="0"/>
              <a:t> strontium</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3523129" y="2866118"/>
            <a:ext cx="5163671" cy="490857"/>
          </a:xfrm>
        </p:spPr>
        <p:txBody>
          <a:bodyPr/>
          <a:lstStyle/>
          <a:p>
            <a:pPr marL="432" indent="0">
              <a:buNone/>
            </a:pPr>
            <a:r>
              <a:rPr lang="en-IN" sz="2400" b="1" dirty="0"/>
              <a:t>group 2A (2); 2 valence electrons</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1574543" cy="526225"/>
          </a:xfrm>
        </p:spPr>
        <p:txBody>
          <a:bodyPr/>
          <a:lstStyle/>
          <a:p>
            <a:pPr marL="432" indent="0">
              <a:buNone/>
            </a:pPr>
            <a:r>
              <a:rPr lang="en-IN" sz="2400" b="1" dirty="0">
                <a:solidFill>
                  <a:schemeClr val="tx2"/>
                </a:solidFill>
              </a:rPr>
              <a:t>B.</a:t>
            </a:r>
            <a:r>
              <a:rPr lang="en-IN" sz="2400" dirty="0"/>
              <a:t> argon</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3526303" y="3607364"/>
            <a:ext cx="5357722" cy="526225"/>
          </a:xfrm>
        </p:spPr>
        <p:txBody>
          <a:bodyPr/>
          <a:lstStyle/>
          <a:p>
            <a:pPr marL="432" indent="0">
              <a:buNone/>
            </a:pPr>
            <a:r>
              <a:rPr lang="en-IN" sz="2400" b="1" dirty="0"/>
              <a:t>group 8A (18); 8 valence electrons</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252950"/>
            <a:ext cx="2312893" cy="494414"/>
          </a:xfrm>
        </p:spPr>
        <p:txBody>
          <a:bodyPr/>
          <a:lstStyle/>
          <a:p>
            <a:pPr marL="0" indent="0">
              <a:buNone/>
            </a:pPr>
            <a:r>
              <a:rPr lang="en-IN" sz="2400" b="1" dirty="0">
                <a:solidFill>
                  <a:schemeClr val="tx2"/>
                </a:solidFill>
              </a:rPr>
              <a:t>C.</a:t>
            </a:r>
            <a:r>
              <a:rPr lang="en-IN" sz="2400" dirty="0"/>
              <a:t> silicon</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3526303" y="4256507"/>
            <a:ext cx="5163671" cy="490857"/>
          </a:xfrm>
        </p:spPr>
        <p:txBody>
          <a:bodyPr/>
          <a:lstStyle/>
          <a:p>
            <a:pPr marL="0" indent="0">
              <a:buNone/>
            </a:pPr>
            <a:r>
              <a:rPr lang="en-IN" sz="2400" b="1" dirty="0"/>
              <a:t>group 4A (14); 4 valence electrons</a:t>
            </a:r>
          </a:p>
        </p:txBody>
      </p:sp>
    </p:spTree>
    <p:extLst>
      <p:ext uri="{BB962C8B-B14F-4D97-AF65-F5344CB8AC3E}">
        <p14:creationId xmlns:p14="http://schemas.microsoft.com/office/powerpoint/2010/main" val="21951397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D54-FF68-4A19-86B5-77FDB0F6EC68}"/>
              </a:ext>
            </a:extLst>
          </p:cNvPr>
          <p:cNvSpPr>
            <a:spLocks noGrp="1"/>
          </p:cNvSpPr>
          <p:nvPr>
            <p:ph type="title"/>
          </p:nvPr>
        </p:nvSpPr>
        <p:spPr/>
        <p:txBody>
          <a:bodyPr/>
          <a:lstStyle/>
          <a:p>
            <a:r>
              <a:rPr lang="en-IN" dirty="0"/>
              <a:t>Lewis Symbols</a:t>
            </a:r>
          </a:p>
        </p:txBody>
      </p:sp>
      <p:pic>
        <p:nvPicPr>
          <p:cNvPr id="37" name="Content Placeholder 36" descr="Core chemistry skill, drawing Lewis symbols.">
            <a:extLst>
              <a:ext uri="{FF2B5EF4-FFF2-40B4-BE49-F238E27FC236}">
                <a16:creationId xmlns:a16="http://schemas.microsoft.com/office/drawing/2014/main" id="{14404BD3-1D6D-457F-AF88-58E1A3AD6C70}"/>
              </a:ext>
            </a:extLst>
          </p:cNvPr>
          <p:cNvPicPr>
            <a:picLocks noGrp="1" noChangeAspect="1"/>
          </p:cNvPicPr>
          <p:nvPr>
            <p:ph sz="quarter" idx="14"/>
          </p:nvPr>
        </p:nvPicPr>
        <p:blipFill>
          <a:blip r:embed="rId2"/>
          <a:stretch>
            <a:fillRect/>
          </a:stretch>
        </p:blipFill>
        <p:spPr>
          <a:xfrm>
            <a:off x="549962" y="1606974"/>
            <a:ext cx="3161644" cy="773396"/>
          </a:xfrm>
          <a:prstGeom prst="rect">
            <a:avLst/>
          </a:prstGeom>
        </p:spPr>
      </p:pic>
      <p:sp>
        <p:nvSpPr>
          <p:cNvPr id="5" name="Content Placeholder 4">
            <a:extLst>
              <a:ext uri="{FF2B5EF4-FFF2-40B4-BE49-F238E27FC236}">
                <a16:creationId xmlns:a16="http://schemas.microsoft.com/office/drawing/2014/main" id="{81ACCE39-D976-49F4-A966-7C532783FB95}"/>
              </a:ext>
            </a:extLst>
          </p:cNvPr>
          <p:cNvSpPr>
            <a:spLocks noGrp="1"/>
          </p:cNvSpPr>
          <p:nvPr>
            <p:ph sz="quarter" idx="15"/>
          </p:nvPr>
        </p:nvSpPr>
        <p:spPr>
          <a:xfrm>
            <a:off x="457200" y="2486985"/>
            <a:ext cx="8185355" cy="2099763"/>
          </a:xfrm>
        </p:spPr>
        <p:txBody>
          <a:bodyPr/>
          <a:lstStyle/>
          <a:p>
            <a:pPr marL="432" indent="0">
              <a:buNone/>
            </a:pPr>
            <a:r>
              <a:rPr lang="en-IN" sz="2200" dirty="0"/>
              <a:t>A </a:t>
            </a:r>
            <a:r>
              <a:rPr lang="en-IN" sz="2200" b="1" dirty="0"/>
              <a:t>Lewis symbol</a:t>
            </a:r>
          </a:p>
          <a:p>
            <a:r>
              <a:rPr lang="en-IN" sz="2200" dirty="0"/>
              <a:t>is a convenient way to represent the valence electrons of an element</a:t>
            </a:r>
          </a:p>
          <a:p>
            <a:r>
              <a:rPr lang="en-IN" sz="2200" dirty="0"/>
              <a:t>dots are placed on the sides, top, or bottom of the symbol for the element</a:t>
            </a:r>
          </a:p>
        </p:txBody>
      </p:sp>
      <p:sp>
        <p:nvSpPr>
          <p:cNvPr id="3" name="Content Placeholder 2">
            <a:extLst>
              <a:ext uri="{FF2B5EF4-FFF2-40B4-BE49-F238E27FC236}">
                <a16:creationId xmlns:a16="http://schemas.microsoft.com/office/drawing/2014/main" id="{8E6BCE7A-8857-4736-A8D4-454C9AFCA7FC}"/>
              </a:ext>
            </a:extLst>
          </p:cNvPr>
          <p:cNvSpPr>
            <a:spLocks noGrp="1"/>
          </p:cNvSpPr>
          <p:nvPr>
            <p:ph sz="quarter" idx="16"/>
          </p:nvPr>
        </p:nvSpPr>
        <p:spPr>
          <a:xfrm>
            <a:off x="457200" y="4747851"/>
            <a:ext cx="5235677" cy="1446472"/>
          </a:xfrm>
        </p:spPr>
        <p:txBody>
          <a:bodyPr/>
          <a:lstStyle/>
          <a:p>
            <a:pPr marL="432" indent="0">
              <a:buNone/>
            </a:pPr>
            <a:r>
              <a:rPr lang="en-IN" sz="2200" dirty="0">
                <a:solidFill>
                  <a:schemeClr val="tx1"/>
                </a:solidFill>
              </a:rPr>
              <a:t>For example, the element aluminum has an electron arrangement of 2,8,3. Three dots are placed around the symbol A</a:t>
            </a:r>
            <a:r>
              <a:rPr lang="en-IN" sz="100" dirty="0">
                <a:solidFill>
                  <a:schemeClr val="tx1"/>
                </a:solidFill>
              </a:rPr>
              <a:t> </a:t>
            </a:r>
            <a:r>
              <a:rPr lang="en-IN" sz="2200" dirty="0">
                <a:solidFill>
                  <a:schemeClr val="tx1"/>
                </a:solidFill>
              </a:rPr>
              <a:t>l to represent the three valence electrons.</a:t>
            </a:r>
          </a:p>
        </p:txBody>
      </p:sp>
      <p:pic>
        <p:nvPicPr>
          <p:cNvPr id="38" name="Content Placeholder 37" descr="Lewis symbol for aluminum.&#10;A l with 3 dots.&#10;">
            <a:extLst>
              <a:ext uri="{FF2B5EF4-FFF2-40B4-BE49-F238E27FC236}">
                <a16:creationId xmlns:a16="http://schemas.microsoft.com/office/drawing/2014/main" id="{18C3AA66-0165-4CF3-9C53-CA701AA0A425}"/>
              </a:ext>
            </a:extLst>
          </p:cNvPr>
          <p:cNvPicPr>
            <a:picLocks noGrp="1" noChangeAspect="1"/>
          </p:cNvPicPr>
          <p:nvPr>
            <p:ph sz="quarter" idx="17"/>
          </p:nvPr>
        </p:nvPicPr>
        <p:blipFill>
          <a:blip r:embed="rId3"/>
          <a:stretch>
            <a:fillRect/>
          </a:stretch>
        </p:blipFill>
        <p:spPr>
          <a:xfrm>
            <a:off x="6671927" y="4951621"/>
            <a:ext cx="1149919" cy="832457"/>
          </a:xfrm>
          <a:prstGeom prst="rect">
            <a:avLst/>
          </a:prstGeom>
        </p:spPr>
      </p:pic>
    </p:spTree>
    <p:extLst>
      <p:ext uri="{BB962C8B-B14F-4D97-AF65-F5344CB8AC3E}">
        <p14:creationId xmlns:p14="http://schemas.microsoft.com/office/powerpoint/2010/main" val="24519771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D54-FF68-4A19-86B5-77FDB0F6EC68}"/>
              </a:ext>
            </a:extLst>
          </p:cNvPr>
          <p:cNvSpPr>
            <a:spLocks noGrp="1"/>
          </p:cNvSpPr>
          <p:nvPr>
            <p:ph type="title"/>
          </p:nvPr>
        </p:nvSpPr>
        <p:spPr/>
        <p:txBody>
          <a:bodyPr/>
          <a:lstStyle/>
          <a:p>
            <a:r>
              <a:rPr lang="en-IN" dirty="0"/>
              <a:t>Lewis Symbol for M</a:t>
            </a:r>
            <a:r>
              <a:rPr lang="en-IN" sz="100" dirty="0"/>
              <a:t> </a:t>
            </a:r>
            <a:r>
              <a:rPr lang="en-IN" dirty="0"/>
              <a:t>g</a:t>
            </a:r>
          </a:p>
        </p:txBody>
      </p:sp>
      <p:sp>
        <p:nvSpPr>
          <p:cNvPr id="4" name="Content Placeholder 3">
            <a:extLst>
              <a:ext uri="{FF2B5EF4-FFF2-40B4-BE49-F238E27FC236}">
                <a16:creationId xmlns:a16="http://schemas.microsoft.com/office/drawing/2014/main" id="{B68D3FFC-1D34-439C-9804-DD433686A2A2}"/>
              </a:ext>
            </a:extLst>
          </p:cNvPr>
          <p:cNvSpPr>
            <a:spLocks noGrp="1"/>
          </p:cNvSpPr>
          <p:nvPr>
            <p:ph sz="quarter" idx="14"/>
          </p:nvPr>
        </p:nvSpPr>
        <p:spPr>
          <a:xfrm>
            <a:off x="457200" y="1568952"/>
            <a:ext cx="8465574" cy="1926415"/>
          </a:xfrm>
        </p:spPr>
        <p:txBody>
          <a:bodyPr/>
          <a:lstStyle/>
          <a:p>
            <a:pPr marL="432" indent="0">
              <a:buNone/>
            </a:pPr>
            <a:r>
              <a:rPr lang="en-IN" sz="2400" dirty="0"/>
              <a:t>Possible Lewis symbols for magnesium, with the electron arrangement of 2,8,2</a:t>
            </a:r>
          </a:p>
          <a:p>
            <a:r>
              <a:rPr lang="en-IN" sz="2400" dirty="0"/>
              <a:t>include two valence electrons, represented as dots</a:t>
            </a:r>
          </a:p>
          <a:p>
            <a:r>
              <a:rPr lang="en-IN" sz="2400" dirty="0"/>
              <a:t>can be drawn in more than one way</a:t>
            </a:r>
          </a:p>
        </p:txBody>
      </p:sp>
      <p:sp>
        <p:nvSpPr>
          <p:cNvPr id="3" name="Content Placeholder 2">
            <a:extLst>
              <a:ext uri="{FF2B5EF4-FFF2-40B4-BE49-F238E27FC236}">
                <a16:creationId xmlns:a16="http://schemas.microsoft.com/office/drawing/2014/main" id="{8E6BCE7A-8857-4736-A8D4-454C9AFCA7FC}"/>
              </a:ext>
            </a:extLst>
          </p:cNvPr>
          <p:cNvSpPr>
            <a:spLocks noGrp="1"/>
          </p:cNvSpPr>
          <p:nvPr>
            <p:ph sz="quarter" idx="16"/>
          </p:nvPr>
        </p:nvSpPr>
        <p:spPr>
          <a:xfrm>
            <a:off x="2213132" y="3796861"/>
            <a:ext cx="4601497" cy="487826"/>
          </a:xfrm>
        </p:spPr>
        <p:txBody>
          <a:bodyPr/>
          <a:lstStyle/>
          <a:p>
            <a:pPr marL="432" indent="0">
              <a:buNone/>
            </a:pPr>
            <a:r>
              <a:rPr lang="en-IN" sz="2400" b="1" dirty="0"/>
              <a:t>Lewis Symbols for Magnesium</a:t>
            </a:r>
          </a:p>
        </p:txBody>
      </p:sp>
      <p:pic>
        <p:nvPicPr>
          <p:cNvPr id="7" name="Content Placeholder 6" descr="6 M g symbols each have 2 dots, 2 electrons, arranged around the four sides, upper, lower, left, right, of the symbol as follows. Upper, right. Upper, lower. Upper, left. Right, left. Right, lower. Left, lower.">
            <a:extLst>
              <a:ext uri="{FF2B5EF4-FFF2-40B4-BE49-F238E27FC236}">
                <a16:creationId xmlns:a16="http://schemas.microsoft.com/office/drawing/2014/main" id="{65A19705-1646-4184-B826-E2B39AA7CB17}"/>
              </a:ext>
            </a:extLst>
          </p:cNvPr>
          <p:cNvPicPr>
            <a:picLocks noGrp="1" noChangeAspect="1"/>
          </p:cNvPicPr>
          <p:nvPr>
            <p:ph sz="quarter" idx="15"/>
          </p:nvPr>
        </p:nvPicPr>
        <p:blipFill>
          <a:blip r:embed="rId2"/>
          <a:stretch>
            <a:fillRect/>
          </a:stretch>
        </p:blipFill>
        <p:spPr>
          <a:xfrm>
            <a:off x="1266078" y="4743902"/>
            <a:ext cx="6611843" cy="621493"/>
          </a:xfrm>
          <a:prstGeom prst="rect">
            <a:avLst/>
          </a:prstGeom>
        </p:spPr>
      </p:pic>
    </p:spTree>
    <p:extLst>
      <p:ext uri="{BB962C8B-B14F-4D97-AF65-F5344CB8AC3E}">
        <p14:creationId xmlns:p14="http://schemas.microsoft.com/office/powerpoint/2010/main" val="26887150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D54-FF68-4A19-86B5-77FDB0F6EC68}"/>
              </a:ext>
            </a:extLst>
          </p:cNvPr>
          <p:cNvSpPr>
            <a:spLocks noGrp="1"/>
          </p:cNvSpPr>
          <p:nvPr>
            <p:ph type="title"/>
          </p:nvPr>
        </p:nvSpPr>
        <p:spPr>
          <a:xfrm>
            <a:off x="457200" y="215371"/>
            <a:ext cx="8450826" cy="1097279"/>
          </a:xfrm>
        </p:spPr>
        <p:txBody>
          <a:bodyPr/>
          <a:lstStyle/>
          <a:p>
            <a:r>
              <a:rPr lang="en-IN" dirty="0"/>
              <a:t>Lewis Symbols for Selected Elements</a:t>
            </a:r>
          </a:p>
        </p:txBody>
      </p:sp>
      <p:sp>
        <p:nvSpPr>
          <p:cNvPr id="4" name="Content Placeholder 3">
            <a:extLst>
              <a:ext uri="{FF2B5EF4-FFF2-40B4-BE49-F238E27FC236}">
                <a16:creationId xmlns:a16="http://schemas.microsoft.com/office/drawing/2014/main" id="{B68D3FFC-1D34-439C-9804-DD433686A2A2}"/>
              </a:ext>
            </a:extLst>
          </p:cNvPr>
          <p:cNvSpPr>
            <a:spLocks noGrp="1"/>
          </p:cNvSpPr>
          <p:nvPr>
            <p:ph sz="quarter" idx="14"/>
          </p:nvPr>
        </p:nvSpPr>
        <p:spPr>
          <a:xfrm>
            <a:off x="457200" y="1568952"/>
            <a:ext cx="8465574" cy="363087"/>
          </a:xfrm>
        </p:spPr>
        <p:txBody>
          <a:bodyPr/>
          <a:lstStyle/>
          <a:p>
            <a:pPr marL="432" indent="0">
              <a:buNone/>
            </a:pPr>
            <a:r>
              <a:rPr lang="en-IN" sz="2000" b="1" dirty="0"/>
              <a:t>Table 4.11</a:t>
            </a:r>
            <a:r>
              <a:rPr lang="en-IN" sz="2000" dirty="0"/>
              <a:t> Lewis Symbols for Selected Elements in Periods 1 to 4</a:t>
            </a:r>
          </a:p>
        </p:txBody>
      </p:sp>
      <p:pic>
        <p:nvPicPr>
          <p:cNvPr id="8" name="Content Placeholder 7" descr="Blank Group number. For long description in Notes pane, press F6.">
            <a:extLst>
              <a:ext uri="{FF2B5EF4-FFF2-40B4-BE49-F238E27FC236}">
                <a16:creationId xmlns:a16="http://schemas.microsoft.com/office/drawing/2014/main" id="{C9F622FE-FC05-496C-A33A-B1D35B2E20FE}"/>
              </a:ext>
            </a:extLst>
          </p:cNvPr>
          <p:cNvPicPr>
            <a:picLocks noGrp="1" noChangeAspect="1"/>
          </p:cNvPicPr>
          <p:nvPr>
            <p:ph sz="quarter" idx="15"/>
          </p:nvPr>
        </p:nvPicPr>
        <p:blipFill>
          <a:blip r:embed="rId3"/>
          <a:stretch>
            <a:fillRect/>
          </a:stretch>
        </p:blipFill>
        <p:spPr>
          <a:xfrm>
            <a:off x="499423" y="2132268"/>
            <a:ext cx="8027171" cy="2475730"/>
          </a:xfrm>
          <a:prstGeom prst="rect">
            <a:avLst/>
          </a:prstGeom>
        </p:spPr>
      </p:pic>
      <p:sp>
        <p:nvSpPr>
          <p:cNvPr id="3" name="Content Placeholder 2">
            <a:extLst>
              <a:ext uri="{FF2B5EF4-FFF2-40B4-BE49-F238E27FC236}">
                <a16:creationId xmlns:a16="http://schemas.microsoft.com/office/drawing/2014/main" id="{8E6BCE7A-8857-4736-A8D4-454C9AFCA7FC}"/>
              </a:ext>
            </a:extLst>
          </p:cNvPr>
          <p:cNvSpPr>
            <a:spLocks noGrp="1"/>
          </p:cNvSpPr>
          <p:nvPr>
            <p:ph sz="quarter" idx="16"/>
          </p:nvPr>
        </p:nvSpPr>
        <p:spPr>
          <a:xfrm>
            <a:off x="457200" y="4921711"/>
            <a:ext cx="6357429" cy="363087"/>
          </a:xfrm>
        </p:spPr>
        <p:txBody>
          <a:bodyPr/>
          <a:lstStyle/>
          <a:p>
            <a:pPr marL="432" indent="0">
              <a:buNone/>
            </a:pPr>
            <a:r>
              <a:rPr lang="en-IN" sz="2000" dirty="0"/>
              <a:t>*Helium (H</a:t>
            </a:r>
            <a:r>
              <a:rPr lang="en-IN" sz="100" dirty="0"/>
              <a:t> </a:t>
            </a:r>
            <a:r>
              <a:rPr lang="en-IN" sz="2000" dirty="0"/>
              <a:t>e) is stable with two valence electrons.</a:t>
            </a:r>
          </a:p>
        </p:txBody>
      </p:sp>
    </p:spTree>
    <p:extLst>
      <p:ext uri="{BB962C8B-B14F-4D97-AF65-F5344CB8AC3E}">
        <p14:creationId xmlns:p14="http://schemas.microsoft.com/office/powerpoint/2010/main" val="8112454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3" y="1566797"/>
            <a:ext cx="8229600" cy="539703"/>
          </a:xfrm>
        </p:spPr>
        <p:txBody>
          <a:bodyPr/>
          <a:lstStyle/>
          <a:p>
            <a:pPr marL="432" indent="0">
              <a:buNone/>
            </a:pPr>
            <a:r>
              <a:rPr lang="en-IN" sz="2400" dirty="0"/>
              <a:t>Draw the Lewis symbol for each of the following elements:</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4673" y="2732001"/>
            <a:ext cx="1619250" cy="463551"/>
          </a:xfrm>
        </p:spPr>
        <p:txBody>
          <a:bodyPr/>
          <a:lstStyle/>
          <a:p>
            <a:pPr marL="432" indent="0">
              <a:buNone/>
            </a:pPr>
            <a:r>
              <a:rPr lang="en-IN" sz="2400" b="1" dirty="0">
                <a:solidFill>
                  <a:schemeClr val="tx2"/>
                </a:solidFill>
              </a:rPr>
              <a:t>A.</a:t>
            </a:r>
            <a:r>
              <a:rPr lang="en-IN" sz="2400" dirty="0"/>
              <a:t> chlorine</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592453"/>
            <a:ext cx="2557468" cy="529603"/>
          </a:xfrm>
        </p:spPr>
        <p:txBody>
          <a:bodyPr/>
          <a:lstStyle/>
          <a:p>
            <a:pPr marL="432" indent="0">
              <a:buNone/>
            </a:pPr>
            <a:r>
              <a:rPr lang="en-IN" sz="2400" b="1" dirty="0">
                <a:solidFill>
                  <a:schemeClr val="tx2"/>
                </a:solidFill>
              </a:rPr>
              <a:t>B.</a:t>
            </a:r>
            <a:r>
              <a:rPr lang="en-IN" sz="2400" dirty="0"/>
              <a:t> selenium</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473409"/>
            <a:ext cx="2312893" cy="534020"/>
          </a:xfrm>
        </p:spPr>
        <p:txBody>
          <a:bodyPr/>
          <a:lstStyle/>
          <a:p>
            <a:pPr marL="0" indent="0">
              <a:buNone/>
            </a:pPr>
            <a:r>
              <a:rPr lang="en-IN" sz="2400" b="1" dirty="0">
                <a:solidFill>
                  <a:schemeClr val="tx2"/>
                </a:solidFill>
              </a:rPr>
              <a:t>C.</a:t>
            </a:r>
            <a:r>
              <a:rPr lang="en-IN" sz="2400" dirty="0"/>
              <a:t> potassium</a:t>
            </a:r>
          </a:p>
        </p:txBody>
      </p:sp>
    </p:spTree>
    <p:extLst>
      <p:ext uri="{BB962C8B-B14F-4D97-AF65-F5344CB8AC3E}">
        <p14:creationId xmlns:p14="http://schemas.microsoft.com/office/powerpoint/2010/main" val="9531959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D54-FF68-4A19-86B5-77FDB0F6EC68}"/>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B68D3FFC-1D34-439C-9804-DD433686A2A2}"/>
              </a:ext>
            </a:extLst>
          </p:cNvPr>
          <p:cNvSpPr>
            <a:spLocks noGrp="1"/>
          </p:cNvSpPr>
          <p:nvPr>
            <p:ph sz="quarter" idx="14"/>
          </p:nvPr>
        </p:nvSpPr>
        <p:spPr>
          <a:xfrm>
            <a:off x="457200" y="1554205"/>
            <a:ext cx="8096865" cy="407330"/>
          </a:xfrm>
        </p:spPr>
        <p:txBody>
          <a:bodyPr/>
          <a:lstStyle/>
          <a:p>
            <a:pPr marL="432" indent="0">
              <a:buNone/>
            </a:pPr>
            <a:r>
              <a:rPr lang="en-IN" sz="2400" dirty="0"/>
              <a:t>Draw the Lewis symbol for each of the following elements:</a:t>
            </a:r>
          </a:p>
        </p:txBody>
      </p:sp>
      <p:sp>
        <p:nvSpPr>
          <p:cNvPr id="5" name="Content Placeholder 4">
            <a:extLst>
              <a:ext uri="{FF2B5EF4-FFF2-40B4-BE49-F238E27FC236}">
                <a16:creationId xmlns:a16="http://schemas.microsoft.com/office/drawing/2014/main" id="{81ACCE39-D976-49F4-A966-7C532783FB95}"/>
              </a:ext>
            </a:extLst>
          </p:cNvPr>
          <p:cNvSpPr>
            <a:spLocks noGrp="1"/>
          </p:cNvSpPr>
          <p:nvPr>
            <p:ph sz="quarter" idx="15"/>
          </p:nvPr>
        </p:nvSpPr>
        <p:spPr>
          <a:xfrm>
            <a:off x="457200" y="2715827"/>
            <a:ext cx="1710813" cy="426566"/>
          </a:xfrm>
        </p:spPr>
        <p:txBody>
          <a:bodyPr/>
          <a:lstStyle/>
          <a:p>
            <a:pPr marL="432" indent="0">
              <a:buNone/>
            </a:pPr>
            <a:r>
              <a:rPr lang="en-IN" sz="2400" b="1" dirty="0">
                <a:solidFill>
                  <a:schemeClr val="tx2"/>
                </a:solidFill>
              </a:rPr>
              <a:t>A.</a:t>
            </a:r>
            <a:r>
              <a:rPr lang="en-IN" sz="2400" dirty="0"/>
              <a:t> chlorine</a:t>
            </a:r>
          </a:p>
        </p:txBody>
      </p:sp>
      <p:pic>
        <p:nvPicPr>
          <p:cNvPr id="17" name="Content Placeholder 16" descr="C l has 2 dots above, 2 dots right, 2 dots below, and 1 dot left.">
            <a:extLst>
              <a:ext uri="{FF2B5EF4-FFF2-40B4-BE49-F238E27FC236}">
                <a16:creationId xmlns:a16="http://schemas.microsoft.com/office/drawing/2014/main" id="{DE4D14C7-F395-4295-9295-B32428459DC3}"/>
              </a:ext>
            </a:extLst>
          </p:cNvPr>
          <p:cNvPicPr>
            <a:picLocks noGrp="1" noChangeAspect="1"/>
          </p:cNvPicPr>
          <p:nvPr>
            <p:ph sz="quarter" idx="16"/>
          </p:nvPr>
        </p:nvPicPr>
        <p:blipFill>
          <a:blip r:embed="rId2"/>
          <a:stretch>
            <a:fillRect/>
          </a:stretch>
        </p:blipFill>
        <p:spPr>
          <a:xfrm>
            <a:off x="3171216" y="2581274"/>
            <a:ext cx="839314" cy="725168"/>
          </a:xfrm>
          <a:prstGeom prst="rect">
            <a:avLst/>
          </a:prstGeom>
        </p:spPr>
      </p:pic>
      <p:sp>
        <p:nvSpPr>
          <p:cNvPr id="6" name="Content Placeholder 5">
            <a:extLst>
              <a:ext uri="{FF2B5EF4-FFF2-40B4-BE49-F238E27FC236}">
                <a16:creationId xmlns:a16="http://schemas.microsoft.com/office/drawing/2014/main" id="{B157A576-C4A5-448F-BF1A-3EF4C39F1CB0}"/>
              </a:ext>
            </a:extLst>
          </p:cNvPr>
          <p:cNvSpPr>
            <a:spLocks noGrp="1"/>
          </p:cNvSpPr>
          <p:nvPr>
            <p:ph sz="quarter" idx="17"/>
          </p:nvPr>
        </p:nvSpPr>
        <p:spPr>
          <a:xfrm>
            <a:off x="454673" y="3599811"/>
            <a:ext cx="1846076" cy="470192"/>
          </a:xfrm>
        </p:spPr>
        <p:txBody>
          <a:bodyPr/>
          <a:lstStyle/>
          <a:p>
            <a:pPr marL="432" indent="0">
              <a:buNone/>
            </a:pPr>
            <a:r>
              <a:rPr lang="en-IN" sz="2400" b="1" dirty="0">
                <a:solidFill>
                  <a:schemeClr val="tx2"/>
                </a:solidFill>
              </a:rPr>
              <a:t>B.</a:t>
            </a:r>
            <a:r>
              <a:rPr lang="en-IN" sz="2400" dirty="0"/>
              <a:t> selenium</a:t>
            </a:r>
          </a:p>
        </p:txBody>
      </p:sp>
      <p:pic>
        <p:nvPicPr>
          <p:cNvPr id="18" name="Content Placeholder 17" descr="S e has 2 dots above, 2 dots right, 1 dot below, and 1 dot left.">
            <a:extLst>
              <a:ext uri="{FF2B5EF4-FFF2-40B4-BE49-F238E27FC236}">
                <a16:creationId xmlns:a16="http://schemas.microsoft.com/office/drawing/2014/main" id="{A0AE52CC-C976-4EB3-AD44-91DBC1BECED8}"/>
              </a:ext>
            </a:extLst>
          </p:cNvPr>
          <p:cNvPicPr>
            <a:picLocks noGrp="1" noChangeAspect="1"/>
          </p:cNvPicPr>
          <p:nvPr>
            <p:ph sz="quarter" idx="18"/>
          </p:nvPr>
        </p:nvPicPr>
        <p:blipFill>
          <a:blip r:embed="rId3"/>
          <a:stretch>
            <a:fillRect/>
          </a:stretch>
        </p:blipFill>
        <p:spPr>
          <a:xfrm>
            <a:off x="3148920" y="3477087"/>
            <a:ext cx="766792" cy="649256"/>
          </a:xfrm>
          <a:prstGeom prst="rect">
            <a:avLst/>
          </a:prstGeom>
        </p:spPr>
      </p:pic>
      <p:sp>
        <p:nvSpPr>
          <p:cNvPr id="8" name="Content Placeholder 7">
            <a:extLst>
              <a:ext uri="{FF2B5EF4-FFF2-40B4-BE49-F238E27FC236}">
                <a16:creationId xmlns:a16="http://schemas.microsoft.com/office/drawing/2014/main" id="{76B654F5-937D-46D9-818C-A4B0B14C4407}"/>
              </a:ext>
            </a:extLst>
          </p:cNvPr>
          <p:cNvSpPr>
            <a:spLocks noGrp="1"/>
          </p:cNvSpPr>
          <p:nvPr>
            <p:ph sz="quarter" idx="19"/>
          </p:nvPr>
        </p:nvSpPr>
        <p:spPr>
          <a:xfrm>
            <a:off x="454025" y="4469316"/>
            <a:ext cx="1979459" cy="495241"/>
          </a:xfrm>
        </p:spPr>
        <p:txBody>
          <a:bodyPr/>
          <a:lstStyle/>
          <a:p>
            <a:pPr marL="0" indent="0">
              <a:buNone/>
            </a:pPr>
            <a:r>
              <a:rPr lang="en-IN" sz="2400" b="1" dirty="0">
                <a:solidFill>
                  <a:schemeClr val="tx2"/>
                </a:solidFill>
              </a:rPr>
              <a:t>C.</a:t>
            </a:r>
            <a:r>
              <a:rPr lang="en-IN" sz="2400" dirty="0"/>
              <a:t> potassium</a:t>
            </a:r>
          </a:p>
        </p:txBody>
      </p:sp>
      <p:pic>
        <p:nvPicPr>
          <p:cNvPr id="19" name="Content Placeholder 18" descr="K has 1 dot right.">
            <a:extLst>
              <a:ext uri="{FF2B5EF4-FFF2-40B4-BE49-F238E27FC236}">
                <a16:creationId xmlns:a16="http://schemas.microsoft.com/office/drawing/2014/main" id="{30AA66B7-C7AE-4A62-8BE2-D08AE55904BD}"/>
              </a:ext>
            </a:extLst>
          </p:cNvPr>
          <p:cNvPicPr>
            <a:picLocks noGrp="1" noChangeAspect="1"/>
          </p:cNvPicPr>
          <p:nvPr>
            <p:ph sz="quarter" idx="20"/>
          </p:nvPr>
        </p:nvPicPr>
        <p:blipFill>
          <a:blip r:embed="rId4"/>
          <a:stretch>
            <a:fillRect/>
          </a:stretch>
        </p:blipFill>
        <p:spPr>
          <a:xfrm>
            <a:off x="3185600" y="4393981"/>
            <a:ext cx="684002" cy="528240"/>
          </a:xfrm>
          <a:prstGeom prst="rect">
            <a:avLst/>
          </a:prstGeom>
        </p:spPr>
      </p:pic>
    </p:spTree>
    <p:extLst>
      <p:ext uri="{BB962C8B-B14F-4D97-AF65-F5344CB8AC3E}">
        <p14:creationId xmlns:p14="http://schemas.microsoft.com/office/powerpoint/2010/main" val="13507025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1826-CF4E-4713-9C3F-E855AACCDDF8}"/>
              </a:ext>
            </a:extLst>
          </p:cNvPr>
          <p:cNvSpPr>
            <a:spLocks noGrp="1"/>
          </p:cNvSpPr>
          <p:nvPr>
            <p:ph type="title"/>
          </p:nvPr>
        </p:nvSpPr>
        <p:spPr/>
        <p:txBody>
          <a:bodyPr/>
          <a:lstStyle/>
          <a:p>
            <a:r>
              <a:rPr lang="en-IN" dirty="0"/>
              <a:t>Atomic Size </a:t>
            </a:r>
            <a:r>
              <a:rPr lang="en-IN" sz="2000" b="0" dirty="0"/>
              <a:t>(1 of 2)</a:t>
            </a:r>
            <a:endParaRPr lang="en-IN" dirty="0"/>
          </a:p>
        </p:txBody>
      </p:sp>
      <p:sp>
        <p:nvSpPr>
          <p:cNvPr id="3" name="Content Placeholder 2">
            <a:extLst>
              <a:ext uri="{FF2B5EF4-FFF2-40B4-BE49-F238E27FC236}">
                <a16:creationId xmlns:a16="http://schemas.microsoft.com/office/drawing/2014/main" id="{1515FF6A-7FAB-4871-A203-4FB345798172}"/>
              </a:ext>
            </a:extLst>
          </p:cNvPr>
          <p:cNvSpPr>
            <a:spLocks noGrp="1"/>
          </p:cNvSpPr>
          <p:nvPr>
            <p:ph sz="quarter" idx="13"/>
          </p:nvPr>
        </p:nvSpPr>
        <p:spPr>
          <a:xfrm>
            <a:off x="457200" y="1556327"/>
            <a:ext cx="4881716" cy="4667492"/>
          </a:xfrm>
        </p:spPr>
        <p:txBody>
          <a:bodyPr/>
          <a:lstStyle/>
          <a:p>
            <a:pPr marL="432" indent="0">
              <a:buNone/>
            </a:pPr>
            <a:r>
              <a:rPr lang="en-IN" sz="2400" b="1" dirty="0"/>
              <a:t>Atomic size</a:t>
            </a:r>
          </a:p>
          <a:p>
            <a:r>
              <a:rPr lang="en-IN" sz="2400" dirty="0"/>
              <a:t>is determined by the distance of the valence electrons from the nucleus of the atom</a:t>
            </a:r>
          </a:p>
          <a:p>
            <a:r>
              <a:rPr lang="en-IN" sz="2400" dirty="0"/>
              <a:t>increases for representative elements going from top to bottom of the periodic table</a:t>
            </a:r>
          </a:p>
          <a:p>
            <a:r>
              <a:rPr lang="en-IN" sz="2400" dirty="0"/>
              <a:t>decreases going from left to right across a period as a result of the increased number of protons in the nucleus</a:t>
            </a:r>
          </a:p>
        </p:txBody>
      </p:sp>
      <p:pic>
        <p:nvPicPr>
          <p:cNvPr id="5" name="Content Placeholder 4" descr="Three spheres of increasing size are labeled Li, Na, K. For long description in Notes pane, press F6.">
            <a:extLst>
              <a:ext uri="{FF2B5EF4-FFF2-40B4-BE49-F238E27FC236}">
                <a16:creationId xmlns:a16="http://schemas.microsoft.com/office/drawing/2014/main" id="{A34D43E2-A9E8-4E34-B978-F73CA46148B8}"/>
              </a:ext>
            </a:extLst>
          </p:cNvPr>
          <p:cNvPicPr>
            <a:picLocks noGrp="1" noChangeAspect="1"/>
          </p:cNvPicPr>
          <p:nvPr>
            <p:ph sz="quarter" idx="14"/>
          </p:nvPr>
        </p:nvPicPr>
        <p:blipFill>
          <a:blip r:embed="rId3"/>
          <a:stretch>
            <a:fillRect/>
          </a:stretch>
        </p:blipFill>
        <p:spPr>
          <a:xfrm>
            <a:off x="5728027" y="2105239"/>
            <a:ext cx="2820387" cy="3390165"/>
          </a:xfrm>
          <a:prstGeom prst="rect">
            <a:avLst/>
          </a:prstGeom>
        </p:spPr>
      </p:pic>
    </p:spTree>
    <p:extLst>
      <p:ext uri="{BB962C8B-B14F-4D97-AF65-F5344CB8AC3E}">
        <p14:creationId xmlns:p14="http://schemas.microsoft.com/office/powerpoint/2010/main" val="42777516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1826-CF4E-4713-9C3F-E855AACCDDF8}"/>
              </a:ext>
            </a:extLst>
          </p:cNvPr>
          <p:cNvSpPr>
            <a:spLocks noGrp="1"/>
          </p:cNvSpPr>
          <p:nvPr>
            <p:ph type="title"/>
          </p:nvPr>
        </p:nvSpPr>
        <p:spPr/>
        <p:txBody>
          <a:bodyPr/>
          <a:lstStyle/>
          <a:p>
            <a:r>
              <a:rPr lang="en-IN" dirty="0"/>
              <a:t>Atomic Size </a:t>
            </a:r>
            <a:r>
              <a:rPr lang="en-IN" sz="2000" b="0" dirty="0"/>
              <a:t>(2 of 2)</a:t>
            </a:r>
            <a:endParaRPr lang="en-IN" dirty="0"/>
          </a:p>
        </p:txBody>
      </p:sp>
      <p:sp>
        <p:nvSpPr>
          <p:cNvPr id="3" name="Content Placeholder 2">
            <a:extLst>
              <a:ext uri="{FF2B5EF4-FFF2-40B4-BE49-F238E27FC236}">
                <a16:creationId xmlns:a16="http://schemas.microsoft.com/office/drawing/2014/main" id="{1515FF6A-7FAB-4871-A203-4FB345798172}"/>
              </a:ext>
            </a:extLst>
          </p:cNvPr>
          <p:cNvSpPr>
            <a:spLocks noGrp="1"/>
          </p:cNvSpPr>
          <p:nvPr>
            <p:ph sz="quarter" idx="13"/>
          </p:nvPr>
        </p:nvSpPr>
        <p:spPr>
          <a:xfrm>
            <a:off x="457200" y="1556327"/>
            <a:ext cx="3996813" cy="2410989"/>
          </a:xfrm>
        </p:spPr>
        <p:txBody>
          <a:bodyPr/>
          <a:lstStyle/>
          <a:p>
            <a:pPr marL="432" indent="0">
              <a:buNone/>
            </a:pPr>
            <a:r>
              <a:rPr lang="en-IN" sz="2400" dirty="0"/>
              <a:t>For representative elements, the atomic size </a:t>
            </a:r>
            <a:r>
              <a:rPr lang="en-IN" sz="2400" b="1" dirty="0"/>
              <a:t>increases</a:t>
            </a:r>
            <a:r>
              <a:rPr lang="en-IN" sz="2400" dirty="0"/>
              <a:t> going down a group but </a:t>
            </a:r>
            <a:r>
              <a:rPr lang="en-IN" sz="2400" b="1" dirty="0"/>
              <a:t>decreases</a:t>
            </a:r>
            <a:r>
              <a:rPr lang="en-IN" sz="2400" dirty="0"/>
              <a:t> going from left to right across a period.</a:t>
            </a:r>
          </a:p>
        </p:txBody>
      </p:sp>
      <p:pic>
        <p:nvPicPr>
          <p:cNvPr id="7" name="Content Placeholder 6" descr="An array of various size spheres shows the following trends for groups 1 A through 8 A, periods 1 to 5. For long description in Notes pane, press F6.">
            <a:extLst>
              <a:ext uri="{FF2B5EF4-FFF2-40B4-BE49-F238E27FC236}">
                <a16:creationId xmlns:a16="http://schemas.microsoft.com/office/drawing/2014/main" id="{48577FC2-068F-4CCC-AE43-5A8795787239}"/>
              </a:ext>
            </a:extLst>
          </p:cNvPr>
          <p:cNvPicPr>
            <a:picLocks noGrp="1" noChangeAspect="1"/>
          </p:cNvPicPr>
          <p:nvPr>
            <p:ph sz="quarter" idx="14"/>
          </p:nvPr>
        </p:nvPicPr>
        <p:blipFill>
          <a:blip r:embed="rId3"/>
          <a:stretch>
            <a:fillRect/>
          </a:stretch>
        </p:blipFill>
        <p:spPr>
          <a:xfrm>
            <a:off x="5192685" y="1654776"/>
            <a:ext cx="3448616" cy="3729182"/>
          </a:xfrm>
          <a:prstGeom prst="rect">
            <a:avLst/>
          </a:prstGeom>
        </p:spPr>
      </p:pic>
    </p:spTree>
    <p:extLst>
      <p:ext uri="{BB962C8B-B14F-4D97-AF65-F5344CB8AC3E}">
        <p14:creationId xmlns:p14="http://schemas.microsoft.com/office/powerpoint/2010/main" val="411428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sz="3400" dirty="0"/>
              <a:t>Chemistry Link to Health Toxicity of Mercury </a:t>
            </a:r>
            <a:r>
              <a:rPr lang="en-IN" sz="2000" b="0" dirty="0"/>
              <a:t>(1 of 2)</a:t>
            </a:r>
            <a:endParaRPr lang="en-IN" sz="2000" dirty="0"/>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0" y="1554205"/>
            <a:ext cx="4318000" cy="4135396"/>
          </a:xfrm>
        </p:spPr>
        <p:txBody>
          <a:bodyPr/>
          <a:lstStyle/>
          <a:p>
            <a:pPr marL="432" indent="0">
              <a:buNone/>
            </a:pPr>
            <a:r>
              <a:rPr lang="en-IN" sz="2400" dirty="0"/>
              <a:t>Mercury (H</a:t>
            </a:r>
            <a:r>
              <a:rPr lang="en-IN" sz="100" dirty="0"/>
              <a:t> </a:t>
            </a:r>
            <a:r>
              <a:rPr lang="en-IN" sz="2400" dirty="0"/>
              <a:t>g) is a silvery, shiny element that is a liquid at room temperature.</a:t>
            </a:r>
          </a:p>
          <a:p>
            <a:pPr marL="432" indent="0">
              <a:buNone/>
            </a:pPr>
            <a:r>
              <a:rPr lang="en-IN" sz="2400" dirty="0"/>
              <a:t>Mercury can enter the body through</a:t>
            </a:r>
          </a:p>
          <a:p>
            <a:r>
              <a:rPr lang="en-IN" sz="2400" dirty="0"/>
              <a:t>inhaled mercury vapor</a:t>
            </a:r>
          </a:p>
          <a:p>
            <a:r>
              <a:rPr lang="en-IN" sz="2400" dirty="0"/>
              <a:t>contact with the skin</a:t>
            </a:r>
          </a:p>
          <a:p>
            <a:r>
              <a:rPr lang="en-IN" sz="2400" dirty="0"/>
              <a:t>ingestion of foods and water contaminated with mercury</a:t>
            </a:r>
          </a:p>
        </p:txBody>
      </p:sp>
      <p:pic>
        <p:nvPicPr>
          <p:cNvPr id="39" name="Content Placeholder 38" descr="A puddle of liquid mercury.">
            <a:extLst>
              <a:ext uri="{FF2B5EF4-FFF2-40B4-BE49-F238E27FC236}">
                <a16:creationId xmlns:a16="http://schemas.microsoft.com/office/drawing/2014/main" id="{EA799D7E-B43E-4751-B8A1-54BD2DF6CD25}"/>
              </a:ext>
            </a:extLst>
          </p:cNvPr>
          <p:cNvPicPr>
            <a:picLocks noGrp="1" noChangeAspect="1"/>
          </p:cNvPicPr>
          <p:nvPr>
            <p:ph sz="quarter" idx="15"/>
          </p:nvPr>
        </p:nvPicPr>
        <p:blipFill>
          <a:blip r:embed="rId2"/>
          <a:stretch>
            <a:fillRect/>
          </a:stretch>
        </p:blipFill>
        <p:spPr>
          <a:xfrm>
            <a:off x="5238209" y="1779032"/>
            <a:ext cx="3551467" cy="2872899"/>
          </a:xfrm>
          <a:prstGeom prst="rect">
            <a:avLst/>
          </a:prstGeom>
        </p:spPr>
      </p:pic>
    </p:spTree>
    <p:extLst>
      <p:ext uri="{BB962C8B-B14F-4D97-AF65-F5344CB8AC3E}">
        <p14:creationId xmlns:p14="http://schemas.microsoft.com/office/powerpoint/2010/main" val="3685186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1600487"/>
            <a:ext cx="8439150" cy="552715"/>
          </a:xfrm>
        </p:spPr>
        <p:txBody>
          <a:bodyPr/>
          <a:lstStyle/>
          <a:p>
            <a:pPr marL="432" indent="0">
              <a:buNone/>
            </a:pPr>
            <a:r>
              <a:rPr lang="en-IN" sz="2400" dirty="0"/>
              <a:t>Identify the larger atom in each pair.</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4673" y="2562658"/>
            <a:ext cx="1543050" cy="482601"/>
          </a:xfrm>
        </p:spPr>
        <p:txBody>
          <a:bodyPr/>
          <a:lstStyle/>
          <a:p>
            <a:pPr marL="432" indent="0">
              <a:buNone/>
            </a:pPr>
            <a:r>
              <a:rPr lang="en-IN" sz="2400" b="1" dirty="0">
                <a:solidFill>
                  <a:schemeClr val="tx2"/>
                </a:solidFill>
              </a:rPr>
              <a:t>A.</a:t>
            </a:r>
            <a:r>
              <a:rPr lang="en-IN" sz="2400" dirty="0"/>
              <a:t> K or L</a:t>
            </a:r>
            <a:r>
              <a:rPr lang="en-IN" sz="100" dirty="0"/>
              <a:t> </a:t>
            </a:r>
            <a:r>
              <a:rPr lang="en-IN" sz="2400" dirty="0"/>
              <a:t>i</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2557468" cy="529207"/>
          </a:xfrm>
        </p:spPr>
        <p:txBody>
          <a:bodyPr/>
          <a:lstStyle/>
          <a:p>
            <a:pPr marL="432" indent="0">
              <a:buNone/>
            </a:pPr>
            <a:r>
              <a:rPr lang="en-IN" sz="2400" b="1" dirty="0">
                <a:solidFill>
                  <a:schemeClr val="tx2"/>
                </a:solidFill>
              </a:rPr>
              <a:t>B.</a:t>
            </a:r>
            <a:r>
              <a:rPr lang="en-IN" sz="2400" dirty="0"/>
              <a:t> S or S</a:t>
            </a:r>
            <a:r>
              <a:rPr lang="en-IN" sz="100" dirty="0"/>
              <a:t> </a:t>
            </a:r>
            <a:r>
              <a:rPr lang="en-IN" sz="2400" dirty="0"/>
              <a:t>i</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629468"/>
            <a:ext cx="3639670" cy="641399"/>
          </a:xfrm>
        </p:spPr>
        <p:txBody>
          <a:bodyPr/>
          <a:lstStyle/>
          <a:p>
            <a:pPr marL="0" indent="0">
              <a:buNone/>
            </a:pPr>
            <a:r>
              <a:rPr lang="en-IN" sz="2400" b="1" dirty="0">
                <a:solidFill>
                  <a:schemeClr val="tx2"/>
                </a:solidFill>
              </a:rPr>
              <a:t>C.</a:t>
            </a:r>
            <a:r>
              <a:rPr lang="en-IN" sz="2400" dirty="0"/>
              <a:t> potassium or bromine</a:t>
            </a:r>
          </a:p>
        </p:txBody>
      </p:sp>
    </p:spTree>
    <p:extLst>
      <p:ext uri="{BB962C8B-B14F-4D97-AF65-F5344CB8AC3E}">
        <p14:creationId xmlns:p14="http://schemas.microsoft.com/office/powerpoint/2010/main" val="29210822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0" y="1594366"/>
            <a:ext cx="8229599" cy="552715"/>
          </a:xfrm>
        </p:spPr>
        <p:txBody>
          <a:bodyPr/>
          <a:lstStyle/>
          <a:p>
            <a:pPr marL="432" indent="0">
              <a:buNone/>
            </a:pPr>
            <a:r>
              <a:rPr lang="en-IN" sz="2400" dirty="0"/>
              <a:t>Identify the larger atom in each pair.</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1" y="2564296"/>
            <a:ext cx="1502897" cy="552716"/>
          </a:xfrm>
        </p:spPr>
        <p:txBody>
          <a:bodyPr/>
          <a:lstStyle/>
          <a:p>
            <a:pPr marL="432" indent="0">
              <a:buNone/>
            </a:pPr>
            <a:r>
              <a:rPr lang="en-IN" sz="2400" b="1" dirty="0">
                <a:solidFill>
                  <a:schemeClr val="tx2"/>
                </a:solidFill>
              </a:rPr>
              <a:t>A.</a:t>
            </a:r>
            <a:r>
              <a:rPr lang="en-IN" sz="2400" dirty="0"/>
              <a:t> K or L</a:t>
            </a:r>
            <a:r>
              <a:rPr lang="en-IN" sz="100" dirty="0"/>
              <a:t> </a:t>
            </a:r>
            <a:r>
              <a:rPr lang="en-IN" sz="2400" dirty="0"/>
              <a:t>i</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3457947" y="2559307"/>
            <a:ext cx="5163671" cy="764465"/>
          </a:xfrm>
        </p:spPr>
        <p:txBody>
          <a:bodyPr/>
          <a:lstStyle/>
          <a:p>
            <a:pPr marL="432" indent="0">
              <a:buNone/>
            </a:pPr>
            <a:r>
              <a:rPr lang="en-IN" sz="2400" b="1" dirty="0"/>
              <a:t>K ; atomic size increases going down a group</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1787082" cy="543722"/>
          </a:xfrm>
        </p:spPr>
        <p:txBody>
          <a:bodyPr/>
          <a:lstStyle/>
          <a:p>
            <a:pPr marL="432" indent="0">
              <a:buNone/>
            </a:pPr>
            <a:r>
              <a:rPr lang="en-IN" sz="2400" b="1" dirty="0">
                <a:solidFill>
                  <a:schemeClr val="tx2"/>
                </a:solidFill>
              </a:rPr>
              <a:t>B.</a:t>
            </a:r>
            <a:r>
              <a:rPr lang="en-IN" sz="2400" dirty="0"/>
              <a:t> S or S</a:t>
            </a:r>
            <a:r>
              <a:rPr lang="en-IN" sz="100" dirty="0"/>
              <a:t> </a:t>
            </a:r>
            <a:r>
              <a:rPr lang="en-IN" sz="2400" dirty="0"/>
              <a:t>i</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3526303" y="3534228"/>
            <a:ext cx="5357722" cy="827197"/>
          </a:xfrm>
        </p:spPr>
        <p:txBody>
          <a:bodyPr/>
          <a:lstStyle/>
          <a:p>
            <a:pPr marL="432" indent="0">
              <a:buNone/>
            </a:pPr>
            <a:r>
              <a:rPr lang="en-IN" sz="2400" b="1" dirty="0"/>
              <a:t>S</a:t>
            </a:r>
            <a:r>
              <a:rPr lang="en-IN" sz="100" b="1" dirty="0"/>
              <a:t> </a:t>
            </a:r>
            <a:r>
              <a:rPr lang="en-IN" sz="2400" b="1" dirty="0"/>
              <a:t>i ; atomic size decreases going from left to right across a period</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4629469"/>
            <a:ext cx="1784554" cy="508588"/>
          </a:xfrm>
        </p:spPr>
        <p:txBody>
          <a:bodyPr/>
          <a:lstStyle/>
          <a:p>
            <a:pPr marL="0" indent="0">
              <a:buNone/>
            </a:pPr>
            <a:r>
              <a:rPr lang="en-IN" sz="2400" b="1" dirty="0">
                <a:solidFill>
                  <a:schemeClr val="tx2"/>
                </a:solidFill>
              </a:rPr>
              <a:t>C.</a:t>
            </a:r>
            <a:r>
              <a:rPr lang="en-IN" sz="2400" dirty="0"/>
              <a:t> C</a:t>
            </a:r>
            <a:r>
              <a:rPr lang="en-IN" sz="100" dirty="0"/>
              <a:t> </a:t>
            </a:r>
            <a:r>
              <a:rPr lang="en-IN" sz="2400" dirty="0"/>
              <a:t>a or B</a:t>
            </a:r>
            <a:r>
              <a:rPr lang="en-IN" sz="100" dirty="0"/>
              <a:t> </a:t>
            </a:r>
            <a:r>
              <a:rPr lang="en-IN" sz="2400" dirty="0"/>
              <a:t>r</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3526303" y="4633026"/>
            <a:ext cx="5163671" cy="867888"/>
          </a:xfrm>
        </p:spPr>
        <p:txBody>
          <a:bodyPr/>
          <a:lstStyle/>
          <a:p>
            <a:pPr marL="0" indent="0">
              <a:buNone/>
            </a:pPr>
            <a:r>
              <a:rPr lang="en-IN" sz="2400" b="1" dirty="0"/>
              <a:t>C</a:t>
            </a:r>
            <a:r>
              <a:rPr lang="en-IN" sz="100" b="1" dirty="0"/>
              <a:t> </a:t>
            </a:r>
            <a:r>
              <a:rPr lang="en-IN" sz="2400" b="1" dirty="0"/>
              <a:t>a ; atomic size decreases going from left to right across a period</a:t>
            </a:r>
          </a:p>
        </p:txBody>
      </p:sp>
    </p:spTree>
    <p:extLst>
      <p:ext uri="{BB962C8B-B14F-4D97-AF65-F5344CB8AC3E}">
        <p14:creationId xmlns:p14="http://schemas.microsoft.com/office/powerpoint/2010/main" val="34912940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6B9BC7-8D2D-4D27-878A-2FE88CCABDD6}"/>
              </a:ext>
            </a:extLst>
          </p:cNvPr>
          <p:cNvSpPr>
            <a:spLocks noGrp="1"/>
          </p:cNvSpPr>
          <p:nvPr>
            <p:ph type="title"/>
          </p:nvPr>
        </p:nvSpPr>
        <p:spPr/>
        <p:txBody>
          <a:bodyPr/>
          <a:lstStyle/>
          <a:p>
            <a:r>
              <a:rPr lang="en-IN" dirty="0"/>
              <a:t>Ionization Energy </a:t>
            </a:r>
            <a:r>
              <a:rPr lang="en-IN" sz="2000" b="0" dirty="0"/>
              <a:t>(1 of 2)</a:t>
            </a:r>
          </a:p>
        </p:txBody>
      </p:sp>
      <p:sp>
        <p:nvSpPr>
          <p:cNvPr id="6" name="Content Placeholder 5">
            <a:extLst>
              <a:ext uri="{FF2B5EF4-FFF2-40B4-BE49-F238E27FC236}">
                <a16:creationId xmlns:a16="http://schemas.microsoft.com/office/drawing/2014/main" id="{B7253A55-0165-490F-89AB-D27FE99FE051}"/>
              </a:ext>
            </a:extLst>
          </p:cNvPr>
          <p:cNvSpPr>
            <a:spLocks noGrp="1"/>
          </p:cNvSpPr>
          <p:nvPr>
            <p:ph sz="quarter" idx="13"/>
          </p:nvPr>
        </p:nvSpPr>
        <p:spPr>
          <a:xfrm>
            <a:off x="457200" y="1556327"/>
            <a:ext cx="8229600" cy="828286"/>
          </a:xfrm>
        </p:spPr>
        <p:txBody>
          <a:bodyPr/>
          <a:lstStyle/>
          <a:p>
            <a:pPr marL="432" indent="0">
              <a:buNone/>
            </a:pPr>
            <a:r>
              <a:rPr lang="en-IN" b="1" dirty="0"/>
              <a:t>Ionization energy</a:t>
            </a:r>
            <a:r>
              <a:rPr lang="en-IN" dirty="0"/>
              <a:t> is the energy required to remove one of the outermost electrons.</a:t>
            </a:r>
          </a:p>
        </p:txBody>
      </p:sp>
      <p:graphicFrame>
        <p:nvGraphicFramePr>
          <p:cNvPr id="7" name="Object 6" descr="N a, gaseous, plus energy (ionization), yields N a plus, gaseous, plus e minus.">
            <a:extLst>
              <a:ext uri="{FF2B5EF4-FFF2-40B4-BE49-F238E27FC236}">
                <a16:creationId xmlns:a16="http://schemas.microsoft.com/office/drawing/2014/main" id="{1E15B6F9-FEA9-450D-8563-FAE686D9DD31}"/>
              </a:ext>
            </a:extLst>
          </p:cNvPr>
          <p:cNvGraphicFramePr>
            <a:graphicFrameLocks noChangeAspect="1"/>
          </p:cNvGraphicFramePr>
          <p:nvPr>
            <p:extLst/>
          </p:nvPr>
        </p:nvGraphicFramePr>
        <p:xfrm>
          <a:off x="1517650" y="2908689"/>
          <a:ext cx="6108700" cy="508000"/>
        </p:xfrm>
        <a:graphic>
          <a:graphicData uri="http://schemas.openxmlformats.org/presentationml/2006/ole">
            <mc:AlternateContent xmlns:mc="http://schemas.openxmlformats.org/markup-compatibility/2006">
              <mc:Choice xmlns:v="urn:schemas-microsoft-com:vml" Requires="v">
                <p:oleObj spid="_x0000_s19458" name="Equation" r:id="rId3" imgW="6108480" imgH="507960" progId="Equation.DSMT4">
                  <p:embed/>
                </p:oleObj>
              </mc:Choice>
              <mc:Fallback>
                <p:oleObj name="Equation" r:id="rId3" imgW="6108480" imgH="507960" progId="Equation.DSMT4">
                  <p:embed/>
                  <p:pic>
                    <p:nvPicPr>
                      <p:cNvPr id="7" name="Object 6" descr="N a, gaseous, plus energy (ionization), yields N a plus, gaseous, plus e minus.">
                        <a:extLst>
                          <a:ext uri="{FF2B5EF4-FFF2-40B4-BE49-F238E27FC236}">
                            <a16:creationId xmlns:a16="http://schemas.microsoft.com/office/drawing/2014/main" id="{1E15B6F9-FEA9-450D-8563-FAE686D9DD31}"/>
                          </a:ext>
                        </a:extLst>
                      </p:cNvPr>
                      <p:cNvPicPr/>
                      <p:nvPr/>
                    </p:nvPicPr>
                    <p:blipFill>
                      <a:blip r:embed="rId4"/>
                      <a:stretch>
                        <a:fillRect/>
                      </a:stretch>
                    </p:blipFill>
                    <p:spPr>
                      <a:xfrm>
                        <a:off x="1517650" y="2908689"/>
                        <a:ext cx="6108700" cy="508000"/>
                      </a:xfrm>
                      <a:prstGeom prst="rect">
                        <a:avLst/>
                      </a:prstGeom>
                    </p:spPr>
                  </p:pic>
                </p:oleObj>
              </mc:Fallback>
            </mc:AlternateContent>
          </a:graphicData>
        </a:graphic>
      </p:graphicFrame>
    </p:spTree>
    <p:extLst>
      <p:ext uri="{BB962C8B-B14F-4D97-AF65-F5344CB8AC3E}">
        <p14:creationId xmlns:p14="http://schemas.microsoft.com/office/powerpoint/2010/main" val="16155515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1826-CF4E-4713-9C3F-E855AACCDDF8}"/>
              </a:ext>
            </a:extLst>
          </p:cNvPr>
          <p:cNvSpPr>
            <a:spLocks noGrp="1"/>
          </p:cNvSpPr>
          <p:nvPr>
            <p:ph type="title"/>
          </p:nvPr>
        </p:nvSpPr>
        <p:spPr/>
        <p:txBody>
          <a:bodyPr/>
          <a:lstStyle/>
          <a:p>
            <a:r>
              <a:rPr lang="en-IN" dirty="0"/>
              <a:t>Ionization Energy </a:t>
            </a:r>
            <a:r>
              <a:rPr lang="en-IN" sz="2000" b="0" dirty="0"/>
              <a:t>(2 of 2)</a:t>
            </a:r>
            <a:endParaRPr lang="en-IN" dirty="0"/>
          </a:p>
        </p:txBody>
      </p:sp>
      <p:sp>
        <p:nvSpPr>
          <p:cNvPr id="3" name="Content Placeholder 2">
            <a:extLst>
              <a:ext uri="{FF2B5EF4-FFF2-40B4-BE49-F238E27FC236}">
                <a16:creationId xmlns:a16="http://schemas.microsoft.com/office/drawing/2014/main" id="{1515FF6A-7FAB-4871-A203-4FB345798172}"/>
              </a:ext>
            </a:extLst>
          </p:cNvPr>
          <p:cNvSpPr>
            <a:spLocks noGrp="1"/>
          </p:cNvSpPr>
          <p:nvPr>
            <p:ph sz="quarter" idx="13"/>
          </p:nvPr>
        </p:nvSpPr>
        <p:spPr>
          <a:xfrm>
            <a:off x="457200" y="1556327"/>
            <a:ext cx="3996813" cy="2410989"/>
          </a:xfrm>
        </p:spPr>
        <p:txBody>
          <a:bodyPr/>
          <a:lstStyle/>
          <a:p>
            <a:pPr marL="432" indent="0">
              <a:buNone/>
            </a:pPr>
            <a:r>
              <a:rPr lang="en-IN" sz="2400" dirty="0"/>
              <a:t>Ionization energy for the representative elements </a:t>
            </a:r>
            <a:r>
              <a:rPr lang="en-IN" sz="2400" b="1" dirty="0"/>
              <a:t>decrease</a:t>
            </a:r>
            <a:r>
              <a:rPr lang="en-IN" sz="2400" dirty="0"/>
              <a:t> going down a group and </a:t>
            </a:r>
            <a:r>
              <a:rPr lang="en-IN" sz="2400" b="1" dirty="0"/>
              <a:t>increase</a:t>
            </a:r>
            <a:r>
              <a:rPr lang="en-IN" sz="2400" dirty="0"/>
              <a:t> going across a period from left to right.</a:t>
            </a:r>
          </a:p>
        </p:txBody>
      </p:sp>
      <p:pic>
        <p:nvPicPr>
          <p:cNvPr id="6" name="Content Placeholder 5" descr="Groups 1 A through 8 A, periods 1 to 6 show decreased metallic character from left to right. Progression from top to bottom of the table shows an increase in metallic character.">
            <a:extLst>
              <a:ext uri="{FF2B5EF4-FFF2-40B4-BE49-F238E27FC236}">
                <a16:creationId xmlns:a16="http://schemas.microsoft.com/office/drawing/2014/main" id="{7493E249-7496-44AF-BEF8-A02D7F342D48}"/>
              </a:ext>
            </a:extLst>
          </p:cNvPr>
          <p:cNvPicPr>
            <a:picLocks noGrp="1" noChangeAspect="1"/>
          </p:cNvPicPr>
          <p:nvPr>
            <p:ph sz="quarter" idx="14"/>
          </p:nvPr>
        </p:nvPicPr>
        <p:blipFill>
          <a:blip r:embed="rId2"/>
          <a:stretch>
            <a:fillRect/>
          </a:stretch>
        </p:blipFill>
        <p:spPr>
          <a:xfrm>
            <a:off x="4835180" y="1689673"/>
            <a:ext cx="3851620" cy="3390165"/>
          </a:xfrm>
          <a:prstGeom prst="rect">
            <a:avLst/>
          </a:prstGeom>
        </p:spPr>
      </p:pic>
    </p:spTree>
    <p:extLst>
      <p:ext uri="{BB962C8B-B14F-4D97-AF65-F5344CB8AC3E}">
        <p14:creationId xmlns:p14="http://schemas.microsoft.com/office/powerpoint/2010/main" val="34006805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4</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55749"/>
            <a:ext cx="7772399" cy="867690"/>
          </a:xfrm>
        </p:spPr>
        <p:txBody>
          <a:bodyPr/>
          <a:lstStyle/>
          <a:p>
            <a:pPr marL="432" indent="0">
              <a:buNone/>
            </a:pPr>
            <a:r>
              <a:rPr lang="en-IN" sz="2400" dirty="0"/>
              <a:t>Identify the element in each pair that has the higher ionization energy.</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2649585"/>
            <a:ext cx="1619250" cy="532836"/>
          </a:xfrm>
        </p:spPr>
        <p:txBody>
          <a:bodyPr/>
          <a:lstStyle/>
          <a:p>
            <a:pPr marL="432" indent="0">
              <a:buNone/>
            </a:pPr>
            <a:r>
              <a:rPr lang="en-IN" sz="2400" b="1" dirty="0">
                <a:solidFill>
                  <a:schemeClr val="tx2"/>
                </a:solidFill>
              </a:rPr>
              <a:t>A.</a:t>
            </a:r>
            <a:r>
              <a:rPr lang="en-IN" sz="2400" dirty="0"/>
              <a:t> K or L</a:t>
            </a:r>
            <a:r>
              <a:rPr lang="en-IN" sz="100" dirty="0"/>
              <a:t> </a:t>
            </a:r>
            <a:r>
              <a:rPr lang="en-IN" sz="2400" dirty="0"/>
              <a:t>i</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2557468" cy="532836"/>
          </a:xfrm>
        </p:spPr>
        <p:txBody>
          <a:bodyPr/>
          <a:lstStyle/>
          <a:p>
            <a:pPr marL="432" indent="0">
              <a:buNone/>
            </a:pPr>
            <a:r>
              <a:rPr lang="en-IN" sz="2400" b="1" dirty="0">
                <a:solidFill>
                  <a:schemeClr val="tx2"/>
                </a:solidFill>
              </a:rPr>
              <a:t>B.</a:t>
            </a:r>
            <a:r>
              <a:rPr lang="en-IN" sz="2400" dirty="0"/>
              <a:t> S or S</a:t>
            </a:r>
            <a:r>
              <a:rPr lang="en-IN" sz="100" dirty="0"/>
              <a:t> </a:t>
            </a:r>
            <a:r>
              <a:rPr lang="en-IN" sz="2400" dirty="0"/>
              <a:t>i</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629468"/>
            <a:ext cx="3953434" cy="539431"/>
          </a:xfrm>
        </p:spPr>
        <p:txBody>
          <a:bodyPr/>
          <a:lstStyle/>
          <a:p>
            <a:pPr marL="0" indent="0">
              <a:buNone/>
            </a:pPr>
            <a:r>
              <a:rPr lang="en-IN" sz="2400" b="1" dirty="0">
                <a:solidFill>
                  <a:schemeClr val="tx2"/>
                </a:solidFill>
              </a:rPr>
              <a:t>C.</a:t>
            </a:r>
            <a:r>
              <a:rPr lang="en-IN" sz="2400" dirty="0"/>
              <a:t> potassium or bromine</a:t>
            </a:r>
          </a:p>
        </p:txBody>
      </p:sp>
    </p:spTree>
    <p:extLst>
      <p:ext uri="{BB962C8B-B14F-4D97-AF65-F5344CB8AC3E}">
        <p14:creationId xmlns:p14="http://schemas.microsoft.com/office/powerpoint/2010/main" val="14376337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024" y="1553488"/>
            <a:ext cx="8192308" cy="840359"/>
          </a:xfrm>
        </p:spPr>
        <p:txBody>
          <a:bodyPr/>
          <a:lstStyle/>
          <a:p>
            <a:pPr marL="432" indent="0">
              <a:buNone/>
            </a:pPr>
            <a:r>
              <a:rPr lang="en-IN" sz="2400" dirty="0"/>
              <a:t>Identify the element in each pair that has the higher ionization energy.</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1" y="2651474"/>
            <a:ext cx="1591797" cy="484703"/>
          </a:xfrm>
        </p:spPr>
        <p:txBody>
          <a:bodyPr/>
          <a:lstStyle/>
          <a:p>
            <a:pPr marL="432" indent="0">
              <a:buNone/>
            </a:pPr>
            <a:r>
              <a:rPr lang="en-IN" sz="2400" b="1" dirty="0">
                <a:solidFill>
                  <a:schemeClr val="tx2"/>
                </a:solidFill>
              </a:rPr>
              <a:t>A.</a:t>
            </a:r>
            <a:r>
              <a:rPr lang="en-IN" sz="2400" dirty="0"/>
              <a:t> K or L</a:t>
            </a:r>
            <a:r>
              <a:rPr lang="en-IN" sz="100" dirty="0"/>
              <a:t> </a:t>
            </a:r>
            <a:r>
              <a:rPr lang="en-IN" sz="2400" dirty="0"/>
              <a:t>i</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3285003" y="2516859"/>
            <a:ext cx="5058897" cy="816891"/>
          </a:xfrm>
        </p:spPr>
        <p:txBody>
          <a:bodyPr/>
          <a:lstStyle/>
          <a:p>
            <a:pPr marL="432" indent="0">
              <a:buNone/>
            </a:pPr>
            <a:r>
              <a:rPr lang="en-IN" sz="2400" b="1" dirty="0"/>
              <a:t>L</a:t>
            </a:r>
            <a:r>
              <a:rPr lang="en-IN" sz="100" b="1" dirty="0"/>
              <a:t> </a:t>
            </a:r>
            <a:r>
              <a:rPr lang="en-IN" sz="2400" b="1" dirty="0"/>
              <a:t>i ; ionization energy decreases going down a group</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2557468" cy="469390"/>
          </a:xfrm>
        </p:spPr>
        <p:txBody>
          <a:bodyPr/>
          <a:lstStyle/>
          <a:p>
            <a:pPr marL="432" indent="0">
              <a:buNone/>
            </a:pPr>
            <a:r>
              <a:rPr lang="en-IN" sz="2400" b="1" dirty="0">
                <a:solidFill>
                  <a:schemeClr val="tx2"/>
                </a:solidFill>
              </a:rPr>
              <a:t>B.</a:t>
            </a:r>
            <a:r>
              <a:rPr lang="en-IN" sz="2400" dirty="0"/>
              <a:t> S or S</a:t>
            </a:r>
            <a:r>
              <a:rPr lang="en-IN" sz="100" dirty="0"/>
              <a:t> </a:t>
            </a:r>
            <a:r>
              <a:rPr lang="en-IN" sz="2400" dirty="0"/>
              <a:t>i</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3285002" y="3534228"/>
            <a:ext cx="5630398" cy="827197"/>
          </a:xfrm>
        </p:spPr>
        <p:txBody>
          <a:bodyPr/>
          <a:lstStyle/>
          <a:p>
            <a:pPr marL="432" indent="0">
              <a:buNone/>
            </a:pPr>
            <a:r>
              <a:rPr lang="en-IN" sz="2400" b="1" dirty="0"/>
              <a:t>S ; ionization energy increases going from left to right across a period</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629468"/>
            <a:ext cx="2312893" cy="501331"/>
          </a:xfrm>
        </p:spPr>
        <p:txBody>
          <a:bodyPr/>
          <a:lstStyle/>
          <a:p>
            <a:pPr marL="0" indent="0">
              <a:buNone/>
            </a:pPr>
            <a:r>
              <a:rPr lang="en-IN" sz="2400" b="1" dirty="0">
                <a:solidFill>
                  <a:schemeClr val="tx2"/>
                </a:solidFill>
              </a:rPr>
              <a:t>C.</a:t>
            </a:r>
            <a:r>
              <a:rPr lang="en-IN" sz="2400" dirty="0"/>
              <a:t> C</a:t>
            </a:r>
            <a:r>
              <a:rPr lang="en-IN" sz="100" dirty="0"/>
              <a:t> </a:t>
            </a:r>
            <a:r>
              <a:rPr lang="en-IN" sz="2400" dirty="0"/>
              <a:t>a or B</a:t>
            </a:r>
            <a:r>
              <a:rPr lang="en-IN" sz="100" dirty="0"/>
              <a:t> </a:t>
            </a:r>
            <a:r>
              <a:rPr lang="en-IN" sz="2400" dirty="0"/>
              <a:t>r</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3285003" y="4633025"/>
            <a:ext cx="5757397" cy="966189"/>
          </a:xfrm>
        </p:spPr>
        <p:txBody>
          <a:bodyPr/>
          <a:lstStyle/>
          <a:p>
            <a:pPr marL="0" indent="0">
              <a:buNone/>
            </a:pPr>
            <a:r>
              <a:rPr lang="en-IN" sz="2400" b="1" dirty="0"/>
              <a:t>B</a:t>
            </a:r>
            <a:r>
              <a:rPr lang="en-IN" sz="100" b="1" dirty="0"/>
              <a:t> </a:t>
            </a:r>
            <a:r>
              <a:rPr lang="en-IN" sz="2400" b="1" dirty="0"/>
              <a:t>r ; ionization energy increases going from left to right across a period</a:t>
            </a:r>
          </a:p>
        </p:txBody>
      </p:sp>
    </p:spTree>
    <p:extLst>
      <p:ext uri="{BB962C8B-B14F-4D97-AF65-F5344CB8AC3E}">
        <p14:creationId xmlns:p14="http://schemas.microsoft.com/office/powerpoint/2010/main" val="23174737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B3DF-96F4-4AF5-9DC0-27AAEFE03531}"/>
              </a:ext>
            </a:extLst>
          </p:cNvPr>
          <p:cNvSpPr>
            <a:spLocks noGrp="1"/>
          </p:cNvSpPr>
          <p:nvPr>
            <p:ph type="title"/>
          </p:nvPr>
        </p:nvSpPr>
        <p:spPr/>
        <p:txBody>
          <a:bodyPr/>
          <a:lstStyle/>
          <a:p>
            <a:r>
              <a:rPr lang="en-IN" dirty="0"/>
              <a:t>Metallic Character </a:t>
            </a:r>
            <a:r>
              <a:rPr lang="en-IN" sz="2000" b="0" dirty="0"/>
              <a:t>(1 of 2)</a:t>
            </a:r>
          </a:p>
        </p:txBody>
      </p:sp>
      <p:sp>
        <p:nvSpPr>
          <p:cNvPr id="3" name="Content Placeholder 2">
            <a:extLst>
              <a:ext uri="{FF2B5EF4-FFF2-40B4-BE49-F238E27FC236}">
                <a16:creationId xmlns:a16="http://schemas.microsoft.com/office/drawing/2014/main" id="{FF3763B2-AB6D-4A93-A9AE-65BA137A1194}"/>
              </a:ext>
            </a:extLst>
          </p:cNvPr>
          <p:cNvSpPr>
            <a:spLocks noGrp="1"/>
          </p:cNvSpPr>
          <p:nvPr>
            <p:ph sz="quarter" idx="13"/>
          </p:nvPr>
        </p:nvSpPr>
        <p:spPr/>
        <p:txBody>
          <a:bodyPr/>
          <a:lstStyle/>
          <a:p>
            <a:pPr marL="432" indent="0">
              <a:buNone/>
            </a:pPr>
            <a:r>
              <a:rPr lang="en-IN" dirty="0"/>
              <a:t>An element with </a:t>
            </a:r>
            <a:r>
              <a:rPr lang="en-IN" b="1" dirty="0"/>
              <a:t>metallic character</a:t>
            </a:r>
            <a:r>
              <a:rPr lang="en-IN" dirty="0"/>
              <a:t> is one that loses valence electrons easily.</a:t>
            </a:r>
          </a:p>
          <a:p>
            <a:pPr marL="432" indent="0">
              <a:buNone/>
            </a:pPr>
            <a:r>
              <a:rPr lang="en-IN" dirty="0"/>
              <a:t>Metallic character</a:t>
            </a:r>
          </a:p>
          <a:p>
            <a:r>
              <a:rPr lang="en-IN" dirty="0"/>
              <a:t>is higher in the elements (metals) on the left side of the periodic table</a:t>
            </a:r>
          </a:p>
          <a:p>
            <a:r>
              <a:rPr lang="en-IN" dirty="0"/>
              <a:t>is lower in the elements (nonmetals) on the right side of the periodic table, which do not lose electrons easily</a:t>
            </a:r>
          </a:p>
        </p:txBody>
      </p:sp>
    </p:spTree>
    <p:extLst>
      <p:ext uri="{BB962C8B-B14F-4D97-AF65-F5344CB8AC3E}">
        <p14:creationId xmlns:p14="http://schemas.microsoft.com/office/powerpoint/2010/main" val="31576119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1826-CF4E-4713-9C3F-E855AACCDDF8}"/>
              </a:ext>
            </a:extLst>
          </p:cNvPr>
          <p:cNvSpPr>
            <a:spLocks noGrp="1"/>
          </p:cNvSpPr>
          <p:nvPr>
            <p:ph type="title"/>
          </p:nvPr>
        </p:nvSpPr>
        <p:spPr/>
        <p:txBody>
          <a:bodyPr/>
          <a:lstStyle/>
          <a:p>
            <a:r>
              <a:rPr lang="en-IN" dirty="0"/>
              <a:t>Metallic Character </a:t>
            </a:r>
            <a:r>
              <a:rPr lang="en-IN" sz="2000" b="0" dirty="0"/>
              <a:t>(2 of 2)</a:t>
            </a:r>
            <a:endParaRPr lang="en-IN" dirty="0"/>
          </a:p>
        </p:txBody>
      </p:sp>
      <p:sp>
        <p:nvSpPr>
          <p:cNvPr id="3" name="Content Placeholder 2">
            <a:extLst>
              <a:ext uri="{FF2B5EF4-FFF2-40B4-BE49-F238E27FC236}">
                <a16:creationId xmlns:a16="http://schemas.microsoft.com/office/drawing/2014/main" id="{1515FF6A-7FAB-4871-A203-4FB345798172}"/>
              </a:ext>
            </a:extLst>
          </p:cNvPr>
          <p:cNvSpPr>
            <a:spLocks noGrp="1"/>
          </p:cNvSpPr>
          <p:nvPr>
            <p:ph sz="quarter" idx="13"/>
          </p:nvPr>
        </p:nvSpPr>
        <p:spPr>
          <a:xfrm>
            <a:off x="457200" y="1556327"/>
            <a:ext cx="3937819" cy="3163157"/>
          </a:xfrm>
        </p:spPr>
        <p:txBody>
          <a:bodyPr/>
          <a:lstStyle/>
          <a:p>
            <a:pPr marL="432" indent="0">
              <a:buNone/>
            </a:pPr>
            <a:r>
              <a:rPr lang="en-IN" sz="2400" dirty="0"/>
              <a:t>Metallic character of the representative elements </a:t>
            </a:r>
            <a:r>
              <a:rPr lang="en-IN" sz="2400" b="1" dirty="0"/>
              <a:t>increases </a:t>
            </a:r>
            <a:r>
              <a:rPr lang="en-IN" sz="2400" dirty="0"/>
              <a:t>going down a group and </a:t>
            </a:r>
            <a:r>
              <a:rPr lang="en-IN" sz="2400" b="1" dirty="0"/>
              <a:t>decreases</a:t>
            </a:r>
            <a:r>
              <a:rPr lang="en-IN" sz="2400" dirty="0"/>
              <a:t> going from left to right across a period.</a:t>
            </a:r>
          </a:p>
        </p:txBody>
      </p:sp>
      <p:pic>
        <p:nvPicPr>
          <p:cNvPr id="7" name="Content Placeholder 6" descr="Groups 1 A through 8 A, periods 1 to 6 show decreased metallic character from left to right. Progression from top to bottom of the table shows an increase in metallic character.">
            <a:extLst>
              <a:ext uri="{FF2B5EF4-FFF2-40B4-BE49-F238E27FC236}">
                <a16:creationId xmlns:a16="http://schemas.microsoft.com/office/drawing/2014/main" id="{5AC77450-19A8-4C4A-B0A6-AAF8D6ED3383}"/>
              </a:ext>
            </a:extLst>
          </p:cNvPr>
          <p:cNvPicPr>
            <a:picLocks noGrp="1" noChangeAspect="1"/>
          </p:cNvPicPr>
          <p:nvPr>
            <p:ph sz="quarter" idx="14"/>
          </p:nvPr>
        </p:nvPicPr>
        <p:blipFill>
          <a:blip r:embed="rId2"/>
          <a:stretch>
            <a:fillRect/>
          </a:stretch>
        </p:blipFill>
        <p:spPr>
          <a:xfrm>
            <a:off x="4885149" y="1704421"/>
            <a:ext cx="3886703" cy="3390165"/>
          </a:xfrm>
          <a:prstGeom prst="rect">
            <a:avLst/>
          </a:prstGeom>
        </p:spPr>
      </p:pic>
    </p:spTree>
    <p:extLst>
      <p:ext uri="{BB962C8B-B14F-4D97-AF65-F5344CB8AC3E}">
        <p14:creationId xmlns:p14="http://schemas.microsoft.com/office/powerpoint/2010/main" val="30335983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5</a:t>
            </a:r>
            <a:endParaRPr lang="en-IN" sz="2000" b="0" baseline="0" dirty="0"/>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024" y="1555749"/>
            <a:ext cx="8232776" cy="867690"/>
          </a:xfrm>
        </p:spPr>
        <p:txBody>
          <a:bodyPr/>
          <a:lstStyle/>
          <a:p>
            <a:pPr marL="432" indent="0">
              <a:buNone/>
            </a:pPr>
            <a:r>
              <a:rPr lang="en-IN" sz="2400" dirty="0"/>
              <a:t>Identify the element in each pair that has the more metallic character.</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2546349"/>
            <a:ext cx="1504950" cy="453764"/>
          </a:xfrm>
        </p:spPr>
        <p:txBody>
          <a:bodyPr/>
          <a:lstStyle/>
          <a:p>
            <a:pPr marL="432" indent="0">
              <a:buNone/>
            </a:pPr>
            <a:r>
              <a:rPr lang="en-IN" sz="2400" b="1" dirty="0">
                <a:solidFill>
                  <a:schemeClr val="tx2"/>
                </a:solidFill>
              </a:rPr>
              <a:t>A.</a:t>
            </a:r>
            <a:r>
              <a:rPr lang="en-IN" sz="2400" dirty="0"/>
              <a:t> K or L</a:t>
            </a:r>
            <a:r>
              <a:rPr lang="en-IN" sz="100" dirty="0"/>
              <a:t> </a:t>
            </a:r>
            <a:r>
              <a:rPr lang="en-IN" sz="2400" dirty="0"/>
              <a:t>i</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2557468" cy="532836"/>
          </a:xfrm>
        </p:spPr>
        <p:txBody>
          <a:bodyPr/>
          <a:lstStyle/>
          <a:p>
            <a:pPr marL="432" indent="0">
              <a:buNone/>
            </a:pPr>
            <a:r>
              <a:rPr lang="en-IN" sz="2400" b="1" dirty="0">
                <a:solidFill>
                  <a:schemeClr val="tx2"/>
                </a:solidFill>
              </a:rPr>
              <a:t>B.</a:t>
            </a:r>
            <a:r>
              <a:rPr lang="en-IN" sz="2400" dirty="0"/>
              <a:t> S or S</a:t>
            </a:r>
            <a:r>
              <a:rPr lang="en-IN" sz="100" dirty="0"/>
              <a:t> </a:t>
            </a:r>
            <a:r>
              <a:rPr lang="en-IN" sz="2400" dirty="0"/>
              <a:t>i</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907374"/>
            <a:ext cx="3980328" cy="540925"/>
          </a:xfrm>
        </p:spPr>
        <p:txBody>
          <a:bodyPr/>
          <a:lstStyle/>
          <a:p>
            <a:pPr marL="0" indent="0" eaLnBrk="1" hangingPunct="1">
              <a:buNone/>
            </a:pPr>
            <a:r>
              <a:rPr lang="en-IN" sz="2400" b="1" dirty="0">
                <a:solidFill>
                  <a:schemeClr val="tx2"/>
                </a:solidFill>
              </a:rPr>
              <a:t>C.</a:t>
            </a:r>
            <a:r>
              <a:rPr lang="en-IN" sz="2400" dirty="0"/>
              <a:t> </a:t>
            </a:r>
            <a:r>
              <a:rPr lang="en-US" altLang="en-US" sz="2400" dirty="0"/>
              <a:t>p</a:t>
            </a:r>
            <a:r>
              <a:rPr lang="en-US" altLang="en-US" sz="2400" dirty="0">
                <a:ea typeface="ＭＳ Ｐゴシック" pitchFamily="34" charset="-128"/>
              </a:rPr>
              <a:t>otassium or bromine</a:t>
            </a:r>
          </a:p>
        </p:txBody>
      </p:sp>
    </p:spTree>
    <p:extLst>
      <p:ext uri="{BB962C8B-B14F-4D97-AF65-F5344CB8AC3E}">
        <p14:creationId xmlns:p14="http://schemas.microsoft.com/office/powerpoint/2010/main" val="40159533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5</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3" y="1555749"/>
            <a:ext cx="8229600" cy="773333"/>
          </a:xfrm>
        </p:spPr>
        <p:txBody>
          <a:bodyPr/>
          <a:lstStyle/>
          <a:p>
            <a:pPr marL="432" indent="0">
              <a:buNone/>
            </a:pPr>
            <a:r>
              <a:rPr lang="en-IN" sz="2400" dirty="0"/>
              <a:t>Identify the element in each pair that has the more metallic character.</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1" y="2545381"/>
            <a:ext cx="1636247" cy="522961"/>
          </a:xfrm>
        </p:spPr>
        <p:txBody>
          <a:bodyPr/>
          <a:lstStyle/>
          <a:p>
            <a:pPr marL="432" indent="0">
              <a:buNone/>
            </a:pPr>
            <a:r>
              <a:rPr lang="en-IN" sz="2400" b="1" dirty="0">
                <a:solidFill>
                  <a:schemeClr val="tx2"/>
                </a:solidFill>
              </a:rPr>
              <a:t>A.</a:t>
            </a:r>
            <a:r>
              <a:rPr lang="en-IN" sz="2400" dirty="0"/>
              <a:t> K or L</a:t>
            </a:r>
            <a:r>
              <a:rPr lang="en-IN" sz="100" dirty="0"/>
              <a:t> </a:t>
            </a:r>
            <a:r>
              <a:rPr lang="en-IN" sz="2400" dirty="0"/>
              <a:t>i</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3526303" y="2599410"/>
            <a:ext cx="4722347" cy="753390"/>
          </a:xfrm>
        </p:spPr>
        <p:txBody>
          <a:bodyPr/>
          <a:lstStyle/>
          <a:p>
            <a:pPr marL="432" indent="0">
              <a:buNone/>
            </a:pPr>
            <a:r>
              <a:rPr lang="en-IN" sz="2400" b="1" dirty="0"/>
              <a:t>K ; metallic character increases going down a group</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607364"/>
            <a:ext cx="2557468" cy="520136"/>
          </a:xfrm>
        </p:spPr>
        <p:txBody>
          <a:bodyPr/>
          <a:lstStyle/>
          <a:p>
            <a:pPr marL="432" indent="0">
              <a:buNone/>
            </a:pPr>
            <a:r>
              <a:rPr lang="en-IN" sz="2400" b="1" dirty="0">
                <a:solidFill>
                  <a:schemeClr val="tx2"/>
                </a:solidFill>
              </a:rPr>
              <a:t>B.</a:t>
            </a:r>
            <a:r>
              <a:rPr lang="en-IN" sz="2400" dirty="0"/>
              <a:t> S or S</a:t>
            </a:r>
            <a:r>
              <a:rPr lang="en-IN" sz="100" dirty="0"/>
              <a:t> </a:t>
            </a:r>
            <a:r>
              <a:rPr lang="en-IN" sz="2400" dirty="0"/>
              <a:t>i</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3526302" y="3534228"/>
            <a:ext cx="5492191" cy="1181207"/>
          </a:xfrm>
        </p:spPr>
        <p:txBody>
          <a:bodyPr/>
          <a:lstStyle/>
          <a:p>
            <a:pPr marL="432" indent="0">
              <a:buNone/>
            </a:pPr>
            <a:r>
              <a:rPr lang="en-IN" sz="2400" b="1" dirty="0"/>
              <a:t>S</a:t>
            </a:r>
            <a:r>
              <a:rPr lang="en-IN" sz="100" b="1" dirty="0"/>
              <a:t> </a:t>
            </a:r>
            <a:r>
              <a:rPr lang="en-IN" sz="2400" b="1" dirty="0"/>
              <a:t>i ; metallic character decreases going from left to right across a period</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907374"/>
            <a:ext cx="2312893" cy="617125"/>
          </a:xfrm>
        </p:spPr>
        <p:txBody>
          <a:bodyPr/>
          <a:lstStyle/>
          <a:p>
            <a:pPr marL="0" indent="0">
              <a:buNone/>
            </a:pPr>
            <a:r>
              <a:rPr lang="en-IN" sz="2400" b="1" dirty="0">
                <a:solidFill>
                  <a:schemeClr val="tx2"/>
                </a:solidFill>
              </a:rPr>
              <a:t>C.</a:t>
            </a:r>
            <a:r>
              <a:rPr lang="en-IN" sz="2400" dirty="0"/>
              <a:t> C</a:t>
            </a:r>
            <a:r>
              <a:rPr lang="en-IN" sz="100" dirty="0"/>
              <a:t> </a:t>
            </a:r>
            <a:r>
              <a:rPr lang="en-IN" sz="2400" dirty="0"/>
              <a:t>a or B</a:t>
            </a:r>
            <a:r>
              <a:rPr lang="en-IN" sz="100" dirty="0"/>
              <a:t> </a:t>
            </a:r>
            <a:r>
              <a:rPr lang="en-IN" sz="2400" dirty="0"/>
              <a:t>r</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3526303" y="4910931"/>
            <a:ext cx="5361329" cy="1247821"/>
          </a:xfrm>
        </p:spPr>
        <p:txBody>
          <a:bodyPr/>
          <a:lstStyle/>
          <a:p>
            <a:pPr marL="0" indent="0">
              <a:buNone/>
            </a:pPr>
            <a:r>
              <a:rPr lang="en-IN" sz="2400" b="1" dirty="0"/>
              <a:t>C</a:t>
            </a:r>
            <a:r>
              <a:rPr lang="en-IN" sz="100" b="1" dirty="0"/>
              <a:t> </a:t>
            </a:r>
            <a:r>
              <a:rPr lang="en-IN" sz="2400" b="1" dirty="0"/>
              <a:t>a ; metallic character decreases going from left to right across a period</a:t>
            </a:r>
          </a:p>
        </p:txBody>
      </p:sp>
    </p:spTree>
    <p:extLst>
      <p:ext uri="{BB962C8B-B14F-4D97-AF65-F5344CB8AC3E}">
        <p14:creationId xmlns:p14="http://schemas.microsoft.com/office/powerpoint/2010/main" val="61089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sz="3400" dirty="0"/>
              <a:t>Chemistry Link to Health Toxicity of Mercury </a:t>
            </a:r>
            <a:r>
              <a:rPr lang="en-IN" sz="2000" b="0" dirty="0"/>
              <a:t>(2 of 2)</a:t>
            </a:r>
            <a:endParaRPr lang="en-IN" sz="2000" dirty="0"/>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0" y="1554205"/>
            <a:ext cx="4535424" cy="3903166"/>
          </a:xfrm>
        </p:spPr>
        <p:txBody>
          <a:bodyPr/>
          <a:lstStyle/>
          <a:p>
            <a:pPr marL="432" indent="0">
              <a:buNone/>
            </a:pPr>
            <a:r>
              <a:rPr lang="en-IN" sz="2400" dirty="0"/>
              <a:t>In the body, mercury destroys proteins and disrupts cell function. Long-term exposure to mercury</a:t>
            </a:r>
          </a:p>
          <a:p>
            <a:r>
              <a:rPr lang="en-IN" sz="2400" dirty="0"/>
              <a:t>can damage the brain and kidneys</a:t>
            </a:r>
          </a:p>
          <a:p>
            <a:r>
              <a:rPr lang="en-IN" sz="2400" dirty="0"/>
              <a:t>can cause mental retardation</a:t>
            </a:r>
          </a:p>
          <a:p>
            <a:r>
              <a:rPr lang="en-IN" sz="2400" dirty="0"/>
              <a:t>can decrease physical development</a:t>
            </a:r>
          </a:p>
        </p:txBody>
      </p:sp>
      <p:pic>
        <p:nvPicPr>
          <p:cNvPr id="39" name="Content Placeholder 38" descr="A puddle of liquid mercury.">
            <a:extLst>
              <a:ext uri="{FF2B5EF4-FFF2-40B4-BE49-F238E27FC236}">
                <a16:creationId xmlns:a16="http://schemas.microsoft.com/office/drawing/2014/main" id="{EA799D7E-B43E-4751-B8A1-54BD2DF6CD25}"/>
              </a:ext>
            </a:extLst>
          </p:cNvPr>
          <p:cNvPicPr>
            <a:picLocks noGrp="1" noChangeAspect="1"/>
          </p:cNvPicPr>
          <p:nvPr>
            <p:ph sz="quarter" idx="15"/>
          </p:nvPr>
        </p:nvPicPr>
        <p:blipFill>
          <a:blip r:embed="rId2"/>
          <a:stretch>
            <a:fillRect/>
          </a:stretch>
        </p:blipFill>
        <p:spPr>
          <a:xfrm>
            <a:off x="5238209" y="1779032"/>
            <a:ext cx="3551467" cy="2872899"/>
          </a:xfrm>
          <a:prstGeom prst="rect">
            <a:avLst/>
          </a:prstGeom>
        </p:spPr>
      </p:pic>
      <p:sp>
        <p:nvSpPr>
          <p:cNvPr id="3" name="Content Placeholder 2">
            <a:extLst>
              <a:ext uri="{FF2B5EF4-FFF2-40B4-BE49-F238E27FC236}">
                <a16:creationId xmlns:a16="http://schemas.microsoft.com/office/drawing/2014/main" id="{0093DA67-2970-4F81-8C3B-5E48D538604F}"/>
              </a:ext>
            </a:extLst>
          </p:cNvPr>
          <p:cNvSpPr>
            <a:spLocks noGrp="1"/>
          </p:cNvSpPr>
          <p:nvPr>
            <p:ph sz="quarter" idx="16"/>
          </p:nvPr>
        </p:nvSpPr>
        <p:spPr>
          <a:xfrm>
            <a:off x="457200" y="5541281"/>
            <a:ext cx="8178800" cy="830489"/>
          </a:xfrm>
        </p:spPr>
        <p:txBody>
          <a:bodyPr/>
          <a:lstStyle/>
          <a:p>
            <a:pPr marL="432" indent="0">
              <a:buNone/>
            </a:pPr>
            <a:r>
              <a:rPr lang="en-IN" sz="2400" dirty="0"/>
              <a:t>Scientists can use blood, urine, and hair samples to test for mercury.</a:t>
            </a:r>
          </a:p>
        </p:txBody>
      </p:sp>
    </p:spTree>
    <p:extLst>
      <p:ext uri="{BB962C8B-B14F-4D97-AF65-F5344CB8AC3E}">
        <p14:creationId xmlns:p14="http://schemas.microsoft.com/office/powerpoint/2010/main" val="7084717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DF6E-E9B3-4EF8-831C-B6ED84C4F36B}"/>
              </a:ext>
            </a:extLst>
          </p:cNvPr>
          <p:cNvSpPr>
            <a:spLocks noGrp="1"/>
          </p:cNvSpPr>
          <p:nvPr>
            <p:ph type="title"/>
          </p:nvPr>
        </p:nvSpPr>
        <p:spPr/>
        <p:txBody>
          <a:bodyPr/>
          <a:lstStyle/>
          <a:p>
            <a:r>
              <a:rPr lang="en-IN" sz="3400" dirty="0"/>
              <a:t>Summary of Trends in the Periodic Table</a:t>
            </a:r>
          </a:p>
        </p:txBody>
      </p:sp>
      <p:sp>
        <p:nvSpPr>
          <p:cNvPr id="3" name="Content Placeholder 2">
            <a:extLst>
              <a:ext uri="{FF2B5EF4-FFF2-40B4-BE49-F238E27FC236}">
                <a16:creationId xmlns:a16="http://schemas.microsoft.com/office/drawing/2014/main" id="{204E702A-5173-4448-BF0E-4D618B46A7DC}"/>
              </a:ext>
            </a:extLst>
          </p:cNvPr>
          <p:cNvSpPr>
            <a:spLocks noGrp="1"/>
          </p:cNvSpPr>
          <p:nvPr>
            <p:ph sz="quarter" idx="13"/>
          </p:nvPr>
        </p:nvSpPr>
        <p:spPr>
          <a:xfrm>
            <a:off x="457200" y="1556327"/>
            <a:ext cx="8229600" cy="685428"/>
          </a:xfrm>
        </p:spPr>
        <p:txBody>
          <a:bodyPr/>
          <a:lstStyle/>
          <a:p>
            <a:pPr marL="432" indent="0">
              <a:buNone/>
            </a:pPr>
            <a:r>
              <a:rPr lang="en-IN" b="1" dirty="0"/>
              <a:t>Table 4.12</a:t>
            </a:r>
            <a:r>
              <a:rPr lang="en-IN" dirty="0"/>
              <a:t> Summary of Trends in Periodic Properties of Representative Elements</a:t>
            </a:r>
          </a:p>
        </p:txBody>
      </p:sp>
      <p:graphicFrame>
        <p:nvGraphicFramePr>
          <p:cNvPr id="5" name="Table 5">
            <a:extLst>
              <a:ext uri="{FF2B5EF4-FFF2-40B4-BE49-F238E27FC236}">
                <a16:creationId xmlns:a16="http://schemas.microsoft.com/office/drawing/2014/main" id="{F01BAF31-ED76-4C9D-A752-EE6ECBE4DFE5}"/>
              </a:ext>
            </a:extLst>
          </p:cNvPr>
          <p:cNvGraphicFramePr>
            <a:graphicFrameLocks noGrp="1"/>
          </p:cNvGraphicFramePr>
          <p:nvPr>
            <p:ph sz="quarter" idx="14"/>
            <p:extLst/>
          </p:nvPr>
        </p:nvGraphicFramePr>
        <p:xfrm>
          <a:off x="457200" y="2364351"/>
          <a:ext cx="8229600" cy="3362960"/>
        </p:xfrm>
        <a:graphic>
          <a:graphicData uri="http://schemas.openxmlformats.org/drawingml/2006/table">
            <a:tbl>
              <a:tblPr firstRow="1" bandRow="1">
                <a:tableStyleId>{40F9630F-82C1-40B7-BC3A-925EFCFF5E92}</a:tableStyleId>
              </a:tblPr>
              <a:tblGrid>
                <a:gridCol w="2138516">
                  <a:extLst>
                    <a:ext uri="{9D8B030D-6E8A-4147-A177-3AD203B41FA5}">
                      <a16:colId xmlns:a16="http://schemas.microsoft.com/office/drawing/2014/main" val="3117144941"/>
                    </a:ext>
                  </a:extLst>
                </a:gridCol>
                <a:gridCol w="2964426">
                  <a:extLst>
                    <a:ext uri="{9D8B030D-6E8A-4147-A177-3AD203B41FA5}">
                      <a16:colId xmlns:a16="http://schemas.microsoft.com/office/drawing/2014/main" val="670634523"/>
                    </a:ext>
                  </a:extLst>
                </a:gridCol>
                <a:gridCol w="3126658">
                  <a:extLst>
                    <a:ext uri="{9D8B030D-6E8A-4147-A177-3AD203B41FA5}">
                      <a16:colId xmlns:a16="http://schemas.microsoft.com/office/drawing/2014/main" val="349423395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Periodic Property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Top to Bottom within a Group</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Left to Right across a Period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7832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Valence Electrons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Remains the same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Increases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1934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Atomic Size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Increases due to the increase in number of energy levels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Decreases due to the increase of protons in the nucleus that pull electrons closer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91747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Ionization Energy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Decreases because valence electrons are easier to remove when they are farther from the nucleus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Increases as the attraction of the protons for outer electrons requires more energy to remove an electron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359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Metallic Character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Increases because valence electrons are easier to remove when they are farther from the nucleus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Decreases as the attraction of the protons makes it more difficult to remove an electron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2764803"/>
                  </a:ext>
                </a:extLst>
              </a:tr>
            </a:tbl>
          </a:graphicData>
        </a:graphic>
      </p:graphicFrame>
    </p:spTree>
    <p:extLst>
      <p:ext uri="{BB962C8B-B14F-4D97-AF65-F5344CB8AC3E}">
        <p14:creationId xmlns:p14="http://schemas.microsoft.com/office/powerpoint/2010/main" val="17477918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754-34AC-479F-8396-744BB213AE79}"/>
              </a:ext>
            </a:extLst>
          </p:cNvPr>
          <p:cNvSpPr>
            <a:spLocks noGrp="1"/>
          </p:cNvSpPr>
          <p:nvPr>
            <p:ph type="title"/>
          </p:nvPr>
        </p:nvSpPr>
        <p:spPr/>
        <p:txBody>
          <a:bodyPr/>
          <a:lstStyle/>
          <a:p>
            <a:r>
              <a:rPr lang="en-IN" dirty="0"/>
              <a:t>Learning Check 6</a:t>
            </a:r>
          </a:p>
        </p:txBody>
      </p:sp>
      <p:sp>
        <p:nvSpPr>
          <p:cNvPr id="3" name="Content Placeholder 2">
            <a:extLst>
              <a:ext uri="{FF2B5EF4-FFF2-40B4-BE49-F238E27FC236}">
                <a16:creationId xmlns:a16="http://schemas.microsoft.com/office/drawing/2014/main" id="{0F0787FB-30DC-478A-9D8E-82CF6552A497}"/>
              </a:ext>
            </a:extLst>
          </p:cNvPr>
          <p:cNvSpPr>
            <a:spLocks noGrp="1"/>
          </p:cNvSpPr>
          <p:nvPr>
            <p:ph sz="quarter" idx="16"/>
          </p:nvPr>
        </p:nvSpPr>
        <p:spPr>
          <a:xfrm>
            <a:off x="457200" y="1555749"/>
            <a:ext cx="8229214" cy="486411"/>
          </a:xfrm>
        </p:spPr>
        <p:txBody>
          <a:bodyPr/>
          <a:lstStyle/>
          <a:p>
            <a:pPr marL="432" indent="0">
              <a:buNone/>
            </a:pPr>
            <a:r>
              <a:rPr lang="en-IN" sz="2400" dirty="0"/>
              <a:t>Given the following elements, answer the questions:</a:t>
            </a:r>
          </a:p>
        </p:txBody>
      </p:sp>
      <p:graphicFrame>
        <p:nvGraphicFramePr>
          <p:cNvPr id="24" name="Object 23" descr="L i N F">
            <a:extLst>
              <a:ext uri="{FF2B5EF4-FFF2-40B4-BE49-F238E27FC236}">
                <a16:creationId xmlns:a16="http://schemas.microsoft.com/office/drawing/2014/main" id="{A742B520-2C1E-4589-B550-8D07D2C0E824}"/>
              </a:ext>
            </a:extLst>
          </p:cNvPr>
          <p:cNvGraphicFramePr>
            <a:graphicFrameLocks noChangeAspect="1"/>
          </p:cNvGraphicFramePr>
          <p:nvPr>
            <p:extLst/>
          </p:nvPr>
        </p:nvGraphicFramePr>
        <p:xfrm>
          <a:off x="3981450" y="2213861"/>
          <a:ext cx="1181100" cy="368300"/>
        </p:xfrm>
        <a:graphic>
          <a:graphicData uri="http://schemas.openxmlformats.org/presentationml/2006/ole">
            <mc:AlternateContent xmlns:mc="http://schemas.openxmlformats.org/markup-compatibility/2006">
              <mc:Choice xmlns:v="urn:schemas-microsoft-com:vml" Requires="v">
                <p:oleObj spid="_x0000_s20482" name="Equation" r:id="rId3" imgW="1180800" imgH="368280" progId="Equation.DSMT4">
                  <p:embed/>
                </p:oleObj>
              </mc:Choice>
              <mc:Fallback>
                <p:oleObj name="Equation" r:id="rId3" imgW="1180800" imgH="368280" progId="Equation.DSMT4">
                  <p:embed/>
                  <p:pic>
                    <p:nvPicPr>
                      <p:cNvPr id="24" name="Object 23" descr="L i N F">
                        <a:extLst>
                          <a:ext uri="{FF2B5EF4-FFF2-40B4-BE49-F238E27FC236}">
                            <a16:creationId xmlns:a16="http://schemas.microsoft.com/office/drawing/2014/main" id="{A742B520-2C1E-4589-B550-8D07D2C0E824}"/>
                          </a:ext>
                        </a:extLst>
                      </p:cNvPr>
                      <p:cNvPicPr/>
                      <p:nvPr/>
                    </p:nvPicPr>
                    <p:blipFill>
                      <a:blip r:embed="rId4"/>
                      <a:stretch>
                        <a:fillRect/>
                      </a:stretch>
                    </p:blipFill>
                    <p:spPr>
                      <a:xfrm>
                        <a:off x="3981450" y="2213861"/>
                        <a:ext cx="1181100" cy="3683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464336CB-C1E1-45D9-AF9F-089C5D6C0558}"/>
              </a:ext>
            </a:extLst>
          </p:cNvPr>
          <p:cNvSpPr>
            <a:spLocks noGrp="1"/>
          </p:cNvSpPr>
          <p:nvPr>
            <p:ph sz="quarter" idx="14"/>
          </p:nvPr>
        </p:nvSpPr>
        <p:spPr>
          <a:xfrm>
            <a:off x="459729" y="3047579"/>
            <a:ext cx="3855096" cy="495721"/>
          </a:xfrm>
        </p:spPr>
        <p:txBody>
          <a:bodyPr/>
          <a:lstStyle/>
          <a:p>
            <a:pPr marL="432" indent="0">
              <a:buNone/>
            </a:pPr>
            <a:r>
              <a:rPr lang="en-IN" sz="2400" dirty="0"/>
              <a:t>Which is the largest atom?</a:t>
            </a:r>
          </a:p>
        </p:txBody>
      </p:sp>
      <p:sp>
        <p:nvSpPr>
          <p:cNvPr id="7" name="Content Placeholder 6">
            <a:extLst>
              <a:ext uri="{FF2B5EF4-FFF2-40B4-BE49-F238E27FC236}">
                <a16:creationId xmlns:a16="http://schemas.microsoft.com/office/drawing/2014/main" id="{231DE45E-39C2-4F5E-A605-0194B0A76B5B}"/>
              </a:ext>
            </a:extLst>
          </p:cNvPr>
          <p:cNvSpPr>
            <a:spLocks noGrp="1"/>
          </p:cNvSpPr>
          <p:nvPr>
            <p:ph sz="quarter" idx="18"/>
          </p:nvPr>
        </p:nvSpPr>
        <p:spPr>
          <a:xfrm>
            <a:off x="454026" y="3694981"/>
            <a:ext cx="6027456" cy="489679"/>
          </a:xfrm>
        </p:spPr>
        <p:txBody>
          <a:bodyPr/>
          <a:lstStyle/>
          <a:p>
            <a:pPr marL="432" indent="0">
              <a:buNone/>
            </a:pPr>
            <a:r>
              <a:rPr lang="en-IN" sz="2400" dirty="0"/>
              <a:t>Which has the highest ionization energy?</a:t>
            </a:r>
          </a:p>
        </p:txBody>
      </p:sp>
      <p:sp>
        <p:nvSpPr>
          <p:cNvPr id="10" name="Content Placeholder 9">
            <a:extLst>
              <a:ext uri="{FF2B5EF4-FFF2-40B4-BE49-F238E27FC236}">
                <a16:creationId xmlns:a16="http://schemas.microsoft.com/office/drawing/2014/main" id="{3876AAEF-536D-41AC-A8E6-5A6BA1589D60}"/>
              </a:ext>
            </a:extLst>
          </p:cNvPr>
          <p:cNvSpPr>
            <a:spLocks noGrp="1"/>
          </p:cNvSpPr>
          <p:nvPr>
            <p:ph sz="quarter" idx="21"/>
          </p:nvPr>
        </p:nvSpPr>
        <p:spPr>
          <a:xfrm>
            <a:off x="457200" y="4309930"/>
            <a:ext cx="4769224" cy="443045"/>
          </a:xfrm>
        </p:spPr>
        <p:txBody>
          <a:bodyPr/>
          <a:lstStyle/>
          <a:p>
            <a:pPr marL="432" indent="0">
              <a:buNone/>
            </a:pPr>
            <a:r>
              <a:rPr lang="en-IN" sz="2400" dirty="0"/>
              <a:t>Which belongs to Group 5A (15)?</a:t>
            </a:r>
          </a:p>
        </p:txBody>
      </p:sp>
      <p:sp>
        <p:nvSpPr>
          <p:cNvPr id="13" name="Content Placeholder 12">
            <a:extLst>
              <a:ext uri="{FF2B5EF4-FFF2-40B4-BE49-F238E27FC236}">
                <a16:creationId xmlns:a16="http://schemas.microsoft.com/office/drawing/2014/main" id="{D66934F6-4D7B-4781-A7C0-58F1C6B21304}"/>
              </a:ext>
            </a:extLst>
          </p:cNvPr>
          <p:cNvSpPr>
            <a:spLocks noGrp="1"/>
          </p:cNvSpPr>
          <p:nvPr>
            <p:ph sz="quarter" idx="24"/>
          </p:nvPr>
        </p:nvSpPr>
        <p:spPr>
          <a:xfrm>
            <a:off x="450850" y="4914170"/>
            <a:ext cx="6209926" cy="505555"/>
          </a:xfrm>
        </p:spPr>
        <p:txBody>
          <a:bodyPr/>
          <a:lstStyle/>
          <a:p>
            <a:pPr marL="0" indent="0">
              <a:buNone/>
            </a:pPr>
            <a:r>
              <a:rPr lang="en-IN" sz="2400" dirty="0">
                <a:latin typeface="+mn-lt"/>
              </a:rPr>
              <a:t>Which has the most metallic character?</a:t>
            </a:r>
          </a:p>
        </p:txBody>
      </p:sp>
    </p:spTree>
    <p:extLst>
      <p:ext uri="{BB962C8B-B14F-4D97-AF65-F5344CB8AC3E}">
        <p14:creationId xmlns:p14="http://schemas.microsoft.com/office/powerpoint/2010/main" val="12467291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4754-34AC-479F-8396-744BB213AE79}"/>
              </a:ext>
            </a:extLst>
          </p:cNvPr>
          <p:cNvSpPr>
            <a:spLocks noGrp="1"/>
          </p:cNvSpPr>
          <p:nvPr>
            <p:ph type="title"/>
          </p:nvPr>
        </p:nvSpPr>
        <p:spPr/>
        <p:txBody>
          <a:bodyPr/>
          <a:lstStyle/>
          <a:p>
            <a:r>
              <a:rPr lang="en-IN" dirty="0"/>
              <a:t>Solution 6</a:t>
            </a:r>
          </a:p>
        </p:txBody>
      </p:sp>
      <p:sp>
        <p:nvSpPr>
          <p:cNvPr id="4" name="Content Placeholder 3">
            <a:extLst>
              <a:ext uri="{FF2B5EF4-FFF2-40B4-BE49-F238E27FC236}">
                <a16:creationId xmlns:a16="http://schemas.microsoft.com/office/drawing/2014/main" id="{464336CB-C1E1-45D9-AF9F-089C5D6C0558}"/>
              </a:ext>
            </a:extLst>
          </p:cNvPr>
          <p:cNvSpPr>
            <a:spLocks noGrp="1"/>
          </p:cNvSpPr>
          <p:nvPr>
            <p:ph sz="quarter" idx="14"/>
          </p:nvPr>
        </p:nvSpPr>
        <p:spPr>
          <a:xfrm>
            <a:off x="459728" y="1555749"/>
            <a:ext cx="8395785" cy="472861"/>
          </a:xfrm>
        </p:spPr>
        <p:txBody>
          <a:bodyPr/>
          <a:lstStyle/>
          <a:p>
            <a:pPr marL="432" indent="0">
              <a:buNone/>
            </a:pPr>
            <a:r>
              <a:rPr lang="en-IN" sz="2400" dirty="0"/>
              <a:t>Given the following elements, answer the questions:</a:t>
            </a:r>
          </a:p>
        </p:txBody>
      </p:sp>
      <p:graphicFrame>
        <p:nvGraphicFramePr>
          <p:cNvPr id="24" name="Object 23" descr="L i N F">
            <a:extLst>
              <a:ext uri="{FF2B5EF4-FFF2-40B4-BE49-F238E27FC236}">
                <a16:creationId xmlns:a16="http://schemas.microsoft.com/office/drawing/2014/main" id="{A742B520-2C1E-4589-B550-8D07D2C0E824}"/>
              </a:ext>
            </a:extLst>
          </p:cNvPr>
          <p:cNvGraphicFramePr>
            <a:graphicFrameLocks noChangeAspect="1"/>
          </p:cNvGraphicFramePr>
          <p:nvPr>
            <p:extLst/>
          </p:nvPr>
        </p:nvGraphicFramePr>
        <p:xfrm>
          <a:off x="3981450" y="2213861"/>
          <a:ext cx="1181100" cy="368300"/>
        </p:xfrm>
        <a:graphic>
          <a:graphicData uri="http://schemas.openxmlformats.org/presentationml/2006/ole">
            <mc:AlternateContent xmlns:mc="http://schemas.openxmlformats.org/markup-compatibility/2006">
              <mc:Choice xmlns:v="urn:schemas-microsoft-com:vml" Requires="v">
                <p:oleObj spid="_x0000_s21506" name="Equation" r:id="rId3" imgW="1180800" imgH="368280" progId="Equation.DSMT4">
                  <p:embed/>
                </p:oleObj>
              </mc:Choice>
              <mc:Fallback>
                <p:oleObj name="Equation" r:id="rId3" imgW="1180800" imgH="368280" progId="Equation.DSMT4">
                  <p:embed/>
                  <p:pic>
                    <p:nvPicPr>
                      <p:cNvPr id="24" name="Object 23" descr="L i N F">
                        <a:extLst>
                          <a:ext uri="{FF2B5EF4-FFF2-40B4-BE49-F238E27FC236}">
                            <a16:creationId xmlns:a16="http://schemas.microsoft.com/office/drawing/2014/main" id="{A742B520-2C1E-4589-B550-8D07D2C0E824}"/>
                          </a:ext>
                        </a:extLst>
                      </p:cNvPr>
                      <p:cNvPicPr/>
                      <p:nvPr/>
                    </p:nvPicPr>
                    <p:blipFill>
                      <a:blip r:embed="rId4"/>
                      <a:stretch>
                        <a:fillRect/>
                      </a:stretch>
                    </p:blipFill>
                    <p:spPr>
                      <a:xfrm>
                        <a:off x="3981450" y="2213861"/>
                        <a:ext cx="1181100" cy="3683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9DFAA73-629F-40B6-9D26-A842A2610523}"/>
              </a:ext>
            </a:extLst>
          </p:cNvPr>
          <p:cNvSpPr>
            <a:spLocks noGrp="1"/>
          </p:cNvSpPr>
          <p:nvPr>
            <p:ph sz="quarter" idx="15"/>
          </p:nvPr>
        </p:nvSpPr>
        <p:spPr>
          <a:xfrm>
            <a:off x="459728" y="3052200"/>
            <a:ext cx="4112272" cy="463152"/>
          </a:xfrm>
        </p:spPr>
        <p:txBody>
          <a:bodyPr/>
          <a:lstStyle/>
          <a:p>
            <a:pPr marL="432" indent="0">
              <a:buNone/>
            </a:pPr>
            <a:r>
              <a:rPr lang="en-IN" sz="2400" dirty="0"/>
              <a:t>Which is the largest atom?</a:t>
            </a:r>
          </a:p>
        </p:txBody>
      </p:sp>
      <p:sp>
        <p:nvSpPr>
          <p:cNvPr id="3" name="Content Placeholder 2">
            <a:extLst>
              <a:ext uri="{FF2B5EF4-FFF2-40B4-BE49-F238E27FC236}">
                <a16:creationId xmlns:a16="http://schemas.microsoft.com/office/drawing/2014/main" id="{0F0787FB-30DC-478A-9D8E-82CF6552A497}"/>
              </a:ext>
            </a:extLst>
          </p:cNvPr>
          <p:cNvSpPr>
            <a:spLocks noGrp="1"/>
          </p:cNvSpPr>
          <p:nvPr>
            <p:ph sz="quarter" idx="16"/>
          </p:nvPr>
        </p:nvSpPr>
        <p:spPr>
          <a:xfrm>
            <a:off x="7451283" y="3080149"/>
            <a:ext cx="533400" cy="463151"/>
          </a:xfrm>
        </p:spPr>
        <p:txBody>
          <a:bodyPr/>
          <a:lstStyle/>
          <a:p>
            <a:pPr marL="432" indent="0">
              <a:buNone/>
            </a:pPr>
            <a:r>
              <a:rPr lang="en-IN" sz="2400" b="1" dirty="0"/>
              <a:t>L</a:t>
            </a:r>
            <a:r>
              <a:rPr lang="en-IN" sz="100" b="1" dirty="0"/>
              <a:t> </a:t>
            </a:r>
            <a:r>
              <a:rPr lang="en-IN" sz="2400" b="1" dirty="0"/>
              <a:t>i</a:t>
            </a:r>
          </a:p>
        </p:txBody>
      </p:sp>
      <p:sp>
        <p:nvSpPr>
          <p:cNvPr id="7" name="Content Placeholder 6">
            <a:extLst>
              <a:ext uri="{FF2B5EF4-FFF2-40B4-BE49-F238E27FC236}">
                <a16:creationId xmlns:a16="http://schemas.microsoft.com/office/drawing/2014/main" id="{231DE45E-39C2-4F5E-A605-0194B0A76B5B}"/>
              </a:ext>
            </a:extLst>
          </p:cNvPr>
          <p:cNvSpPr>
            <a:spLocks noGrp="1"/>
          </p:cNvSpPr>
          <p:nvPr>
            <p:ph sz="quarter" idx="18"/>
          </p:nvPr>
        </p:nvSpPr>
        <p:spPr>
          <a:xfrm>
            <a:off x="454026" y="3694981"/>
            <a:ext cx="6027456" cy="419819"/>
          </a:xfrm>
        </p:spPr>
        <p:txBody>
          <a:bodyPr/>
          <a:lstStyle/>
          <a:p>
            <a:pPr marL="432" indent="0">
              <a:buNone/>
            </a:pPr>
            <a:r>
              <a:rPr lang="en-IN" sz="2400" dirty="0"/>
              <a:t>Which has the highest ionization energy?</a:t>
            </a:r>
          </a:p>
        </p:txBody>
      </p:sp>
      <p:sp>
        <p:nvSpPr>
          <p:cNvPr id="8" name="Content Placeholder 7">
            <a:extLst>
              <a:ext uri="{FF2B5EF4-FFF2-40B4-BE49-F238E27FC236}">
                <a16:creationId xmlns:a16="http://schemas.microsoft.com/office/drawing/2014/main" id="{8823289C-6627-4F06-B162-DA286E0CF27C}"/>
              </a:ext>
            </a:extLst>
          </p:cNvPr>
          <p:cNvSpPr>
            <a:spLocks noGrp="1"/>
          </p:cNvSpPr>
          <p:nvPr>
            <p:ph sz="quarter" idx="19"/>
          </p:nvPr>
        </p:nvSpPr>
        <p:spPr>
          <a:xfrm>
            <a:off x="7499476" y="3689391"/>
            <a:ext cx="970414" cy="444459"/>
          </a:xfrm>
        </p:spPr>
        <p:txBody>
          <a:bodyPr/>
          <a:lstStyle/>
          <a:p>
            <a:pPr marL="0" indent="0">
              <a:buNone/>
            </a:pPr>
            <a:r>
              <a:rPr lang="en-IN" sz="2400" b="1" dirty="0"/>
              <a:t>F</a:t>
            </a:r>
          </a:p>
        </p:txBody>
      </p:sp>
      <p:sp>
        <p:nvSpPr>
          <p:cNvPr id="10" name="Content Placeholder 9">
            <a:extLst>
              <a:ext uri="{FF2B5EF4-FFF2-40B4-BE49-F238E27FC236}">
                <a16:creationId xmlns:a16="http://schemas.microsoft.com/office/drawing/2014/main" id="{3876AAEF-536D-41AC-A8E6-5A6BA1589D60}"/>
              </a:ext>
            </a:extLst>
          </p:cNvPr>
          <p:cNvSpPr>
            <a:spLocks noGrp="1"/>
          </p:cNvSpPr>
          <p:nvPr>
            <p:ph sz="quarter" idx="21"/>
          </p:nvPr>
        </p:nvSpPr>
        <p:spPr>
          <a:xfrm>
            <a:off x="457200" y="4309930"/>
            <a:ext cx="4769224" cy="498290"/>
          </a:xfrm>
        </p:spPr>
        <p:txBody>
          <a:bodyPr/>
          <a:lstStyle/>
          <a:p>
            <a:pPr marL="432" indent="0">
              <a:buNone/>
            </a:pPr>
            <a:r>
              <a:rPr lang="en-IN" sz="2400" dirty="0"/>
              <a:t>Which belongs to Group 5A (15)?</a:t>
            </a:r>
          </a:p>
        </p:txBody>
      </p:sp>
      <p:sp>
        <p:nvSpPr>
          <p:cNvPr id="11" name="Content Placeholder 10">
            <a:extLst>
              <a:ext uri="{FF2B5EF4-FFF2-40B4-BE49-F238E27FC236}">
                <a16:creationId xmlns:a16="http://schemas.microsoft.com/office/drawing/2014/main" id="{8488C58A-7D5C-4B65-B67A-E4D614AF41AA}"/>
              </a:ext>
            </a:extLst>
          </p:cNvPr>
          <p:cNvSpPr>
            <a:spLocks noGrp="1"/>
          </p:cNvSpPr>
          <p:nvPr>
            <p:ph sz="quarter" idx="22"/>
          </p:nvPr>
        </p:nvSpPr>
        <p:spPr>
          <a:xfrm>
            <a:off x="7499477" y="4353472"/>
            <a:ext cx="485206" cy="464280"/>
          </a:xfrm>
        </p:spPr>
        <p:txBody>
          <a:bodyPr/>
          <a:lstStyle/>
          <a:p>
            <a:pPr marL="432" indent="0">
              <a:buNone/>
            </a:pPr>
            <a:r>
              <a:rPr lang="en-IN" sz="2400" b="1" dirty="0"/>
              <a:t>N</a:t>
            </a:r>
          </a:p>
        </p:txBody>
      </p:sp>
      <p:sp>
        <p:nvSpPr>
          <p:cNvPr id="13" name="Content Placeholder 12">
            <a:extLst>
              <a:ext uri="{FF2B5EF4-FFF2-40B4-BE49-F238E27FC236}">
                <a16:creationId xmlns:a16="http://schemas.microsoft.com/office/drawing/2014/main" id="{D66934F6-4D7B-4781-A7C0-58F1C6B21304}"/>
              </a:ext>
            </a:extLst>
          </p:cNvPr>
          <p:cNvSpPr>
            <a:spLocks noGrp="1"/>
          </p:cNvSpPr>
          <p:nvPr>
            <p:ph sz="quarter" idx="24"/>
          </p:nvPr>
        </p:nvSpPr>
        <p:spPr>
          <a:xfrm>
            <a:off x="450850" y="4914170"/>
            <a:ext cx="6209926" cy="518890"/>
          </a:xfrm>
        </p:spPr>
        <p:txBody>
          <a:bodyPr/>
          <a:lstStyle/>
          <a:p>
            <a:pPr marL="0" indent="0">
              <a:buNone/>
            </a:pPr>
            <a:r>
              <a:rPr lang="en-IN" sz="2400" dirty="0">
                <a:latin typeface="+mn-lt"/>
              </a:rPr>
              <a:t>Which has the most metallic character?</a:t>
            </a:r>
          </a:p>
        </p:txBody>
      </p:sp>
      <p:sp>
        <p:nvSpPr>
          <p:cNvPr id="14" name="Content Placeholder 13">
            <a:extLst>
              <a:ext uri="{FF2B5EF4-FFF2-40B4-BE49-F238E27FC236}">
                <a16:creationId xmlns:a16="http://schemas.microsoft.com/office/drawing/2014/main" id="{836AADBD-5615-4EC3-A2A4-0F90F73317B2}"/>
              </a:ext>
            </a:extLst>
          </p:cNvPr>
          <p:cNvSpPr>
            <a:spLocks noGrp="1"/>
          </p:cNvSpPr>
          <p:nvPr>
            <p:ph sz="quarter" idx="25"/>
          </p:nvPr>
        </p:nvSpPr>
        <p:spPr>
          <a:xfrm>
            <a:off x="7499476" y="4957712"/>
            <a:ext cx="1193672" cy="464280"/>
          </a:xfrm>
        </p:spPr>
        <p:txBody>
          <a:bodyPr/>
          <a:lstStyle/>
          <a:p>
            <a:pPr marL="0" indent="0">
              <a:buNone/>
            </a:pPr>
            <a:r>
              <a:rPr lang="en-IN" sz="2400" b="1" dirty="0">
                <a:latin typeface="+mn-lt"/>
              </a:rPr>
              <a:t>L</a:t>
            </a:r>
            <a:r>
              <a:rPr lang="en-IN" sz="100" b="1" dirty="0">
                <a:latin typeface="+mn-lt"/>
              </a:rPr>
              <a:t> </a:t>
            </a:r>
            <a:r>
              <a:rPr lang="en-IN" sz="2400" b="1" dirty="0">
                <a:latin typeface="+mn-lt"/>
              </a:rPr>
              <a:t>i</a:t>
            </a:r>
          </a:p>
        </p:txBody>
      </p:sp>
    </p:spTree>
    <p:extLst>
      <p:ext uri="{BB962C8B-B14F-4D97-AF65-F5344CB8AC3E}">
        <p14:creationId xmlns:p14="http://schemas.microsoft.com/office/powerpoint/2010/main" val="33779683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A13-C3E7-4945-9DAA-C172E0592CB2}"/>
              </a:ext>
            </a:extLst>
          </p:cNvPr>
          <p:cNvSpPr>
            <a:spLocks noGrp="1"/>
          </p:cNvSpPr>
          <p:nvPr>
            <p:ph type="title"/>
          </p:nvPr>
        </p:nvSpPr>
        <p:spPr/>
        <p:txBody>
          <a:bodyPr/>
          <a:lstStyle/>
          <a:p>
            <a:r>
              <a:rPr lang="en-IN" dirty="0"/>
              <a:t>Concept Map</a:t>
            </a:r>
          </a:p>
        </p:txBody>
      </p:sp>
      <p:pic>
        <p:nvPicPr>
          <p:cNvPr id="4" name="Content Placeholder 3" descr="Elements are metals, metalloids and nonmetals that have chemical symbols, arranged in the periodic table by groups and periods. For long description in Notes pane, press F6.&#10;">
            <a:extLst>
              <a:ext uri="{FF2B5EF4-FFF2-40B4-BE49-F238E27FC236}">
                <a16:creationId xmlns:a16="http://schemas.microsoft.com/office/drawing/2014/main" id="{2E6C563F-2C3B-450D-8018-862922953F01}"/>
              </a:ext>
            </a:extLst>
          </p:cNvPr>
          <p:cNvPicPr>
            <a:picLocks noGrp="1" noChangeAspect="1"/>
          </p:cNvPicPr>
          <p:nvPr>
            <p:ph sz="quarter" idx="13"/>
          </p:nvPr>
        </p:nvPicPr>
        <p:blipFill>
          <a:blip r:embed="rId3"/>
          <a:stretch>
            <a:fillRect/>
          </a:stretch>
        </p:blipFill>
        <p:spPr>
          <a:xfrm>
            <a:off x="2352863" y="1871993"/>
            <a:ext cx="4438273" cy="4249280"/>
          </a:xfrm>
          <a:prstGeom prst="rect">
            <a:avLst/>
          </a:prstGeom>
        </p:spPr>
      </p:pic>
    </p:spTree>
    <p:extLst>
      <p:ext uri="{BB962C8B-B14F-4D97-AF65-F5344CB8AC3E}">
        <p14:creationId xmlns:p14="http://schemas.microsoft.com/office/powerpoint/2010/main" val="6060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p:txBody>
          <a:bodyPr/>
          <a:lstStyle/>
          <a:p>
            <a:r>
              <a:rPr lang="en-IN" dirty="0"/>
              <a:t>4.2 The Periodic Table</a:t>
            </a:r>
          </a:p>
        </p:txBody>
      </p:sp>
      <p:sp>
        <p:nvSpPr>
          <p:cNvPr id="5" name="Content Placeholder 4">
            <a:extLst>
              <a:ext uri="{FF2B5EF4-FFF2-40B4-BE49-F238E27FC236}">
                <a16:creationId xmlns:a16="http://schemas.microsoft.com/office/drawing/2014/main" id="{7C95EA95-5777-4EC8-8CB3-7C38BA6F5CBE}"/>
              </a:ext>
            </a:extLst>
          </p:cNvPr>
          <p:cNvSpPr>
            <a:spLocks noGrp="1"/>
          </p:cNvSpPr>
          <p:nvPr>
            <p:ph sz="quarter" idx="15"/>
          </p:nvPr>
        </p:nvSpPr>
        <p:spPr>
          <a:xfrm>
            <a:off x="460721" y="1555749"/>
            <a:ext cx="8400645" cy="721937"/>
          </a:xfrm>
        </p:spPr>
        <p:txBody>
          <a:bodyPr/>
          <a:lstStyle/>
          <a:p>
            <a:pPr marL="432" indent="0">
              <a:buNone/>
            </a:pPr>
            <a:r>
              <a:rPr lang="en-IN" sz="2200" dirty="0"/>
              <a:t>The periodic table organizes 118 elements into groups with similar properties and places them in order of increasing atomic mass.</a:t>
            </a:r>
          </a:p>
        </p:txBody>
      </p:sp>
      <p:pic>
        <p:nvPicPr>
          <p:cNvPr id="39" name="Content Placeholder 38" descr="Groups with common names are identified as follows. For long description in Notes pane, press F6.">
            <a:extLst>
              <a:ext uri="{FF2B5EF4-FFF2-40B4-BE49-F238E27FC236}">
                <a16:creationId xmlns:a16="http://schemas.microsoft.com/office/drawing/2014/main" id="{27463647-64F7-4B9E-B3CF-713DC461C797}"/>
              </a:ext>
            </a:extLst>
          </p:cNvPr>
          <p:cNvPicPr>
            <a:picLocks noGrp="1" noChangeAspect="1"/>
          </p:cNvPicPr>
          <p:nvPr>
            <p:ph sz="quarter" idx="14"/>
          </p:nvPr>
        </p:nvPicPr>
        <p:blipFill>
          <a:blip r:embed="rId3"/>
          <a:stretch>
            <a:fillRect/>
          </a:stretch>
        </p:blipFill>
        <p:spPr>
          <a:xfrm>
            <a:off x="1991566" y="2378788"/>
            <a:ext cx="4902443" cy="2778309"/>
          </a:xfrm>
          <a:prstGeom prst="rect">
            <a:avLst/>
          </a:prstGeom>
        </p:spPr>
      </p:pic>
      <p:sp>
        <p:nvSpPr>
          <p:cNvPr id="3" name="Content Placeholder 2">
            <a:extLst>
              <a:ext uri="{FF2B5EF4-FFF2-40B4-BE49-F238E27FC236}">
                <a16:creationId xmlns:a16="http://schemas.microsoft.com/office/drawing/2014/main" id="{327F3714-682F-444B-B496-BE71AE72036F}"/>
              </a:ext>
            </a:extLst>
          </p:cNvPr>
          <p:cNvSpPr>
            <a:spLocks noGrp="1"/>
          </p:cNvSpPr>
          <p:nvPr>
            <p:ph sz="quarter" idx="16"/>
          </p:nvPr>
        </p:nvSpPr>
        <p:spPr>
          <a:xfrm>
            <a:off x="457200" y="5296475"/>
            <a:ext cx="8370916" cy="1054449"/>
          </a:xfrm>
        </p:spPr>
        <p:txBody>
          <a:bodyPr/>
          <a:lstStyle/>
          <a:p>
            <a:pPr marL="432" indent="0">
              <a:buNone/>
            </a:pPr>
            <a:r>
              <a:rPr lang="en-IN" sz="2200" b="1" dirty="0"/>
              <a:t>Learning Goal</a:t>
            </a:r>
            <a:r>
              <a:rPr lang="en-IN" sz="2200" dirty="0"/>
              <a:t> Use the periodic table to identify the group and the period of an element; identify the element as a metal, a nonmetal, or a metalloid.</a:t>
            </a:r>
          </a:p>
        </p:txBody>
      </p:sp>
    </p:spTree>
    <p:extLst>
      <p:ext uri="{BB962C8B-B14F-4D97-AF65-F5344CB8AC3E}">
        <p14:creationId xmlns:p14="http://schemas.microsoft.com/office/powerpoint/2010/main" val="289870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6C291-E01A-4C64-8316-09A54FEAC48B}"/>
              </a:ext>
            </a:extLst>
          </p:cNvPr>
          <p:cNvSpPr>
            <a:spLocks noGrp="1"/>
          </p:cNvSpPr>
          <p:nvPr>
            <p:ph type="title"/>
          </p:nvPr>
        </p:nvSpPr>
        <p:spPr/>
        <p:txBody>
          <a:bodyPr/>
          <a:lstStyle/>
          <a:p>
            <a:r>
              <a:rPr lang="en-IN" dirty="0"/>
              <a:t>The Periodic Table </a:t>
            </a:r>
            <a:r>
              <a:rPr lang="en-IN" sz="2000" b="0" dirty="0"/>
              <a:t>(1 of 2)</a:t>
            </a:r>
          </a:p>
        </p:txBody>
      </p:sp>
      <p:sp>
        <p:nvSpPr>
          <p:cNvPr id="3" name="Content Placeholder 2">
            <a:extLst>
              <a:ext uri="{FF2B5EF4-FFF2-40B4-BE49-F238E27FC236}">
                <a16:creationId xmlns:a16="http://schemas.microsoft.com/office/drawing/2014/main" id="{8F6EC28C-F620-4692-8106-5D42EEC8B060}"/>
              </a:ext>
            </a:extLst>
          </p:cNvPr>
          <p:cNvSpPr>
            <a:spLocks noGrp="1"/>
          </p:cNvSpPr>
          <p:nvPr>
            <p:ph sz="quarter" idx="13"/>
          </p:nvPr>
        </p:nvSpPr>
        <p:spPr/>
        <p:txBody>
          <a:bodyPr/>
          <a:lstStyle/>
          <a:p>
            <a:pPr marL="432" indent="0">
              <a:buNone/>
            </a:pPr>
            <a:r>
              <a:rPr lang="en-IN" dirty="0"/>
              <a:t>In 1869, Dmitri Mendeleev</a:t>
            </a:r>
          </a:p>
          <a:p>
            <a:r>
              <a:rPr lang="en-IN" dirty="0"/>
              <a:t>created the </a:t>
            </a:r>
            <a:r>
              <a:rPr lang="en-IN" b="1" dirty="0"/>
              <a:t>periodic table</a:t>
            </a:r>
          </a:p>
          <a:p>
            <a:r>
              <a:rPr lang="en-IN" dirty="0"/>
              <a:t>arranged elements by increasing atomic mass, and</a:t>
            </a:r>
          </a:p>
          <a:p>
            <a:r>
              <a:rPr lang="en-IN" dirty="0"/>
              <a:t>arranged elements into groups with similar properties</a:t>
            </a:r>
          </a:p>
        </p:txBody>
      </p:sp>
    </p:spTree>
    <p:extLst>
      <p:ext uri="{BB962C8B-B14F-4D97-AF65-F5344CB8AC3E}">
        <p14:creationId xmlns:p14="http://schemas.microsoft.com/office/powerpoint/2010/main" val="239985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A6B2-C46F-43D2-BE77-9D1616B35393}"/>
              </a:ext>
            </a:extLst>
          </p:cNvPr>
          <p:cNvSpPr>
            <a:spLocks noGrp="1"/>
          </p:cNvSpPr>
          <p:nvPr>
            <p:ph type="title"/>
          </p:nvPr>
        </p:nvSpPr>
        <p:spPr/>
        <p:txBody>
          <a:bodyPr/>
          <a:lstStyle/>
          <a:p>
            <a:r>
              <a:rPr lang="en-IN" dirty="0"/>
              <a:t>The Periodic Table </a:t>
            </a:r>
            <a:r>
              <a:rPr lang="en-IN" sz="2000" b="0" dirty="0"/>
              <a:t>(2 of 2)</a:t>
            </a:r>
            <a:endParaRPr lang="en-IN" dirty="0"/>
          </a:p>
        </p:txBody>
      </p:sp>
      <p:pic>
        <p:nvPicPr>
          <p:cNvPr id="4" name="Content Placeholder 3" descr="The Periodic table of elements with seven periods and 18 groups. For long description in Notes pane, press F6.">
            <a:extLst>
              <a:ext uri="{FF2B5EF4-FFF2-40B4-BE49-F238E27FC236}">
                <a16:creationId xmlns:a16="http://schemas.microsoft.com/office/drawing/2014/main" id="{9A09C749-4809-48FF-9C18-EF46DA13823C}"/>
              </a:ext>
            </a:extLst>
          </p:cNvPr>
          <p:cNvPicPr>
            <a:picLocks noGrp="1" noChangeAspect="1"/>
          </p:cNvPicPr>
          <p:nvPr>
            <p:ph sz="quarter" idx="13"/>
          </p:nvPr>
        </p:nvPicPr>
        <p:blipFill>
          <a:blip r:embed="rId3"/>
          <a:stretch>
            <a:fillRect/>
          </a:stretch>
        </p:blipFill>
        <p:spPr>
          <a:xfrm>
            <a:off x="1859045" y="1567972"/>
            <a:ext cx="5425910" cy="4444369"/>
          </a:xfrm>
          <a:prstGeom prst="rect">
            <a:avLst/>
          </a:prstGeom>
        </p:spPr>
      </p:pic>
    </p:spTree>
    <p:extLst>
      <p:ext uri="{BB962C8B-B14F-4D97-AF65-F5344CB8AC3E}">
        <p14:creationId xmlns:p14="http://schemas.microsoft.com/office/powerpoint/2010/main" val="1551169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3411-586D-424C-AC6C-1EB2D2A91D0F}"/>
              </a:ext>
            </a:extLst>
          </p:cNvPr>
          <p:cNvSpPr>
            <a:spLocks noGrp="1"/>
          </p:cNvSpPr>
          <p:nvPr>
            <p:ph type="title"/>
          </p:nvPr>
        </p:nvSpPr>
        <p:spPr/>
        <p:txBody>
          <a:bodyPr/>
          <a:lstStyle/>
          <a:p>
            <a:r>
              <a:rPr lang="en-IN" dirty="0"/>
              <a:t>Groups and Periods</a:t>
            </a:r>
          </a:p>
        </p:txBody>
      </p:sp>
      <p:sp>
        <p:nvSpPr>
          <p:cNvPr id="3" name="Content Placeholder 2">
            <a:extLst>
              <a:ext uri="{FF2B5EF4-FFF2-40B4-BE49-F238E27FC236}">
                <a16:creationId xmlns:a16="http://schemas.microsoft.com/office/drawing/2014/main" id="{B882E514-C8BA-4DDA-B1FF-4F1F614FB40B}"/>
              </a:ext>
            </a:extLst>
          </p:cNvPr>
          <p:cNvSpPr>
            <a:spLocks noGrp="1"/>
          </p:cNvSpPr>
          <p:nvPr>
            <p:ph sz="quarter" idx="13"/>
          </p:nvPr>
        </p:nvSpPr>
        <p:spPr>
          <a:xfrm>
            <a:off x="457199" y="1556327"/>
            <a:ext cx="8397089" cy="2267528"/>
          </a:xfrm>
        </p:spPr>
        <p:txBody>
          <a:bodyPr/>
          <a:lstStyle/>
          <a:p>
            <a:pPr marL="432" indent="0">
              <a:buNone/>
            </a:pPr>
            <a:r>
              <a:rPr lang="en-IN" dirty="0"/>
              <a:t>On the </a:t>
            </a:r>
            <a:r>
              <a:rPr lang="en-IN" b="1" dirty="0"/>
              <a:t>periodic table,</a:t>
            </a:r>
          </a:p>
          <a:p>
            <a:r>
              <a:rPr lang="en-IN" dirty="0"/>
              <a:t>elements are arranged according to similar properties in vertical columns called </a:t>
            </a:r>
            <a:r>
              <a:rPr lang="en-IN" b="1" dirty="0"/>
              <a:t>groups</a:t>
            </a:r>
          </a:p>
          <a:p>
            <a:r>
              <a:rPr lang="en-IN" b="1" dirty="0"/>
              <a:t>periods</a:t>
            </a:r>
            <a:r>
              <a:rPr lang="en-IN" dirty="0"/>
              <a:t> are horizontal rows of elements, counted from top to bottom of the table as Periods 1–7</a:t>
            </a:r>
          </a:p>
        </p:txBody>
      </p:sp>
      <p:sp>
        <p:nvSpPr>
          <p:cNvPr id="4" name="Content Placeholder 3">
            <a:extLst>
              <a:ext uri="{FF2B5EF4-FFF2-40B4-BE49-F238E27FC236}">
                <a16:creationId xmlns:a16="http://schemas.microsoft.com/office/drawing/2014/main" id="{101E7E83-3439-4999-B009-F92BA6DCC87A}"/>
              </a:ext>
            </a:extLst>
          </p:cNvPr>
          <p:cNvSpPr>
            <a:spLocks noGrp="1"/>
          </p:cNvSpPr>
          <p:nvPr>
            <p:ph sz="quarter" idx="14"/>
          </p:nvPr>
        </p:nvSpPr>
        <p:spPr>
          <a:xfrm>
            <a:off x="1709803" y="3985625"/>
            <a:ext cx="6569901" cy="2105025"/>
          </a:xfrm>
        </p:spPr>
        <p:txBody>
          <a:bodyPr/>
          <a:lstStyle/>
          <a:p>
            <a:pPr marL="0" indent="0">
              <a:buNone/>
            </a:pPr>
            <a:r>
              <a:rPr lang="en-IN" dirty="0"/>
              <a:t>Period 1 contains two elements: H and H</a:t>
            </a:r>
            <a:r>
              <a:rPr lang="en-IN" sz="100" dirty="0"/>
              <a:t> </a:t>
            </a:r>
            <a:r>
              <a:rPr lang="en-IN" dirty="0"/>
              <a:t>e</a:t>
            </a:r>
          </a:p>
          <a:p>
            <a:pPr marL="0" indent="0">
              <a:buNone/>
            </a:pPr>
            <a:r>
              <a:rPr lang="en-IN" dirty="0"/>
              <a:t>Periods 2 and 3 each contain eight elements:</a:t>
            </a:r>
          </a:p>
          <a:p>
            <a:pPr marL="901700" indent="0">
              <a:buNone/>
            </a:pPr>
            <a:r>
              <a:rPr lang="en-IN" dirty="0"/>
              <a:t>Period 2—L</a:t>
            </a:r>
            <a:r>
              <a:rPr lang="en-IN" sz="100" dirty="0"/>
              <a:t> </a:t>
            </a:r>
            <a:r>
              <a:rPr lang="en-IN" dirty="0"/>
              <a:t>i, B</a:t>
            </a:r>
            <a:r>
              <a:rPr lang="en-IN" sz="100" dirty="0"/>
              <a:t> </a:t>
            </a:r>
            <a:r>
              <a:rPr lang="en-IN" dirty="0"/>
              <a:t>e, B, C, N, O, F, N</a:t>
            </a:r>
            <a:r>
              <a:rPr lang="en-IN" sz="100" dirty="0"/>
              <a:t> </a:t>
            </a:r>
            <a:r>
              <a:rPr lang="en-IN" dirty="0"/>
              <a:t>e</a:t>
            </a:r>
          </a:p>
          <a:p>
            <a:pPr marL="901700" indent="0">
              <a:buNone/>
            </a:pPr>
            <a:r>
              <a:rPr lang="en-IN" dirty="0"/>
              <a:t>Period 3—N</a:t>
            </a:r>
            <a:r>
              <a:rPr lang="en-IN" sz="100" dirty="0"/>
              <a:t> </a:t>
            </a:r>
            <a:r>
              <a:rPr lang="en-IN" dirty="0"/>
              <a:t>a, M</a:t>
            </a:r>
            <a:r>
              <a:rPr lang="en-IN" sz="100" dirty="0"/>
              <a:t> </a:t>
            </a:r>
            <a:r>
              <a:rPr lang="en-IN" dirty="0"/>
              <a:t>g, A</a:t>
            </a:r>
            <a:r>
              <a:rPr lang="en-IN" sz="100" dirty="0"/>
              <a:t> </a:t>
            </a:r>
            <a:r>
              <a:rPr lang="en-IN" dirty="0"/>
              <a:t>l, S</a:t>
            </a:r>
            <a:r>
              <a:rPr lang="en-IN" sz="100" dirty="0"/>
              <a:t> </a:t>
            </a:r>
            <a:r>
              <a:rPr lang="en-IN" dirty="0"/>
              <a:t>i, P, S, C</a:t>
            </a:r>
            <a:r>
              <a:rPr lang="en-IN" sz="100" dirty="0"/>
              <a:t> </a:t>
            </a:r>
            <a:r>
              <a:rPr lang="en-IN" dirty="0"/>
              <a:t>l, A</a:t>
            </a:r>
            <a:r>
              <a:rPr lang="en-IN" sz="100" dirty="0"/>
              <a:t> </a:t>
            </a:r>
            <a:r>
              <a:rPr lang="en-IN" dirty="0"/>
              <a:t>r</a:t>
            </a:r>
          </a:p>
        </p:txBody>
      </p:sp>
    </p:spTree>
    <p:extLst>
      <p:ext uri="{BB962C8B-B14F-4D97-AF65-F5344CB8AC3E}">
        <p14:creationId xmlns:p14="http://schemas.microsoft.com/office/powerpoint/2010/main" val="10827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FE54-BE19-4317-8C22-C27FDFA2950F}"/>
              </a:ext>
            </a:extLst>
          </p:cNvPr>
          <p:cNvSpPr>
            <a:spLocks noGrp="1"/>
          </p:cNvSpPr>
          <p:nvPr>
            <p:ph type="title"/>
          </p:nvPr>
        </p:nvSpPr>
        <p:spPr/>
        <p:txBody>
          <a:bodyPr/>
          <a:lstStyle/>
          <a:p>
            <a:r>
              <a:rPr lang="en-IN" dirty="0"/>
              <a:t>Atoms and Elements</a:t>
            </a:r>
          </a:p>
        </p:txBody>
      </p:sp>
      <p:sp>
        <p:nvSpPr>
          <p:cNvPr id="3" name="Content Placeholder 2">
            <a:extLst>
              <a:ext uri="{FF2B5EF4-FFF2-40B4-BE49-F238E27FC236}">
                <a16:creationId xmlns:a16="http://schemas.microsoft.com/office/drawing/2014/main" id="{796A376F-1AC9-41FF-B7A2-25F0F206EAC0}"/>
              </a:ext>
            </a:extLst>
          </p:cNvPr>
          <p:cNvSpPr>
            <a:spLocks noGrp="1"/>
          </p:cNvSpPr>
          <p:nvPr>
            <p:ph sz="quarter" idx="13"/>
          </p:nvPr>
        </p:nvSpPr>
        <p:spPr>
          <a:xfrm>
            <a:off x="457200" y="1556327"/>
            <a:ext cx="3827463" cy="2754416"/>
          </a:xfrm>
        </p:spPr>
        <p:txBody>
          <a:bodyPr/>
          <a:lstStyle/>
          <a:p>
            <a:pPr marL="432" indent="0">
              <a:buNone/>
            </a:pPr>
            <a:r>
              <a:rPr lang="en-IN" dirty="0"/>
              <a:t>In addition to growing crops and raising animals, farmers must understand how to perform chemical tests and how to apply fertilizers and pesticides or herbicides to crops.</a:t>
            </a:r>
          </a:p>
        </p:txBody>
      </p:sp>
      <p:pic>
        <p:nvPicPr>
          <p:cNvPr id="5" name="Content Placeholder 4" descr="A farmer stands in a field of corn.">
            <a:extLst>
              <a:ext uri="{FF2B5EF4-FFF2-40B4-BE49-F238E27FC236}">
                <a16:creationId xmlns:a16="http://schemas.microsoft.com/office/drawing/2014/main" id="{56D2641E-AF02-49A4-A887-4FE2ED4B7856}"/>
              </a:ext>
            </a:extLst>
          </p:cNvPr>
          <p:cNvPicPr>
            <a:picLocks noGrp="1" noChangeAspect="1"/>
          </p:cNvPicPr>
          <p:nvPr>
            <p:ph sz="quarter" idx="14"/>
          </p:nvPr>
        </p:nvPicPr>
        <p:blipFill>
          <a:blip r:embed="rId2"/>
          <a:stretch>
            <a:fillRect/>
          </a:stretch>
        </p:blipFill>
        <p:spPr>
          <a:xfrm>
            <a:off x="4470769" y="1592262"/>
            <a:ext cx="4216031" cy="3820395"/>
          </a:xfrm>
          <a:prstGeom prst="rect">
            <a:avLst/>
          </a:prstGeom>
        </p:spPr>
      </p:pic>
    </p:spTree>
    <p:extLst>
      <p:ext uri="{BB962C8B-B14F-4D97-AF65-F5344CB8AC3E}">
        <p14:creationId xmlns:p14="http://schemas.microsoft.com/office/powerpoint/2010/main" val="4273713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A577-82BD-4F9B-8DF7-B56F4AE3994B}"/>
              </a:ext>
            </a:extLst>
          </p:cNvPr>
          <p:cNvSpPr>
            <a:spLocks noGrp="1"/>
          </p:cNvSpPr>
          <p:nvPr>
            <p:ph type="title"/>
          </p:nvPr>
        </p:nvSpPr>
        <p:spPr/>
        <p:txBody>
          <a:bodyPr/>
          <a:lstStyle/>
          <a:p>
            <a:r>
              <a:rPr lang="en-IN" dirty="0"/>
              <a:t>Group Numbers</a:t>
            </a:r>
          </a:p>
        </p:txBody>
      </p:sp>
      <p:sp>
        <p:nvSpPr>
          <p:cNvPr id="3" name="Content Placeholder 2">
            <a:extLst>
              <a:ext uri="{FF2B5EF4-FFF2-40B4-BE49-F238E27FC236}">
                <a16:creationId xmlns:a16="http://schemas.microsoft.com/office/drawing/2014/main" id="{3E93396B-78E5-4E46-9AE9-1541172048EB}"/>
              </a:ext>
            </a:extLst>
          </p:cNvPr>
          <p:cNvSpPr>
            <a:spLocks noGrp="1"/>
          </p:cNvSpPr>
          <p:nvPr>
            <p:ph sz="quarter" idx="13"/>
          </p:nvPr>
        </p:nvSpPr>
        <p:spPr/>
        <p:txBody>
          <a:bodyPr/>
          <a:lstStyle/>
          <a:p>
            <a:pPr marL="432" indent="0">
              <a:buNone/>
            </a:pPr>
            <a:r>
              <a:rPr lang="en-IN" b="1" dirty="0"/>
              <a:t>Group numbers,</a:t>
            </a:r>
            <a:r>
              <a:rPr lang="en-IN" dirty="0"/>
              <a:t> which identify the vertical columns of the periodic table, are written in two ways:</a:t>
            </a:r>
          </a:p>
          <a:p>
            <a:r>
              <a:rPr lang="en-IN" dirty="0"/>
              <a:t>the letter A is used for the </a:t>
            </a:r>
            <a:r>
              <a:rPr lang="en-IN" b="1" dirty="0"/>
              <a:t>representative elements</a:t>
            </a:r>
            <a:r>
              <a:rPr lang="en-IN" dirty="0"/>
              <a:t> 1A to 8A and the letter B for the </a:t>
            </a:r>
            <a:r>
              <a:rPr lang="en-IN" b="1" dirty="0"/>
              <a:t>transition elements</a:t>
            </a:r>
          </a:p>
          <a:p>
            <a:r>
              <a:rPr lang="en-IN" dirty="0"/>
              <a:t>the numbers 1 to 18 are used for the columns from left to right</a:t>
            </a:r>
          </a:p>
        </p:txBody>
      </p:sp>
    </p:spTree>
    <p:extLst>
      <p:ext uri="{BB962C8B-B14F-4D97-AF65-F5344CB8AC3E}">
        <p14:creationId xmlns:p14="http://schemas.microsoft.com/office/powerpoint/2010/main" val="3729853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1794-AA4A-4870-A4F7-F9098673BCF1}"/>
              </a:ext>
            </a:extLst>
          </p:cNvPr>
          <p:cNvSpPr>
            <a:spLocks noGrp="1"/>
          </p:cNvSpPr>
          <p:nvPr>
            <p:ph type="title"/>
          </p:nvPr>
        </p:nvSpPr>
        <p:spPr/>
        <p:txBody>
          <a:bodyPr/>
          <a:lstStyle/>
          <a:p>
            <a:r>
              <a:rPr lang="en-IN" dirty="0"/>
              <a:t>Group Numbers and Names</a:t>
            </a:r>
          </a:p>
        </p:txBody>
      </p:sp>
      <p:pic>
        <p:nvPicPr>
          <p:cNvPr id="5" name="Content Placeholder 4" descr="Groups with common names are identified as follows. For long description in Notes pane, press F6.">
            <a:extLst>
              <a:ext uri="{FF2B5EF4-FFF2-40B4-BE49-F238E27FC236}">
                <a16:creationId xmlns:a16="http://schemas.microsoft.com/office/drawing/2014/main" id="{96D16597-A44D-4CC8-9733-C7B31A0DBE6D}"/>
              </a:ext>
            </a:extLst>
          </p:cNvPr>
          <p:cNvPicPr>
            <a:picLocks noGrp="1" noChangeAspect="1"/>
          </p:cNvPicPr>
          <p:nvPr>
            <p:ph sz="quarter" idx="13"/>
          </p:nvPr>
        </p:nvPicPr>
        <p:blipFill>
          <a:blip r:embed="rId3"/>
          <a:stretch>
            <a:fillRect/>
          </a:stretch>
        </p:blipFill>
        <p:spPr>
          <a:xfrm>
            <a:off x="1345696" y="1703925"/>
            <a:ext cx="6452608" cy="3653503"/>
          </a:xfrm>
          <a:prstGeom prst="rect">
            <a:avLst/>
          </a:prstGeom>
        </p:spPr>
      </p:pic>
      <p:sp>
        <p:nvSpPr>
          <p:cNvPr id="4" name="Content Placeholder 3">
            <a:extLst>
              <a:ext uri="{FF2B5EF4-FFF2-40B4-BE49-F238E27FC236}">
                <a16:creationId xmlns:a16="http://schemas.microsoft.com/office/drawing/2014/main" id="{856BA469-96AE-48BB-904C-4A30C903B170}"/>
              </a:ext>
            </a:extLst>
          </p:cNvPr>
          <p:cNvSpPr>
            <a:spLocks noGrp="1"/>
          </p:cNvSpPr>
          <p:nvPr>
            <p:ph sz="quarter" idx="14"/>
          </p:nvPr>
        </p:nvSpPr>
        <p:spPr>
          <a:xfrm>
            <a:off x="457200" y="5671610"/>
            <a:ext cx="8229600" cy="416467"/>
          </a:xfrm>
        </p:spPr>
        <p:txBody>
          <a:bodyPr/>
          <a:lstStyle/>
          <a:p>
            <a:pPr marL="432" indent="0">
              <a:buNone/>
            </a:pPr>
            <a:r>
              <a:rPr lang="en-IN" dirty="0"/>
              <a:t>Certain groups on the periodic table have common names.</a:t>
            </a:r>
          </a:p>
        </p:txBody>
      </p:sp>
    </p:spTree>
    <p:extLst>
      <p:ext uri="{BB962C8B-B14F-4D97-AF65-F5344CB8AC3E}">
        <p14:creationId xmlns:p14="http://schemas.microsoft.com/office/powerpoint/2010/main" val="153804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16FD-25F0-4161-A183-87C609BA5226}"/>
              </a:ext>
            </a:extLst>
          </p:cNvPr>
          <p:cNvSpPr>
            <a:spLocks noGrp="1"/>
          </p:cNvSpPr>
          <p:nvPr>
            <p:ph type="title"/>
          </p:nvPr>
        </p:nvSpPr>
        <p:spPr>
          <a:xfrm>
            <a:off x="457200" y="215371"/>
            <a:ext cx="7697244" cy="1097279"/>
          </a:xfrm>
        </p:spPr>
        <p:txBody>
          <a:bodyPr/>
          <a:lstStyle/>
          <a:p>
            <a:r>
              <a:rPr lang="en-IN" sz="3400" dirty="0"/>
              <a:t>Representative Elements– Groups and Names</a:t>
            </a:r>
          </a:p>
        </p:txBody>
      </p:sp>
      <p:sp>
        <p:nvSpPr>
          <p:cNvPr id="4" name="Content Placeholder 3">
            <a:extLst>
              <a:ext uri="{FF2B5EF4-FFF2-40B4-BE49-F238E27FC236}">
                <a16:creationId xmlns:a16="http://schemas.microsoft.com/office/drawing/2014/main" id="{7AABD018-FDB0-4A44-A29F-764C8DCD75BD}"/>
              </a:ext>
            </a:extLst>
          </p:cNvPr>
          <p:cNvSpPr>
            <a:spLocks noGrp="1"/>
          </p:cNvSpPr>
          <p:nvPr>
            <p:ph sz="quarter" idx="14"/>
          </p:nvPr>
        </p:nvSpPr>
        <p:spPr>
          <a:xfrm>
            <a:off x="464455" y="1555748"/>
            <a:ext cx="5065556" cy="408853"/>
          </a:xfrm>
        </p:spPr>
        <p:txBody>
          <a:bodyPr/>
          <a:lstStyle/>
          <a:p>
            <a:pPr marL="432" indent="0">
              <a:buNone/>
            </a:pPr>
            <a:r>
              <a:rPr lang="en-IN" sz="2000" b="1" dirty="0"/>
              <a:t>Representative elements</a:t>
            </a:r>
            <a:r>
              <a:rPr lang="en-IN" sz="2000" dirty="0"/>
              <a:t> include</a:t>
            </a:r>
          </a:p>
        </p:txBody>
      </p:sp>
      <p:sp>
        <p:nvSpPr>
          <p:cNvPr id="5" name="Content Placeholder 4">
            <a:extLst>
              <a:ext uri="{FF2B5EF4-FFF2-40B4-BE49-F238E27FC236}">
                <a16:creationId xmlns:a16="http://schemas.microsoft.com/office/drawing/2014/main" id="{48FF6F4F-1FCB-4076-87CA-400219B9609E}"/>
              </a:ext>
            </a:extLst>
          </p:cNvPr>
          <p:cNvSpPr>
            <a:spLocks noGrp="1"/>
          </p:cNvSpPr>
          <p:nvPr>
            <p:ph sz="quarter" idx="15"/>
          </p:nvPr>
        </p:nvSpPr>
        <p:spPr>
          <a:xfrm>
            <a:off x="454027" y="2044034"/>
            <a:ext cx="6541118" cy="349938"/>
          </a:xfrm>
        </p:spPr>
        <p:txBody>
          <a:bodyPr/>
          <a:lstStyle/>
          <a:p>
            <a:r>
              <a:rPr lang="en-IN" sz="2000" dirty="0"/>
              <a:t>Group 1A (1), called the </a:t>
            </a:r>
            <a:r>
              <a:rPr lang="en-IN" sz="2000" b="1" dirty="0"/>
              <a:t>alkali metals: </a:t>
            </a:r>
          </a:p>
        </p:txBody>
      </p:sp>
      <p:sp>
        <p:nvSpPr>
          <p:cNvPr id="3" name="Content Placeholder 2">
            <a:extLst>
              <a:ext uri="{FF2B5EF4-FFF2-40B4-BE49-F238E27FC236}">
                <a16:creationId xmlns:a16="http://schemas.microsoft.com/office/drawing/2014/main" id="{0ABB7BCB-E366-4CA6-BC1B-68A9BCB585DF}"/>
              </a:ext>
            </a:extLst>
          </p:cNvPr>
          <p:cNvSpPr>
            <a:spLocks noGrp="1"/>
          </p:cNvSpPr>
          <p:nvPr>
            <p:ph sz="quarter" idx="16"/>
          </p:nvPr>
        </p:nvSpPr>
        <p:spPr>
          <a:xfrm>
            <a:off x="2826326" y="2486907"/>
            <a:ext cx="3042459" cy="408853"/>
          </a:xfrm>
        </p:spPr>
        <p:txBody>
          <a:bodyPr/>
          <a:lstStyle/>
          <a:p>
            <a:pPr marL="432" indent="0">
              <a:buNone/>
            </a:pPr>
            <a:r>
              <a:rPr lang="en-IN" sz="2000" dirty="0"/>
              <a:t>L</a:t>
            </a:r>
            <a:r>
              <a:rPr lang="en-IN" sz="100" dirty="0"/>
              <a:t> </a:t>
            </a:r>
            <a:r>
              <a:rPr lang="en-IN" sz="2000" dirty="0" err="1"/>
              <a:t>i</a:t>
            </a:r>
            <a:r>
              <a:rPr lang="en-IN" sz="2000" dirty="0"/>
              <a:t>, N</a:t>
            </a:r>
            <a:r>
              <a:rPr lang="en-IN" sz="100" dirty="0"/>
              <a:t> </a:t>
            </a:r>
            <a:r>
              <a:rPr lang="en-IN" sz="2000" dirty="0"/>
              <a:t>a, K, R</a:t>
            </a:r>
            <a:r>
              <a:rPr lang="en-IN" sz="100" dirty="0"/>
              <a:t> </a:t>
            </a:r>
            <a:r>
              <a:rPr lang="en-IN" sz="2000" dirty="0"/>
              <a:t>b, C</a:t>
            </a:r>
            <a:r>
              <a:rPr lang="en-IN" sz="100" dirty="0"/>
              <a:t> </a:t>
            </a:r>
            <a:r>
              <a:rPr lang="en-IN" sz="2000" dirty="0"/>
              <a:t>s, and F</a:t>
            </a:r>
            <a:r>
              <a:rPr lang="en-IN" sz="100" dirty="0"/>
              <a:t> </a:t>
            </a:r>
            <a:r>
              <a:rPr lang="en-IN" sz="2000" dirty="0"/>
              <a:t>r</a:t>
            </a:r>
          </a:p>
        </p:txBody>
      </p:sp>
      <p:sp>
        <p:nvSpPr>
          <p:cNvPr id="6" name="Content Placeholder 5">
            <a:extLst>
              <a:ext uri="{FF2B5EF4-FFF2-40B4-BE49-F238E27FC236}">
                <a16:creationId xmlns:a16="http://schemas.microsoft.com/office/drawing/2014/main" id="{9B179D2D-A9A6-434C-8640-9FC38FA38AFB}"/>
              </a:ext>
            </a:extLst>
          </p:cNvPr>
          <p:cNvSpPr>
            <a:spLocks noGrp="1"/>
          </p:cNvSpPr>
          <p:nvPr>
            <p:ph sz="quarter" idx="17"/>
          </p:nvPr>
        </p:nvSpPr>
        <p:spPr>
          <a:xfrm>
            <a:off x="464854" y="2996271"/>
            <a:ext cx="8179422" cy="408810"/>
          </a:xfrm>
        </p:spPr>
        <p:txBody>
          <a:bodyPr/>
          <a:lstStyle/>
          <a:p>
            <a:r>
              <a:rPr lang="en-IN" sz="2000" dirty="0"/>
              <a:t>Group 2A (2), called the </a:t>
            </a:r>
            <a:r>
              <a:rPr lang="en-IN" sz="2000" b="1" dirty="0"/>
              <a:t>alkaline earth metals:</a:t>
            </a:r>
          </a:p>
        </p:txBody>
      </p:sp>
      <p:sp>
        <p:nvSpPr>
          <p:cNvPr id="7" name="Content Placeholder 6">
            <a:extLst>
              <a:ext uri="{FF2B5EF4-FFF2-40B4-BE49-F238E27FC236}">
                <a16:creationId xmlns:a16="http://schemas.microsoft.com/office/drawing/2014/main" id="{BFB35A04-80F3-49AC-AC70-4AAC5A2D1E62}"/>
              </a:ext>
            </a:extLst>
          </p:cNvPr>
          <p:cNvSpPr>
            <a:spLocks noGrp="1"/>
          </p:cNvSpPr>
          <p:nvPr>
            <p:ph sz="quarter" idx="18"/>
          </p:nvPr>
        </p:nvSpPr>
        <p:spPr>
          <a:xfrm>
            <a:off x="2797187" y="3485881"/>
            <a:ext cx="3315746" cy="386776"/>
          </a:xfrm>
        </p:spPr>
        <p:txBody>
          <a:bodyPr/>
          <a:lstStyle/>
          <a:p>
            <a:pPr marL="432" indent="0">
              <a:buNone/>
            </a:pPr>
            <a:r>
              <a:rPr lang="en-IN" sz="2000" dirty="0"/>
              <a:t>B</a:t>
            </a:r>
            <a:r>
              <a:rPr lang="en-IN" sz="100" dirty="0"/>
              <a:t> </a:t>
            </a:r>
            <a:r>
              <a:rPr lang="en-IN" sz="2000" dirty="0"/>
              <a:t>e, M</a:t>
            </a:r>
            <a:r>
              <a:rPr lang="en-IN" sz="100" dirty="0"/>
              <a:t> </a:t>
            </a:r>
            <a:r>
              <a:rPr lang="en-IN" sz="2000" dirty="0"/>
              <a:t>g, C</a:t>
            </a:r>
            <a:r>
              <a:rPr lang="en-IN" sz="100" dirty="0"/>
              <a:t> </a:t>
            </a:r>
            <a:r>
              <a:rPr lang="en-IN" sz="2000" dirty="0"/>
              <a:t>a, S</a:t>
            </a:r>
            <a:r>
              <a:rPr lang="en-IN" sz="100" dirty="0"/>
              <a:t> </a:t>
            </a:r>
            <a:r>
              <a:rPr lang="en-IN" sz="2000" dirty="0"/>
              <a:t>r, B</a:t>
            </a:r>
            <a:r>
              <a:rPr lang="en-IN" sz="100" dirty="0"/>
              <a:t> </a:t>
            </a:r>
            <a:r>
              <a:rPr lang="en-IN" sz="2000" dirty="0"/>
              <a:t>a, and R</a:t>
            </a:r>
            <a:r>
              <a:rPr lang="en-IN" sz="100" dirty="0"/>
              <a:t> </a:t>
            </a:r>
            <a:r>
              <a:rPr lang="en-IN" sz="2000" dirty="0"/>
              <a:t>a</a:t>
            </a:r>
          </a:p>
        </p:txBody>
      </p:sp>
      <p:sp>
        <p:nvSpPr>
          <p:cNvPr id="8" name="Content Placeholder 7">
            <a:extLst>
              <a:ext uri="{FF2B5EF4-FFF2-40B4-BE49-F238E27FC236}">
                <a16:creationId xmlns:a16="http://schemas.microsoft.com/office/drawing/2014/main" id="{8D2B7789-BB1C-4813-9B96-3F799FFD5967}"/>
              </a:ext>
            </a:extLst>
          </p:cNvPr>
          <p:cNvSpPr>
            <a:spLocks noGrp="1"/>
          </p:cNvSpPr>
          <p:nvPr>
            <p:ph sz="quarter" idx="19"/>
          </p:nvPr>
        </p:nvSpPr>
        <p:spPr>
          <a:xfrm>
            <a:off x="454027" y="3963423"/>
            <a:ext cx="8278472" cy="845642"/>
          </a:xfrm>
        </p:spPr>
        <p:txBody>
          <a:bodyPr/>
          <a:lstStyle/>
          <a:p>
            <a:pPr marL="255600" indent="-255600"/>
            <a:r>
              <a:rPr lang="en-IN" sz="2000" dirty="0"/>
              <a:t>Groups 3A (13), 4A (14), 5A (15), and 6A (16)</a:t>
            </a:r>
          </a:p>
          <a:p>
            <a:pPr marL="255600" indent="-255600"/>
            <a:r>
              <a:rPr lang="en-IN" sz="2000" dirty="0"/>
              <a:t>Group 7A (17), called the </a:t>
            </a:r>
            <a:r>
              <a:rPr lang="en-IN" sz="2000" b="1" dirty="0"/>
              <a:t>halogens:</a:t>
            </a:r>
          </a:p>
        </p:txBody>
      </p:sp>
      <p:sp>
        <p:nvSpPr>
          <p:cNvPr id="9" name="Content Placeholder 8">
            <a:extLst>
              <a:ext uri="{FF2B5EF4-FFF2-40B4-BE49-F238E27FC236}">
                <a16:creationId xmlns:a16="http://schemas.microsoft.com/office/drawing/2014/main" id="{08B1646D-DBD6-4717-A9C7-C731DE9C9146}"/>
              </a:ext>
            </a:extLst>
          </p:cNvPr>
          <p:cNvSpPr>
            <a:spLocks noGrp="1"/>
          </p:cNvSpPr>
          <p:nvPr>
            <p:ph sz="quarter" idx="20"/>
          </p:nvPr>
        </p:nvSpPr>
        <p:spPr>
          <a:xfrm>
            <a:off x="2826326" y="5011436"/>
            <a:ext cx="2703685" cy="356432"/>
          </a:xfrm>
        </p:spPr>
        <p:txBody>
          <a:bodyPr/>
          <a:lstStyle/>
          <a:p>
            <a:pPr marL="0" indent="0">
              <a:buNone/>
            </a:pPr>
            <a:r>
              <a:rPr lang="en-IN" sz="2000" dirty="0"/>
              <a:t>F, C</a:t>
            </a:r>
            <a:r>
              <a:rPr lang="en-IN" sz="100" dirty="0"/>
              <a:t> </a:t>
            </a:r>
            <a:r>
              <a:rPr lang="en-IN" sz="2000" dirty="0"/>
              <a:t>l, B</a:t>
            </a:r>
            <a:r>
              <a:rPr lang="en-IN" sz="100" dirty="0"/>
              <a:t> </a:t>
            </a:r>
            <a:r>
              <a:rPr lang="en-IN" sz="2000" dirty="0"/>
              <a:t>r, I, A</a:t>
            </a:r>
            <a:r>
              <a:rPr lang="en-IN" sz="100" dirty="0"/>
              <a:t> </a:t>
            </a:r>
            <a:r>
              <a:rPr lang="en-IN" sz="2000" dirty="0"/>
              <a:t>t, and T</a:t>
            </a:r>
            <a:r>
              <a:rPr lang="en-IN" sz="100" dirty="0"/>
              <a:t> </a:t>
            </a:r>
            <a:r>
              <a:rPr lang="en-IN" sz="2000" dirty="0"/>
              <a:t>s</a:t>
            </a:r>
          </a:p>
        </p:txBody>
      </p:sp>
      <p:sp>
        <p:nvSpPr>
          <p:cNvPr id="10" name="Content Placeholder 9">
            <a:extLst>
              <a:ext uri="{FF2B5EF4-FFF2-40B4-BE49-F238E27FC236}">
                <a16:creationId xmlns:a16="http://schemas.microsoft.com/office/drawing/2014/main" id="{8EEA0D6D-24AE-457E-BCF9-07B12CF0590F}"/>
              </a:ext>
            </a:extLst>
          </p:cNvPr>
          <p:cNvSpPr>
            <a:spLocks noGrp="1"/>
          </p:cNvSpPr>
          <p:nvPr>
            <p:ph sz="quarter" idx="21"/>
          </p:nvPr>
        </p:nvSpPr>
        <p:spPr>
          <a:xfrm>
            <a:off x="476876" y="5467580"/>
            <a:ext cx="8232774" cy="356433"/>
          </a:xfrm>
        </p:spPr>
        <p:txBody>
          <a:bodyPr/>
          <a:lstStyle/>
          <a:p>
            <a:pPr marL="255600"/>
            <a:r>
              <a:rPr lang="en-IN" sz="2000" dirty="0"/>
              <a:t>Group 8A (18), called the </a:t>
            </a:r>
            <a:r>
              <a:rPr lang="en-IN" sz="2000" b="1" dirty="0"/>
              <a:t>noble gases:</a:t>
            </a:r>
          </a:p>
        </p:txBody>
      </p:sp>
      <p:sp>
        <p:nvSpPr>
          <p:cNvPr id="11" name="Content Placeholder 10">
            <a:extLst>
              <a:ext uri="{FF2B5EF4-FFF2-40B4-BE49-F238E27FC236}">
                <a16:creationId xmlns:a16="http://schemas.microsoft.com/office/drawing/2014/main" id="{62F482F3-E3D7-4873-BC0D-1A25965C9E41}"/>
              </a:ext>
            </a:extLst>
          </p:cNvPr>
          <p:cNvSpPr>
            <a:spLocks noGrp="1"/>
          </p:cNvSpPr>
          <p:nvPr>
            <p:ph sz="quarter" idx="22"/>
          </p:nvPr>
        </p:nvSpPr>
        <p:spPr>
          <a:xfrm>
            <a:off x="2797187" y="5920471"/>
            <a:ext cx="3725332" cy="356432"/>
          </a:xfrm>
        </p:spPr>
        <p:txBody>
          <a:bodyPr/>
          <a:lstStyle/>
          <a:p>
            <a:pPr marL="0" indent="0">
              <a:buNone/>
            </a:pPr>
            <a:r>
              <a:rPr lang="en-IN" sz="2000" dirty="0"/>
              <a:t>H</a:t>
            </a:r>
            <a:r>
              <a:rPr lang="en-IN" sz="100" dirty="0"/>
              <a:t> </a:t>
            </a:r>
            <a:r>
              <a:rPr lang="en-IN" sz="2000" dirty="0"/>
              <a:t>e, N</a:t>
            </a:r>
            <a:r>
              <a:rPr lang="en-IN" sz="100" dirty="0"/>
              <a:t> </a:t>
            </a:r>
            <a:r>
              <a:rPr lang="en-IN" sz="2000" dirty="0"/>
              <a:t>e, A</a:t>
            </a:r>
            <a:r>
              <a:rPr lang="en-IN" sz="100" dirty="0"/>
              <a:t> </a:t>
            </a:r>
            <a:r>
              <a:rPr lang="en-IN" sz="2000" dirty="0"/>
              <a:t>r, K</a:t>
            </a:r>
            <a:r>
              <a:rPr lang="en-IN" sz="100" dirty="0"/>
              <a:t> </a:t>
            </a:r>
            <a:r>
              <a:rPr lang="en-IN" sz="2000" dirty="0"/>
              <a:t>r, X</a:t>
            </a:r>
            <a:r>
              <a:rPr lang="en-IN" sz="100" dirty="0"/>
              <a:t> </a:t>
            </a:r>
            <a:r>
              <a:rPr lang="en-IN" sz="2000" dirty="0"/>
              <a:t>e, R</a:t>
            </a:r>
            <a:r>
              <a:rPr lang="en-IN" sz="100" dirty="0"/>
              <a:t> </a:t>
            </a:r>
            <a:r>
              <a:rPr lang="en-IN" sz="2000" dirty="0"/>
              <a:t>n, and O</a:t>
            </a:r>
            <a:r>
              <a:rPr lang="en-IN" sz="100" dirty="0"/>
              <a:t> </a:t>
            </a:r>
            <a:r>
              <a:rPr lang="en-IN" sz="2000" dirty="0"/>
              <a:t>g</a:t>
            </a:r>
          </a:p>
        </p:txBody>
      </p:sp>
    </p:spTree>
    <p:extLst>
      <p:ext uri="{BB962C8B-B14F-4D97-AF65-F5344CB8AC3E}">
        <p14:creationId xmlns:p14="http://schemas.microsoft.com/office/powerpoint/2010/main" val="118156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5767-8A08-451E-B871-BB946B8CF44E}"/>
              </a:ext>
            </a:extLst>
          </p:cNvPr>
          <p:cNvSpPr>
            <a:spLocks noGrp="1"/>
          </p:cNvSpPr>
          <p:nvPr>
            <p:ph type="title"/>
          </p:nvPr>
        </p:nvSpPr>
        <p:spPr/>
        <p:txBody>
          <a:bodyPr/>
          <a:lstStyle/>
          <a:p>
            <a:r>
              <a:rPr lang="en-IN" dirty="0"/>
              <a:t>Alkali Metals</a:t>
            </a:r>
          </a:p>
        </p:txBody>
      </p:sp>
      <p:sp>
        <p:nvSpPr>
          <p:cNvPr id="3" name="Content Placeholder 2">
            <a:extLst>
              <a:ext uri="{FF2B5EF4-FFF2-40B4-BE49-F238E27FC236}">
                <a16:creationId xmlns:a16="http://schemas.microsoft.com/office/drawing/2014/main" id="{0485EA2F-6594-4FE5-9F58-040973A48A7B}"/>
              </a:ext>
            </a:extLst>
          </p:cNvPr>
          <p:cNvSpPr>
            <a:spLocks noGrp="1"/>
          </p:cNvSpPr>
          <p:nvPr>
            <p:ph sz="quarter" idx="13"/>
          </p:nvPr>
        </p:nvSpPr>
        <p:spPr>
          <a:xfrm>
            <a:off x="457200" y="1556327"/>
            <a:ext cx="4468761" cy="1275363"/>
          </a:xfrm>
        </p:spPr>
        <p:txBody>
          <a:bodyPr/>
          <a:lstStyle/>
          <a:p>
            <a:pPr marL="432" indent="0">
              <a:buNone/>
            </a:pPr>
            <a:r>
              <a:rPr lang="en-IN" dirty="0"/>
              <a:t>Lithium (L</a:t>
            </a:r>
            <a:r>
              <a:rPr lang="en-IN" sz="100" dirty="0"/>
              <a:t> </a:t>
            </a:r>
            <a:r>
              <a:rPr lang="en-IN" dirty="0" err="1"/>
              <a:t>i</a:t>
            </a:r>
            <a:r>
              <a:rPr lang="en-IN" dirty="0"/>
              <a:t>), sodium (N</a:t>
            </a:r>
            <a:r>
              <a:rPr lang="en-IN" sz="100" dirty="0"/>
              <a:t> </a:t>
            </a:r>
            <a:r>
              <a:rPr lang="en-IN" dirty="0"/>
              <a:t>a), and potassium (K) are </a:t>
            </a:r>
            <a:r>
              <a:rPr lang="en-IN" b="1" dirty="0"/>
              <a:t>alkali metals</a:t>
            </a:r>
            <a:r>
              <a:rPr lang="en-IN" dirty="0"/>
              <a:t> from Group 1A (1).</a:t>
            </a:r>
          </a:p>
        </p:txBody>
      </p:sp>
      <p:pic>
        <p:nvPicPr>
          <p:cNvPr id="5" name="Content Placeholder 4" descr="In group 1, reacting with water. Lithium, sodium, and potassium are placed in petri dishes filled with water. Bubbling occurs at a different rate for each metal.">
            <a:extLst>
              <a:ext uri="{FF2B5EF4-FFF2-40B4-BE49-F238E27FC236}">
                <a16:creationId xmlns:a16="http://schemas.microsoft.com/office/drawing/2014/main" id="{A6F1590C-A0ED-4978-A8CC-200EC88E7EC0}"/>
              </a:ext>
            </a:extLst>
          </p:cNvPr>
          <p:cNvPicPr>
            <a:picLocks noGrp="1" noChangeAspect="1"/>
          </p:cNvPicPr>
          <p:nvPr>
            <p:ph sz="quarter" idx="14"/>
          </p:nvPr>
        </p:nvPicPr>
        <p:blipFill>
          <a:blip r:embed="rId2"/>
          <a:stretch>
            <a:fillRect/>
          </a:stretch>
        </p:blipFill>
        <p:spPr>
          <a:xfrm>
            <a:off x="5475750" y="1632654"/>
            <a:ext cx="2617013" cy="4512310"/>
          </a:xfrm>
          <a:prstGeom prst="rect">
            <a:avLst/>
          </a:prstGeom>
        </p:spPr>
      </p:pic>
    </p:spTree>
    <p:extLst>
      <p:ext uri="{BB962C8B-B14F-4D97-AF65-F5344CB8AC3E}">
        <p14:creationId xmlns:p14="http://schemas.microsoft.com/office/powerpoint/2010/main" val="282920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p:txBody>
          <a:bodyPr/>
          <a:lstStyle/>
          <a:p>
            <a:r>
              <a:rPr lang="en-IN" dirty="0"/>
              <a:t>Halogens</a:t>
            </a:r>
          </a:p>
        </p:txBody>
      </p:sp>
      <p:sp>
        <p:nvSpPr>
          <p:cNvPr id="4" name="Content Placeholder 3">
            <a:extLst>
              <a:ext uri="{FF2B5EF4-FFF2-40B4-BE49-F238E27FC236}">
                <a16:creationId xmlns:a16="http://schemas.microsoft.com/office/drawing/2014/main" id="{77688C45-50A6-449F-90D2-8E6FA5794A77}"/>
              </a:ext>
            </a:extLst>
          </p:cNvPr>
          <p:cNvSpPr>
            <a:spLocks noGrp="1"/>
          </p:cNvSpPr>
          <p:nvPr>
            <p:ph sz="quarter" idx="14"/>
          </p:nvPr>
        </p:nvSpPr>
        <p:spPr>
          <a:xfrm>
            <a:off x="417836" y="1547754"/>
            <a:ext cx="1237554" cy="413783"/>
          </a:xfrm>
        </p:spPr>
        <p:txBody>
          <a:bodyPr/>
          <a:lstStyle/>
          <a:p>
            <a:pPr marL="432" indent="0">
              <a:buNone/>
            </a:pPr>
            <a:r>
              <a:rPr lang="en-IN" sz="2400" dirty="0"/>
              <a:t>Chlorine</a:t>
            </a:r>
          </a:p>
        </p:txBody>
      </p:sp>
      <p:graphicFrame>
        <p:nvGraphicFramePr>
          <p:cNvPr id="17" name="Object 16" descr="C l sub 2,">
            <a:extLst>
              <a:ext uri="{FF2B5EF4-FFF2-40B4-BE49-F238E27FC236}">
                <a16:creationId xmlns:a16="http://schemas.microsoft.com/office/drawing/2014/main" id="{F206768C-4FBA-4523-83FF-7A34FDF10016}"/>
              </a:ext>
            </a:extLst>
          </p:cNvPr>
          <p:cNvGraphicFramePr>
            <a:graphicFrameLocks noChangeAspect="1"/>
          </p:cNvGraphicFramePr>
          <p:nvPr>
            <p:extLst/>
          </p:nvPr>
        </p:nvGraphicFramePr>
        <p:xfrm>
          <a:off x="1777937" y="1546737"/>
          <a:ext cx="740410" cy="419100"/>
        </p:xfrm>
        <a:graphic>
          <a:graphicData uri="http://schemas.openxmlformats.org/presentationml/2006/ole">
            <mc:AlternateContent xmlns:mc="http://schemas.openxmlformats.org/markup-compatibility/2006">
              <mc:Choice xmlns:v="urn:schemas-microsoft-com:vml" Requires="v">
                <p:oleObj spid="_x0000_s1026" name="Equation" r:id="rId3" imgW="672840" imgH="380880" progId="Equation.DSMT4">
                  <p:embed/>
                </p:oleObj>
              </mc:Choice>
              <mc:Fallback>
                <p:oleObj name="Equation" r:id="rId3" imgW="672840" imgH="380880" progId="Equation.DSMT4">
                  <p:embed/>
                  <p:pic>
                    <p:nvPicPr>
                      <p:cNvPr id="17" name="Object 16" descr="C l sub 2,">
                        <a:extLst>
                          <a:ext uri="{FF2B5EF4-FFF2-40B4-BE49-F238E27FC236}">
                            <a16:creationId xmlns:a16="http://schemas.microsoft.com/office/drawing/2014/main" id="{F206768C-4FBA-4523-83FF-7A34FDF10016}"/>
                          </a:ext>
                        </a:extLst>
                      </p:cNvPr>
                      <p:cNvPicPr/>
                      <p:nvPr/>
                    </p:nvPicPr>
                    <p:blipFill>
                      <a:blip r:embed="rId4"/>
                      <a:stretch>
                        <a:fillRect/>
                      </a:stretch>
                    </p:blipFill>
                    <p:spPr>
                      <a:xfrm>
                        <a:off x="1777937" y="1546737"/>
                        <a:ext cx="740410" cy="419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C95EA95-5777-4EC8-8CB3-7C38BA6F5CBE}"/>
              </a:ext>
            </a:extLst>
          </p:cNvPr>
          <p:cNvSpPr>
            <a:spLocks noGrp="1"/>
          </p:cNvSpPr>
          <p:nvPr>
            <p:ph sz="quarter" idx="15"/>
          </p:nvPr>
        </p:nvSpPr>
        <p:spPr>
          <a:xfrm>
            <a:off x="2618391" y="1547671"/>
            <a:ext cx="1255109" cy="426566"/>
          </a:xfrm>
        </p:spPr>
        <p:txBody>
          <a:bodyPr/>
          <a:lstStyle/>
          <a:p>
            <a:pPr marL="432" indent="0">
              <a:buNone/>
            </a:pPr>
            <a:r>
              <a:rPr lang="en-IN" sz="2400" dirty="0"/>
              <a:t>bromine</a:t>
            </a:r>
          </a:p>
        </p:txBody>
      </p:sp>
      <p:graphicFrame>
        <p:nvGraphicFramePr>
          <p:cNvPr id="18" name="Object 17" descr="B r sub 2">
            <a:extLst>
              <a:ext uri="{FF2B5EF4-FFF2-40B4-BE49-F238E27FC236}">
                <a16:creationId xmlns:a16="http://schemas.microsoft.com/office/drawing/2014/main" id="{6C1EE24B-245F-42A0-90AF-1DD5F9980421}"/>
              </a:ext>
            </a:extLst>
          </p:cNvPr>
          <p:cNvGraphicFramePr>
            <a:graphicFrameLocks noChangeAspect="1"/>
          </p:cNvGraphicFramePr>
          <p:nvPr>
            <p:extLst/>
          </p:nvPr>
        </p:nvGraphicFramePr>
        <p:xfrm>
          <a:off x="3937572" y="1561485"/>
          <a:ext cx="726440" cy="419100"/>
        </p:xfrm>
        <a:graphic>
          <a:graphicData uri="http://schemas.openxmlformats.org/presentationml/2006/ole">
            <mc:AlternateContent xmlns:mc="http://schemas.openxmlformats.org/markup-compatibility/2006">
              <mc:Choice xmlns:v="urn:schemas-microsoft-com:vml" Requires="v">
                <p:oleObj spid="_x0000_s1027" name="Equation" r:id="rId5" imgW="660240" imgH="380880" progId="Equation.DSMT4">
                  <p:embed/>
                </p:oleObj>
              </mc:Choice>
              <mc:Fallback>
                <p:oleObj name="Equation" r:id="rId5" imgW="660240" imgH="380880" progId="Equation.DSMT4">
                  <p:embed/>
                  <p:pic>
                    <p:nvPicPr>
                      <p:cNvPr id="18" name="Object 17" descr="B r sub 2">
                        <a:extLst>
                          <a:ext uri="{FF2B5EF4-FFF2-40B4-BE49-F238E27FC236}">
                            <a16:creationId xmlns:a16="http://schemas.microsoft.com/office/drawing/2014/main" id="{6C1EE24B-245F-42A0-90AF-1DD5F9980421}"/>
                          </a:ext>
                        </a:extLst>
                      </p:cNvPr>
                      <p:cNvPicPr/>
                      <p:nvPr/>
                    </p:nvPicPr>
                    <p:blipFill>
                      <a:blip r:embed="rId6"/>
                      <a:stretch>
                        <a:fillRect/>
                      </a:stretch>
                    </p:blipFill>
                    <p:spPr>
                      <a:xfrm>
                        <a:off x="3937572" y="1561485"/>
                        <a:ext cx="726440" cy="419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327F3714-682F-444B-B496-BE71AE72036F}"/>
              </a:ext>
            </a:extLst>
          </p:cNvPr>
          <p:cNvSpPr>
            <a:spLocks noGrp="1"/>
          </p:cNvSpPr>
          <p:nvPr>
            <p:ph sz="quarter" idx="16"/>
          </p:nvPr>
        </p:nvSpPr>
        <p:spPr>
          <a:xfrm>
            <a:off x="417836" y="2065885"/>
            <a:ext cx="1593844" cy="420535"/>
          </a:xfrm>
        </p:spPr>
        <p:txBody>
          <a:bodyPr/>
          <a:lstStyle/>
          <a:p>
            <a:pPr marL="432" indent="0">
              <a:buNone/>
            </a:pPr>
            <a:r>
              <a:rPr lang="en-IN" sz="2400" dirty="0"/>
              <a:t>and iodine</a:t>
            </a:r>
          </a:p>
        </p:txBody>
      </p:sp>
      <p:graphicFrame>
        <p:nvGraphicFramePr>
          <p:cNvPr id="19" name="Object 18" descr="I sub 2">
            <a:extLst>
              <a:ext uri="{FF2B5EF4-FFF2-40B4-BE49-F238E27FC236}">
                <a16:creationId xmlns:a16="http://schemas.microsoft.com/office/drawing/2014/main" id="{AA03BF61-4C45-4C95-A98A-322C1986D7D6}"/>
              </a:ext>
            </a:extLst>
          </p:cNvPr>
          <p:cNvGraphicFramePr>
            <a:graphicFrameLocks noChangeAspect="1"/>
          </p:cNvGraphicFramePr>
          <p:nvPr>
            <p:extLst/>
          </p:nvPr>
        </p:nvGraphicFramePr>
        <p:xfrm>
          <a:off x="2111124" y="2065611"/>
          <a:ext cx="482054" cy="451927"/>
        </p:xfrm>
        <a:graphic>
          <a:graphicData uri="http://schemas.openxmlformats.org/presentationml/2006/ole">
            <mc:AlternateContent xmlns:mc="http://schemas.openxmlformats.org/markup-compatibility/2006">
              <mc:Choice xmlns:v="urn:schemas-microsoft-com:vml" Requires="v">
                <p:oleObj spid="_x0000_s1028" name="Equation" r:id="rId7" imgW="406080" imgH="380880" progId="Equation.DSMT4">
                  <p:embed/>
                </p:oleObj>
              </mc:Choice>
              <mc:Fallback>
                <p:oleObj name="Equation" r:id="rId7" imgW="406080" imgH="380880" progId="Equation.DSMT4">
                  <p:embed/>
                  <p:pic>
                    <p:nvPicPr>
                      <p:cNvPr id="19" name="Object 18" descr="I sub 2">
                        <a:extLst>
                          <a:ext uri="{FF2B5EF4-FFF2-40B4-BE49-F238E27FC236}">
                            <a16:creationId xmlns:a16="http://schemas.microsoft.com/office/drawing/2014/main" id="{AA03BF61-4C45-4C95-A98A-322C1986D7D6}"/>
                          </a:ext>
                        </a:extLst>
                      </p:cNvPr>
                      <p:cNvPicPr/>
                      <p:nvPr/>
                    </p:nvPicPr>
                    <p:blipFill>
                      <a:blip r:embed="rId8"/>
                      <a:stretch>
                        <a:fillRect/>
                      </a:stretch>
                    </p:blipFill>
                    <p:spPr>
                      <a:xfrm>
                        <a:off x="2111124" y="2065611"/>
                        <a:ext cx="482054" cy="451927"/>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1049030-54D2-4177-8B3A-3AEF731BEA3F}"/>
              </a:ext>
            </a:extLst>
          </p:cNvPr>
          <p:cNvSpPr>
            <a:spLocks noGrp="1"/>
          </p:cNvSpPr>
          <p:nvPr>
            <p:ph sz="quarter" idx="17"/>
          </p:nvPr>
        </p:nvSpPr>
        <p:spPr>
          <a:xfrm>
            <a:off x="2718679" y="2080728"/>
            <a:ext cx="1993560" cy="411749"/>
          </a:xfrm>
        </p:spPr>
        <p:txBody>
          <a:bodyPr/>
          <a:lstStyle/>
          <a:p>
            <a:pPr marL="432" indent="0">
              <a:buNone/>
            </a:pPr>
            <a:r>
              <a:rPr lang="en-IN" sz="2400" dirty="0"/>
              <a:t>are </a:t>
            </a:r>
            <a:r>
              <a:rPr lang="en-IN" sz="2400" b="1" dirty="0"/>
              <a:t>halogens</a:t>
            </a:r>
            <a:endParaRPr lang="en-IN" sz="2400" dirty="0"/>
          </a:p>
        </p:txBody>
      </p:sp>
      <p:sp>
        <p:nvSpPr>
          <p:cNvPr id="7" name="Content Placeholder 6">
            <a:extLst>
              <a:ext uri="{FF2B5EF4-FFF2-40B4-BE49-F238E27FC236}">
                <a16:creationId xmlns:a16="http://schemas.microsoft.com/office/drawing/2014/main" id="{D0CA0C72-CDF7-4949-B9F6-5251E3600C4C}"/>
              </a:ext>
            </a:extLst>
          </p:cNvPr>
          <p:cNvSpPr>
            <a:spLocks noGrp="1"/>
          </p:cNvSpPr>
          <p:nvPr>
            <p:ph sz="quarter" idx="18"/>
          </p:nvPr>
        </p:nvSpPr>
        <p:spPr>
          <a:xfrm>
            <a:off x="459728" y="2578068"/>
            <a:ext cx="2947149" cy="434397"/>
          </a:xfrm>
        </p:spPr>
        <p:txBody>
          <a:bodyPr/>
          <a:lstStyle/>
          <a:p>
            <a:pPr marL="432" indent="0">
              <a:buNone/>
            </a:pPr>
            <a:r>
              <a:rPr lang="en-IN" sz="2400" dirty="0"/>
              <a:t>from Group 7 A (17).</a:t>
            </a:r>
          </a:p>
        </p:txBody>
      </p:sp>
      <p:pic>
        <p:nvPicPr>
          <p:cNvPr id="20" name="Content Placeholder 19" descr="Atomic numbers and symbols of elements listed in group 7 A are as follows. 9, F. 17, C l. 35, B r. 53, I. 85, A t. Three samples are shown. Chlorine, C l sub 2, Bromine, B r sub 2, and Iodine, I sub 2.">
            <a:extLst>
              <a:ext uri="{FF2B5EF4-FFF2-40B4-BE49-F238E27FC236}">
                <a16:creationId xmlns:a16="http://schemas.microsoft.com/office/drawing/2014/main" id="{3BC73666-43F6-4892-9471-72F062EEAD05}"/>
              </a:ext>
            </a:extLst>
          </p:cNvPr>
          <p:cNvPicPr>
            <a:picLocks noGrp="1" noChangeAspect="1"/>
          </p:cNvPicPr>
          <p:nvPr>
            <p:ph sz="quarter" idx="19"/>
          </p:nvPr>
        </p:nvPicPr>
        <p:blipFill>
          <a:blip r:embed="rId9"/>
          <a:stretch>
            <a:fillRect/>
          </a:stretch>
        </p:blipFill>
        <p:spPr>
          <a:xfrm>
            <a:off x="6294324" y="1591647"/>
            <a:ext cx="1585269" cy="4435065"/>
          </a:xfrm>
          <a:prstGeom prst="rect">
            <a:avLst/>
          </a:prstGeom>
        </p:spPr>
      </p:pic>
    </p:spTree>
    <p:extLst>
      <p:ext uri="{BB962C8B-B14F-4D97-AF65-F5344CB8AC3E}">
        <p14:creationId xmlns:p14="http://schemas.microsoft.com/office/powerpoint/2010/main" val="1893678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Learning Check 1</a:t>
            </a:r>
          </a:p>
        </p:txBody>
      </p:sp>
      <p:sp>
        <p:nvSpPr>
          <p:cNvPr id="10" name="Content Placeholder 9">
            <a:extLst>
              <a:ext uri="{FF2B5EF4-FFF2-40B4-BE49-F238E27FC236}">
                <a16:creationId xmlns:a16="http://schemas.microsoft.com/office/drawing/2014/main" id="{B5D0D7D9-A276-488B-B00A-D3340FEA911F}"/>
              </a:ext>
            </a:extLst>
          </p:cNvPr>
          <p:cNvSpPr>
            <a:spLocks noGrp="1"/>
          </p:cNvSpPr>
          <p:nvPr>
            <p:ph sz="quarter" idx="14"/>
          </p:nvPr>
        </p:nvSpPr>
        <p:spPr>
          <a:xfrm>
            <a:off x="463937" y="1574248"/>
            <a:ext cx="7326078" cy="869693"/>
          </a:xfrm>
        </p:spPr>
        <p:txBody>
          <a:bodyPr/>
          <a:lstStyle/>
          <a:p>
            <a:pPr marL="432" indent="0">
              <a:buNone/>
            </a:pPr>
            <a:r>
              <a:rPr lang="en-US" altLang="en-US" sz="2000" dirty="0">
                <a:ea typeface="ＭＳ Ｐゴシック" pitchFamily="34" charset="-128"/>
              </a:rPr>
              <a:t>Identify the element described by each of the following:</a:t>
            </a:r>
            <a:endParaRPr lang="en-IN" sz="2000" dirty="0"/>
          </a:p>
          <a:p>
            <a:pPr marL="432" indent="0">
              <a:buNone/>
            </a:pPr>
            <a:r>
              <a:rPr lang="en-IN" sz="2000" b="1" dirty="0">
                <a:solidFill>
                  <a:schemeClr val="tx2"/>
                </a:solidFill>
              </a:rPr>
              <a:t>1.</a:t>
            </a:r>
            <a:r>
              <a:rPr lang="en-IN" sz="2000" dirty="0"/>
              <a:t> Group 7A (17), Period 4</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787651" y="2572803"/>
            <a:ext cx="1113577" cy="340952"/>
          </a:xfrm>
        </p:spPr>
        <p:txBody>
          <a:bodyPr/>
          <a:lstStyle/>
          <a:p>
            <a:pPr marL="432" indent="0">
              <a:buNone/>
            </a:pPr>
            <a:r>
              <a:rPr lang="en-IN" sz="2000" b="1" dirty="0">
                <a:solidFill>
                  <a:schemeClr val="tx2"/>
                </a:solidFill>
              </a:rPr>
              <a:t>A.</a:t>
            </a:r>
            <a:r>
              <a:rPr lang="en-IN" sz="2000" dirty="0"/>
              <a:t> B</a:t>
            </a:r>
            <a:r>
              <a:rPr lang="en-IN" sz="100" dirty="0"/>
              <a:t> </a:t>
            </a:r>
            <a:r>
              <a:rPr lang="en-IN" sz="2000" dirty="0"/>
              <a:t>r</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3040592" y="2588952"/>
            <a:ext cx="833139" cy="359244"/>
          </a:xfrm>
        </p:spPr>
        <p:txBody>
          <a:bodyPr/>
          <a:lstStyle/>
          <a:p>
            <a:pPr marL="432" indent="0">
              <a:buNone/>
            </a:pPr>
            <a:r>
              <a:rPr lang="en-IN" sz="2000" b="1" dirty="0">
                <a:solidFill>
                  <a:schemeClr val="tx2"/>
                </a:solidFill>
              </a:rPr>
              <a:t>B.</a:t>
            </a:r>
            <a:r>
              <a:rPr lang="en-IN" sz="2000" dirty="0"/>
              <a:t> C</a:t>
            </a:r>
            <a:r>
              <a:rPr lang="en-IN" sz="100" dirty="0"/>
              <a:t> </a:t>
            </a:r>
            <a:r>
              <a:rPr lang="en-IN" sz="2000" dirty="0"/>
              <a:t>l</a:t>
            </a:r>
          </a:p>
        </p:txBody>
      </p:sp>
      <p:sp>
        <p:nvSpPr>
          <p:cNvPr id="13" name="Content Placeholder 12">
            <a:extLst>
              <a:ext uri="{FF2B5EF4-FFF2-40B4-BE49-F238E27FC236}">
                <a16:creationId xmlns:a16="http://schemas.microsoft.com/office/drawing/2014/main" id="{DCBFA10E-1439-4ADA-9B25-E24977538ED3}"/>
              </a:ext>
            </a:extLst>
          </p:cNvPr>
          <p:cNvSpPr>
            <a:spLocks noGrp="1"/>
          </p:cNvSpPr>
          <p:nvPr>
            <p:ph sz="quarter" idx="17"/>
          </p:nvPr>
        </p:nvSpPr>
        <p:spPr>
          <a:xfrm>
            <a:off x="5585987" y="2598678"/>
            <a:ext cx="1616481" cy="366383"/>
          </a:xfrm>
        </p:spPr>
        <p:txBody>
          <a:bodyPr/>
          <a:lstStyle/>
          <a:p>
            <a:pPr marL="432" indent="0">
              <a:buNone/>
            </a:pPr>
            <a:r>
              <a:rPr lang="en-IN" sz="2000" b="1" dirty="0">
                <a:solidFill>
                  <a:schemeClr val="tx2"/>
                </a:solidFill>
              </a:rPr>
              <a:t>C.</a:t>
            </a:r>
            <a:r>
              <a:rPr lang="en-IN" sz="2000" dirty="0"/>
              <a:t> M</a:t>
            </a:r>
            <a:r>
              <a:rPr lang="en-IN" sz="100" dirty="0"/>
              <a:t> </a:t>
            </a:r>
            <a:r>
              <a:rPr lang="en-IN" sz="2000" dirty="0"/>
              <a:t>n</a:t>
            </a:r>
          </a:p>
        </p:txBody>
      </p:sp>
      <p:sp>
        <p:nvSpPr>
          <p:cNvPr id="14" name="Content Placeholder 13">
            <a:extLst>
              <a:ext uri="{FF2B5EF4-FFF2-40B4-BE49-F238E27FC236}">
                <a16:creationId xmlns:a16="http://schemas.microsoft.com/office/drawing/2014/main" id="{AF9F08E6-76B5-429F-B94A-369DBBF62642}"/>
              </a:ext>
            </a:extLst>
          </p:cNvPr>
          <p:cNvSpPr>
            <a:spLocks noGrp="1"/>
          </p:cNvSpPr>
          <p:nvPr>
            <p:ph sz="quarter" idx="18"/>
          </p:nvPr>
        </p:nvSpPr>
        <p:spPr>
          <a:xfrm>
            <a:off x="463937" y="3162282"/>
            <a:ext cx="6914227" cy="395526"/>
          </a:xfrm>
        </p:spPr>
        <p:txBody>
          <a:bodyPr/>
          <a:lstStyle/>
          <a:p>
            <a:pPr marL="432" indent="0">
              <a:buNone/>
            </a:pPr>
            <a:r>
              <a:rPr lang="en-IN" sz="2000" b="1" dirty="0">
                <a:solidFill>
                  <a:schemeClr val="tx2"/>
                </a:solidFill>
              </a:rPr>
              <a:t>2.</a:t>
            </a:r>
            <a:r>
              <a:rPr lang="en-IN" sz="2000" dirty="0"/>
              <a:t> Group 2A (2), Period 3</a:t>
            </a:r>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787651" y="3717486"/>
            <a:ext cx="1505369" cy="411221"/>
          </a:xfrm>
        </p:spPr>
        <p:txBody>
          <a:bodyPr/>
          <a:lstStyle/>
          <a:p>
            <a:pPr marL="0" indent="0">
              <a:buNone/>
            </a:pPr>
            <a:r>
              <a:rPr lang="en-IN" sz="2000" b="1" dirty="0">
                <a:solidFill>
                  <a:schemeClr val="tx2"/>
                </a:solidFill>
              </a:rPr>
              <a:t>A.</a:t>
            </a:r>
            <a:r>
              <a:rPr lang="en-IN" sz="2000" dirty="0"/>
              <a:t> beryllium</a:t>
            </a:r>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3032910" y="3624144"/>
            <a:ext cx="1539090" cy="368526"/>
          </a:xfrm>
        </p:spPr>
        <p:txBody>
          <a:bodyPr/>
          <a:lstStyle/>
          <a:p>
            <a:pPr marL="0" indent="0">
              <a:buNone/>
            </a:pPr>
            <a:r>
              <a:rPr lang="en-IN" sz="2000" b="1" dirty="0">
                <a:solidFill>
                  <a:schemeClr val="tx2"/>
                </a:solidFill>
              </a:rPr>
              <a:t>B.</a:t>
            </a:r>
            <a:r>
              <a:rPr lang="en-IN" sz="2000" dirty="0"/>
              <a:t> boron</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5585987" y="3577057"/>
            <a:ext cx="1898098" cy="355943"/>
          </a:xfrm>
        </p:spPr>
        <p:txBody>
          <a:bodyPr/>
          <a:lstStyle/>
          <a:p>
            <a:pPr marL="432" indent="0">
              <a:buNone/>
            </a:pPr>
            <a:r>
              <a:rPr lang="en-IN" sz="2000" b="1" dirty="0">
                <a:solidFill>
                  <a:schemeClr val="tx2"/>
                </a:solidFill>
              </a:rPr>
              <a:t>C.</a:t>
            </a:r>
            <a:r>
              <a:rPr lang="en-IN" sz="2000" dirty="0"/>
              <a:t> magnesium</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463937" y="4240314"/>
            <a:ext cx="3955663" cy="399419"/>
          </a:xfrm>
        </p:spPr>
        <p:txBody>
          <a:bodyPr/>
          <a:lstStyle/>
          <a:p>
            <a:pPr marL="432" indent="0">
              <a:buNone/>
            </a:pPr>
            <a:r>
              <a:rPr lang="en-IN" sz="2000" b="1" dirty="0">
                <a:solidFill>
                  <a:schemeClr val="tx2"/>
                </a:solidFill>
              </a:rPr>
              <a:t>3.</a:t>
            </a:r>
            <a:r>
              <a:rPr lang="en-IN" sz="2000" dirty="0"/>
              <a:t> Group 5A (15), Period 2</a:t>
            </a:r>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787651" y="4738107"/>
            <a:ext cx="1873117" cy="395526"/>
          </a:xfrm>
        </p:spPr>
        <p:txBody>
          <a:bodyPr/>
          <a:lstStyle/>
          <a:p>
            <a:pPr marL="432" indent="0">
              <a:buNone/>
            </a:pPr>
            <a:r>
              <a:rPr lang="en-IN" sz="2000" b="1" dirty="0">
                <a:solidFill>
                  <a:schemeClr val="tx2"/>
                </a:solidFill>
              </a:rPr>
              <a:t>A.</a:t>
            </a:r>
            <a:r>
              <a:rPr lang="en-IN" sz="2000" dirty="0"/>
              <a:t> phosphorus</a:t>
            </a:r>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3032910" y="4725793"/>
            <a:ext cx="1946496" cy="376237"/>
          </a:xfrm>
        </p:spPr>
        <p:txBody>
          <a:bodyPr/>
          <a:lstStyle/>
          <a:p>
            <a:pPr marL="0" indent="0">
              <a:buNone/>
            </a:pPr>
            <a:r>
              <a:rPr lang="en-IN" sz="2000" b="1" dirty="0">
                <a:solidFill>
                  <a:schemeClr val="tx2"/>
                </a:solidFill>
              </a:rPr>
              <a:t>B.</a:t>
            </a:r>
            <a:r>
              <a:rPr lang="en-IN" sz="2000" dirty="0"/>
              <a:t> nitrogen</a:t>
            </a:r>
          </a:p>
        </p:txBody>
      </p:sp>
      <p:sp>
        <p:nvSpPr>
          <p:cNvPr id="21" name="Content Placeholder 20">
            <a:extLst>
              <a:ext uri="{FF2B5EF4-FFF2-40B4-BE49-F238E27FC236}">
                <a16:creationId xmlns:a16="http://schemas.microsoft.com/office/drawing/2014/main" id="{F7AFD131-E63A-4594-B24A-BE9910C6E7F3}"/>
              </a:ext>
            </a:extLst>
          </p:cNvPr>
          <p:cNvSpPr>
            <a:spLocks noGrp="1"/>
          </p:cNvSpPr>
          <p:nvPr>
            <p:ph sz="quarter" idx="25"/>
          </p:nvPr>
        </p:nvSpPr>
        <p:spPr>
          <a:xfrm>
            <a:off x="5585987" y="4654361"/>
            <a:ext cx="1616480" cy="376238"/>
          </a:xfrm>
        </p:spPr>
        <p:txBody>
          <a:bodyPr/>
          <a:lstStyle/>
          <a:p>
            <a:pPr marL="0" indent="0">
              <a:buNone/>
            </a:pPr>
            <a:r>
              <a:rPr lang="en-IN" sz="2000" b="1" dirty="0">
                <a:solidFill>
                  <a:schemeClr val="tx2"/>
                </a:solidFill>
              </a:rPr>
              <a:t>C.</a:t>
            </a:r>
            <a:r>
              <a:rPr lang="en-IN" sz="2000" dirty="0"/>
              <a:t> arsenic</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463937" y="5227597"/>
            <a:ext cx="3711605" cy="411220"/>
          </a:xfrm>
        </p:spPr>
        <p:txBody>
          <a:bodyPr/>
          <a:lstStyle/>
          <a:p>
            <a:pPr marL="0" indent="0">
              <a:buNone/>
            </a:pPr>
            <a:r>
              <a:rPr lang="en-IN" sz="2000" b="1" dirty="0">
                <a:solidFill>
                  <a:schemeClr val="tx2"/>
                </a:solidFill>
              </a:rPr>
              <a:t>4.</a:t>
            </a:r>
            <a:r>
              <a:rPr lang="en-IN" sz="2000" dirty="0"/>
              <a:t> Group 6B (6), Period 4</a:t>
            </a:r>
          </a:p>
        </p:txBody>
      </p:sp>
      <p:sp>
        <p:nvSpPr>
          <p:cNvPr id="23" name="Content Placeholder 22">
            <a:extLst>
              <a:ext uri="{FF2B5EF4-FFF2-40B4-BE49-F238E27FC236}">
                <a16:creationId xmlns:a16="http://schemas.microsoft.com/office/drawing/2014/main" id="{31A7DF7E-FF45-4EE7-9D4B-550DB6551F81}"/>
              </a:ext>
            </a:extLst>
          </p:cNvPr>
          <p:cNvSpPr>
            <a:spLocks noGrp="1"/>
          </p:cNvSpPr>
          <p:nvPr>
            <p:ph sz="quarter" idx="27"/>
          </p:nvPr>
        </p:nvSpPr>
        <p:spPr>
          <a:xfrm>
            <a:off x="787651" y="5774583"/>
            <a:ext cx="1581151" cy="395525"/>
          </a:xfrm>
        </p:spPr>
        <p:txBody>
          <a:bodyPr/>
          <a:lstStyle/>
          <a:p>
            <a:pPr marL="0" indent="0">
              <a:buNone/>
            </a:pPr>
            <a:r>
              <a:rPr lang="en-IN" sz="2000" b="1" dirty="0">
                <a:solidFill>
                  <a:schemeClr val="tx2"/>
                </a:solidFill>
              </a:rPr>
              <a:t>A.</a:t>
            </a:r>
            <a:r>
              <a:rPr lang="en-IN" sz="2000" dirty="0"/>
              <a:t> copper</a:t>
            </a:r>
          </a:p>
        </p:txBody>
      </p:sp>
      <p:sp>
        <p:nvSpPr>
          <p:cNvPr id="24" name="Content Placeholder 23">
            <a:extLst>
              <a:ext uri="{FF2B5EF4-FFF2-40B4-BE49-F238E27FC236}">
                <a16:creationId xmlns:a16="http://schemas.microsoft.com/office/drawing/2014/main" id="{E255DE32-C69F-427A-85AC-2320A57D91AF}"/>
              </a:ext>
            </a:extLst>
          </p:cNvPr>
          <p:cNvSpPr>
            <a:spLocks noGrp="1"/>
          </p:cNvSpPr>
          <p:nvPr>
            <p:ph sz="quarter" idx="28"/>
          </p:nvPr>
        </p:nvSpPr>
        <p:spPr>
          <a:xfrm>
            <a:off x="3024756" y="5732781"/>
            <a:ext cx="1792587" cy="411221"/>
          </a:xfrm>
        </p:spPr>
        <p:txBody>
          <a:bodyPr/>
          <a:lstStyle/>
          <a:p>
            <a:pPr marL="0" indent="0">
              <a:buNone/>
            </a:pPr>
            <a:r>
              <a:rPr lang="en-IN" sz="2000" b="1" dirty="0">
                <a:solidFill>
                  <a:schemeClr val="tx2"/>
                </a:solidFill>
              </a:rPr>
              <a:t>B.</a:t>
            </a:r>
            <a:r>
              <a:rPr lang="en-IN" sz="2000" dirty="0"/>
              <a:t> selenium</a:t>
            </a:r>
          </a:p>
        </p:txBody>
      </p:sp>
      <p:sp>
        <p:nvSpPr>
          <p:cNvPr id="25" name="Content Placeholder 24">
            <a:extLst>
              <a:ext uri="{FF2B5EF4-FFF2-40B4-BE49-F238E27FC236}">
                <a16:creationId xmlns:a16="http://schemas.microsoft.com/office/drawing/2014/main" id="{28E51B71-97FE-4B79-A2E9-4E184547771D}"/>
              </a:ext>
            </a:extLst>
          </p:cNvPr>
          <p:cNvSpPr>
            <a:spLocks noGrp="1"/>
          </p:cNvSpPr>
          <p:nvPr>
            <p:ph sz="quarter" idx="29"/>
          </p:nvPr>
        </p:nvSpPr>
        <p:spPr>
          <a:xfrm>
            <a:off x="5585988" y="5774899"/>
            <a:ext cx="1616480" cy="411220"/>
          </a:xfrm>
        </p:spPr>
        <p:txBody>
          <a:bodyPr/>
          <a:lstStyle/>
          <a:p>
            <a:pPr marL="0" indent="0">
              <a:buNone/>
            </a:pPr>
            <a:r>
              <a:rPr lang="en-IN" sz="2000" b="1" dirty="0">
                <a:solidFill>
                  <a:schemeClr val="tx2"/>
                </a:solidFill>
              </a:rPr>
              <a:t>C.</a:t>
            </a:r>
            <a:r>
              <a:rPr lang="en-IN" sz="2000" dirty="0"/>
              <a:t> chromium</a:t>
            </a:r>
          </a:p>
        </p:txBody>
      </p:sp>
    </p:spTree>
    <p:extLst>
      <p:ext uri="{BB962C8B-B14F-4D97-AF65-F5344CB8AC3E}">
        <p14:creationId xmlns:p14="http://schemas.microsoft.com/office/powerpoint/2010/main" val="1742968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Solution 1</a:t>
            </a:r>
          </a:p>
        </p:txBody>
      </p:sp>
      <p:sp>
        <p:nvSpPr>
          <p:cNvPr id="10" name="Content Placeholder 9">
            <a:extLst>
              <a:ext uri="{FF2B5EF4-FFF2-40B4-BE49-F238E27FC236}">
                <a16:creationId xmlns:a16="http://schemas.microsoft.com/office/drawing/2014/main" id="{B5D0D7D9-A276-488B-B00A-D3340FEA911F}"/>
              </a:ext>
            </a:extLst>
          </p:cNvPr>
          <p:cNvSpPr>
            <a:spLocks noGrp="1"/>
          </p:cNvSpPr>
          <p:nvPr>
            <p:ph sz="quarter" idx="14"/>
          </p:nvPr>
        </p:nvSpPr>
        <p:spPr>
          <a:xfrm>
            <a:off x="463937" y="1574248"/>
            <a:ext cx="7326078" cy="869693"/>
          </a:xfrm>
        </p:spPr>
        <p:txBody>
          <a:bodyPr/>
          <a:lstStyle/>
          <a:p>
            <a:pPr marL="432" indent="0">
              <a:buNone/>
            </a:pPr>
            <a:r>
              <a:rPr lang="en-US" altLang="en-US" sz="2000" dirty="0">
                <a:ea typeface="ＭＳ Ｐゴシック" pitchFamily="34" charset="-128"/>
              </a:rPr>
              <a:t>Identify the element described by each of the following:</a:t>
            </a:r>
            <a:endParaRPr lang="en-IN" sz="2000" dirty="0"/>
          </a:p>
          <a:p>
            <a:pPr marL="432" indent="0">
              <a:buNone/>
            </a:pPr>
            <a:r>
              <a:rPr lang="en-IN" sz="2000" b="1" dirty="0">
                <a:solidFill>
                  <a:schemeClr val="tx2"/>
                </a:solidFill>
              </a:rPr>
              <a:t>1.</a:t>
            </a:r>
            <a:r>
              <a:rPr lang="en-IN" sz="2000" dirty="0"/>
              <a:t> Group 7A (17), Period 4</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787651" y="2572803"/>
            <a:ext cx="1113577" cy="340952"/>
          </a:xfrm>
        </p:spPr>
        <p:txBody>
          <a:bodyPr/>
          <a:lstStyle/>
          <a:p>
            <a:pPr marL="432" indent="0">
              <a:buNone/>
            </a:pPr>
            <a:r>
              <a:rPr lang="en-IN" sz="2000" b="1" dirty="0">
                <a:solidFill>
                  <a:schemeClr val="tx2"/>
                </a:solidFill>
              </a:rPr>
              <a:t>A.</a:t>
            </a:r>
            <a:r>
              <a:rPr lang="en-IN" sz="2000" b="1" dirty="0"/>
              <a:t> B</a:t>
            </a:r>
            <a:r>
              <a:rPr lang="en-IN" sz="100" b="1" dirty="0"/>
              <a:t> </a:t>
            </a:r>
            <a:r>
              <a:rPr lang="en-IN" sz="2000" b="1" dirty="0"/>
              <a:t>r</a:t>
            </a:r>
          </a:p>
        </p:txBody>
      </p:sp>
      <p:sp>
        <p:nvSpPr>
          <p:cNvPr id="14" name="Content Placeholder 13">
            <a:extLst>
              <a:ext uri="{FF2B5EF4-FFF2-40B4-BE49-F238E27FC236}">
                <a16:creationId xmlns:a16="http://schemas.microsoft.com/office/drawing/2014/main" id="{AF9F08E6-76B5-429F-B94A-369DBBF62642}"/>
              </a:ext>
            </a:extLst>
          </p:cNvPr>
          <p:cNvSpPr>
            <a:spLocks noGrp="1"/>
          </p:cNvSpPr>
          <p:nvPr>
            <p:ph sz="quarter" idx="18"/>
          </p:nvPr>
        </p:nvSpPr>
        <p:spPr>
          <a:xfrm>
            <a:off x="463937" y="3162282"/>
            <a:ext cx="6914227" cy="395526"/>
          </a:xfrm>
        </p:spPr>
        <p:txBody>
          <a:bodyPr/>
          <a:lstStyle/>
          <a:p>
            <a:pPr marL="432" indent="0">
              <a:buNone/>
            </a:pPr>
            <a:r>
              <a:rPr lang="en-IN" sz="2000" b="1" dirty="0">
                <a:solidFill>
                  <a:schemeClr val="tx2"/>
                </a:solidFill>
              </a:rPr>
              <a:t>2.</a:t>
            </a:r>
            <a:r>
              <a:rPr lang="en-IN" sz="2000" dirty="0"/>
              <a:t> Group 2A (2), Period 3</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787651" y="3672607"/>
            <a:ext cx="1898098" cy="355943"/>
          </a:xfrm>
        </p:spPr>
        <p:txBody>
          <a:bodyPr/>
          <a:lstStyle/>
          <a:p>
            <a:pPr marL="432" indent="0">
              <a:buNone/>
            </a:pPr>
            <a:r>
              <a:rPr lang="en-IN" sz="2000" b="1" dirty="0">
                <a:solidFill>
                  <a:schemeClr val="tx2"/>
                </a:solidFill>
              </a:rPr>
              <a:t>C.</a:t>
            </a:r>
            <a:r>
              <a:rPr lang="en-IN" sz="2000" b="1" dirty="0"/>
              <a:t> magnesium</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463937" y="4240314"/>
            <a:ext cx="3955663" cy="399419"/>
          </a:xfrm>
        </p:spPr>
        <p:txBody>
          <a:bodyPr/>
          <a:lstStyle/>
          <a:p>
            <a:pPr marL="432" indent="0">
              <a:buNone/>
            </a:pPr>
            <a:r>
              <a:rPr lang="en-IN" sz="2000" b="1" dirty="0">
                <a:solidFill>
                  <a:schemeClr val="tx2"/>
                </a:solidFill>
              </a:rPr>
              <a:t>3.</a:t>
            </a:r>
            <a:r>
              <a:rPr lang="en-IN" sz="2000" dirty="0"/>
              <a:t> Group 5A (15), Period 2</a:t>
            </a:r>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1" y="4740552"/>
            <a:ext cx="1946496" cy="376237"/>
          </a:xfrm>
        </p:spPr>
        <p:txBody>
          <a:bodyPr/>
          <a:lstStyle/>
          <a:p>
            <a:pPr marL="0" indent="0">
              <a:buNone/>
            </a:pPr>
            <a:r>
              <a:rPr lang="en-IN" sz="2000" b="1" dirty="0">
                <a:solidFill>
                  <a:schemeClr val="tx2"/>
                </a:solidFill>
              </a:rPr>
              <a:t>B.</a:t>
            </a:r>
            <a:r>
              <a:rPr lang="en-IN" sz="2000" b="1" dirty="0"/>
              <a:t> nitrogen</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463937" y="5227597"/>
            <a:ext cx="3711605" cy="411220"/>
          </a:xfrm>
        </p:spPr>
        <p:txBody>
          <a:bodyPr/>
          <a:lstStyle/>
          <a:p>
            <a:pPr marL="0" indent="0">
              <a:buNone/>
            </a:pPr>
            <a:r>
              <a:rPr lang="en-IN" sz="2000" b="1" dirty="0">
                <a:solidFill>
                  <a:schemeClr val="tx2"/>
                </a:solidFill>
              </a:rPr>
              <a:t>4.</a:t>
            </a:r>
            <a:r>
              <a:rPr lang="en-IN" sz="2000" dirty="0"/>
              <a:t> Group 6B (6), Period 4</a:t>
            </a:r>
          </a:p>
        </p:txBody>
      </p:sp>
      <p:sp>
        <p:nvSpPr>
          <p:cNvPr id="25" name="Content Placeholder 24">
            <a:extLst>
              <a:ext uri="{FF2B5EF4-FFF2-40B4-BE49-F238E27FC236}">
                <a16:creationId xmlns:a16="http://schemas.microsoft.com/office/drawing/2014/main" id="{28E51B71-97FE-4B79-A2E9-4E184547771D}"/>
              </a:ext>
            </a:extLst>
          </p:cNvPr>
          <p:cNvSpPr>
            <a:spLocks noGrp="1"/>
          </p:cNvSpPr>
          <p:nvPr>
            <p:ph sz="quarter" idx="29"/>
          </p:nvPr>
        </p:nvSpPr>
        <p:spPr>
          <a:xfrm>
            <a:off x="787651" y="5712933"/>
            <a:ext cx="1714464" cy="411220"/>
          </a:xfrm>
        </p:spPr>
        <p:txBody>
          <a:bodyPr/>
          <a:lstStyle/>
          <a:p>
            <a:pPr marL="0" indent="0">
              <a:buNone/>
            </a:pPr>
            <a:r>
              <a:rPr lang="en-IN" sz="2000" b="1" dirty="0">
                <a:solidFill>
                  <a:schemeClr val="tx2"/>
                </a:solidFill>
              </a:rPr>
              <a:t>C.</a:t>
            </a:r>
            <a:r>
              <a:rPr lang="en-IN" sz="2000" b="1" dirty="0"/>
              <a:t> chromium</a:t>
            </a:r>
          </a:p>
        </p:txBody>
      </p:sp>
    </p:spTree>
    <p:extLst>
      <p:ext uri="{BB962C8B-B14F-4D97-AF65-F5344CB8AC3E}">
        <p14:creationId xmlns:p14="http://schemas.microsoft.com/office/powerpoint/2010/main" val="1460592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a:xfrm>
            <a:off x="457199" y="215371"/>
            <a:ext cx="8495071" cy="1097279"/>
          </a:xfrm>
        </p:spPr>
        <p:txBody>
          <a:bodyPr/>
          <a:lstStyle/>
          <a:p>
            <a:r>
              <a:rPr lang="en-IN" dirty="0"/>
              <a:t>Metals, Nonmetals, and Metalloids </a:t>
            </a:r>
            <a:r>
              <a:rPr lang="en-IN" sz="2000" b="0" dirty="0"/>
              <a:t>(1 of 4)</a:t>
            </a:r>
            <a:endParaRPr lang="en-IN" dirty="0"/>
          </a:p>
        </p:txBody>
      </p:sp>
      <p:sp>
        <p:nvSpPr>
          <p:cNvPr id="5" name="Content Placeholder 4">
            <a:extLst>
              <a:ext uri="{FF2B5EF4-FFF2-40B4-BE49-F238E27FC236}">
                <a16:creationId xmlns:a16="http://schemas.microsoft.com/office/drawing/2014/main" id="{7C95EA95-5777-4EC8-8CB3-7C38BA6F5CBE}"/>
              </a:ext>
            </a:extLst>
          </p:cNvPr>
          <p:cNvSpPr>
            <a:spLocks noGrp="1"/>
          </p:cNvSpPr>
          <p:nvPr>
            <p:ph sz="quarter" idx="15"/>
          </p:nvPr>
        </p:nvSpPr>
        <p:spPr>
          <a:xfrm>
            <a:off x="457199" y="1674657"/>
            <a:ext cx="4563688" cy="3586588"/>
          </a:xfrm>
        </p:spPr>
        <p:txBody>
          <a:bodyPr/>
          <a:lstStyle/>
          <a:p>
            <a:pPr marL="432" indent="0">
              <a:buNone/>
            </a:pPr>
            <a:r>
              <a:rPr lang="en-IN" sz="2400" dirty="0"/>
              <a:t>The heavy zigzag line separates metals and nonmetals.</a:t>
            </a:r>
          </a:p>
          <a:p>
            <a:r>
              <a:rPr lang="en-IN" sz="2400" b="1" dirty="0"/>
              <a:t>Metals</a:t>
            </a:r>
            <a:r>
              <a:rPr lang="en-IN" sz="2400" dirty="0"/>
              <a:t> are located to the left</a:t>
            </a:r>
          </a:p>
          <a:p>
            <a:r>
              <a:rPr lang="en-IN" sz="2400" b="1" dirty="0"/>
              <a:t>Nonmetals</a:t>
            </a:r>
            <a:r>
              <a:rPr lang="en-IN" sz="2400" dirty="0"/>
              <a:t> are located to the right</a:t>
            </a:r>
          </a:p>
          <a:p>
            <a:r>
              <a:rPr lang="en-IN" sz="2400" b="1" dirty="0"/>
              <a:t>Metalloids</a:t>
            </a:r>
            <a:r>
              <a:rPr lang="en-IN" sz="2400" dirty="0"/>
              <a:t> are located along the heavy zigzag line between the metals and nonmetals</a:t>
            </a:r>
          </a:p>
        </p:txBody>
      </p:sp>
      <p:pic>
        <p:nvPicPr>
          <p:cNvPr id="7" name="Content Placeholder 6" descr="The metalloid elements are grouped around a zig zag line that extends from upper left to lower right, between metals on the left and nonmetals on the right. For long description in Notes pane, press F6.">
            <a:extLst>
              <a:ext uri="{FF2B5EF4-FFF2-40B4-BE49-F238E27FC236}">
                <a16:creationId xmlns:a16="http://schemas.microsoft.com/office/drawing/2014/main" id="{E9584BD0-D001-41CF-8331-0C6DAF8C692B}"/>
              </a:ext>
            </a:extLst>
          </p:cNvPr>
          <p:cNvPicPr>
            <a:picLocks noGrp="1" noChangeAspect="1"/>
          </p:cNvPicPr>
          <p:nvPr>
            <p:ph sz="quarter" idx="14"/>
          </p:nvPr>
        </p:nvPicPr>
        <p:blipFill>
          <a:blip r:embed="rId3"/>
          <a:stretch>
            <a:fillRect/>
          </a:stretch>
        </p:blipFill>
        <p:spPr>
          <a:xfrm>
            <a:off x="5286615" y="1818462"/>
            <a:ext cx="2625857" cy="2936971"/>
          </a:xfrm>
          <a:prstGeom prst="rect">
            <a:avLst/>
          </a:prstGeom>
        </p:spPr>
      </p:pic>
      <p:sp>
        <p:nvSpPr>
          <p:cNvPr id="3" name="Content Placeholder 2">
            <a:extLst>
              <a:ext uri="{FF2B5EF4-FFF2-40B4-BE49-F238E27FC236}">
                <a16:creationId xmlns:a16="http://schemas.microsoft.com/office/drawing/2014/main" id="{327F3714-682F-444B-B496-BE71AE72036F}"/>
              </a:ext>
            </a:extLst>
          </p:cNvPr>
          <p:cNvSpPr>
            <a:spLocks noGrp="1"/>
          </p:cNvSpPr>
          <p:nvPr>
            <p:ph sz="quarter" idx="16"/>
          </p:nvPr>
        </p:nvSpPr>
        <p:spPr>
          <a:xfrm>
            <a:off x="5494434" y="5002839"/>
            <a:ext cx="2625857" cy="1322435"/>
          </a:xfrm>
        </p:spPr>
        <p:txBody>
          <a:bodyPr/>
          <a:lstStyle/>
          <a:p>
            <a:pPr marL="432" indent="0">
              <a:buNone/>
            </a:pPr>
            <a:r>
              <a:rPr lang="en-IN" sz="2000" dirty="0"/>
              <a:t>The metalloids on the zigzag line exhibit characteristics of both metals and nonmetals.</a:t>
            </a:r>
          </a:p>
        </p:txBody>
      </p:sp>
    </p:spTree>
    <p:extLst>
      <p:ext uri="{BB962C8B-B14F-4D97-AF65-F5344CB8AC3E}">
        <p14:creationId xmlns:p14="http://schemas.microsoft.com/office/powerpoint/2010/main" val="2753531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F745-59E3-494F-9DA4-E93B484E8F08}"/>
              </a:ext>
            </a:extLst>
          </p:cNvPr>
          <p:cNvSpPr>
            <a:spLocks noGrp="1"/>
          </p:cNvSpPr>
          <p:nvPr>
            <p:ph type="title"/>
          </p:nvPr>
        </p:nvSpPr>
        <p:spPr>
          <a:xfrm>
            <a:off x="457199" y="215371"/>
            <a:ext cx="8532891" cy="1097279"/>
          </a:xfrm>
        </p:spPr>
        <p:txBody>
          <a:bodyPr/>
          <a:lstStyle/>
          <a:p>
            <a:r>
              <a:rPr lang="en-IN" dirty="0"/>
              <a:t>Metals, Nonmetals, and Metalloids </a:t>
            </a:r>
            <a:r>
              <a:rPr lang="en-IN" sz="2000" b="0" dirty="0"/>
              <a:t>(2 of 4)</a:t>
            </a:r>
            <a:endParaRPr lang="en-IN" dirty="0"/>
          </a:p>
        </p:txBody>
      </p:sp>
      <p:sp>
        <p:nvSpPr>
          <p:cNvPr id="3" name="Content Placeholder 2">
            <a:extLst>
              <a:ext uri="{FF2B5EF4-FFF2-40B4-BE49-F238E27FC236}">
                <a16:creationId xmlns:a16="http://schemas.microsoft.com/office/drawing/2014/main" id="{A0501BB7-AB64-490B-BA0A-326CF1EEC641}"/>
              </a:ext>
            </a:extLst>
          </p:cNvPr>
          <p:cNvSpPr>
            <a:spLocks noGrp="1"/>
          </p:cNvSpPr>
          <p:nvPr>
            <p:ph sz="quarter" idx="13"/>
          </p:nvPr>
        </p:nvSpPr>
        <p:spPr>
          <a:xfrm>
            <a:off x="457200" y="1556326"/>
            <a:ext cx="8007790" cy="4467955"/>
          </a:xfrm>
        </p:spPr>
        <p:txBody>
          <a:bodyPr/>
          <a:lstStyle/>
          <a:p>
            <a:r>
              <a:rPr lang="en-IN" dirty="0"/>
              <a:t>Most </a:t>
            </a:r>
            <a:r>
              <a:rPr lang="en-IN" b="1" dirty="0"/>
              <a:t>metals</a:t>
            </a:r>
            <a:r>
              <a:rPr lang="en-IN" dirty="0"/>
              <a:t> are shiny solids, such as copper (C</a:t>
            </a:r>
            <a:r>
              <a:rPr lang="en-IN" sz="100" dirty="0"/>
              <a:t> </a:t>
            </a:r>
            <a:r>
              <a:rPr lang="en-IN" dirty="0"/>
              <a:t>u), gold (A</a:t>
            </a:r>
            <a:r>
              <a:rPr lang="en-IN" sz="100" dirty="0"/>
              <a:t> </a:t>
            </a:r>
            <a:r>
              <a:rPr lang="en-IN" dirty="0"/>
              <a:t>u), and silver (A</a:t>
            </a:r>
            <a:r>
              <a:rPr lang="en-IN" sz="100" dirty="0"/>
              <a:t> </a:t>
            </a:r>
            <a:r>
              <a:rPr lang="en-IN" dirty="0"/>
              <a:t>g). Metals are</a:t>
            </a:r>
          </a:p>
          <a:p>
            <a:r>
              <a:rPr lang="en-IN" b="1" dirty="0"/>
              <a:t>ductile</a:t>
            </a:r>
            <a:r>
              <a:rPr lang="en-IN" dirty="0"/>
              <a:t>, meaning they can be shaped into wires</a:t>
            </a:r>
          </a:p>
          <a:p>
            <a:r>
              <a:rPr lang="en-IN" b="1" dirty="0"/>
              <a:t>malleable</a:t>
            </a:r>
            <a:r>
              <a:rPr lang="en-IN" dirty="0"/>
              <a:t>, meaning they can be hammered into a flat sheet</a:t>
            </a:r>
          </a:p>
          <a:p>
            <a:r>
              <a:rPr lang="en-IN" dirty="0"/>
              <a:t>good conductors of electricity</a:t>
            </a:r>
          </a:p>
          <a:p>
            <a:r>
              <a:rPr lang="en-IN" dirty="0"/>
              <a:t>melted at much higher temperatures than nonmetals</a:t>
            </a:r>
          </a:p>
          <a:p>
            <a:r>
              <a:rPr lang="en-IN" dirty="0"/>
              <a:t>solids at room temperature, except for mercury (H</a:t>
            </a:r>
            <a:r>
              <a:rPr lang="en-IN" sz="100" dirty="0"/>
              <a:t> </a:t>
            </a:r>
            <a:r>
              <a:rPr lang="en-IN" dirty="0"/>
              <a:t>g)</a:t>
            </a:r>
          </a:p>
        </p:txBody>
      </p:sp>
    </p:spTree>
    <p:extLst>
      <p:ext uri="{BB962C8B-B14F-4D97-AF65-F5344CB8AC3E}">
        <p14:creationId xmlns:p14="http://schemas.microsoft.com/office/powerpoint/2010/main" val="3360540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D8F0-0671-48E3-B053-7039CD263488}"/>
              </a:ext>
            </a:extLst>
          </p:cNvPr>
          <p:cNvSpPr>
            <a:spLocks noGrp="1"/>
          </p:cNvSpPr>
          <p:nvPr>
            <p:ph type="title"/>
          </p:nvPr>
        </p:nvSpPr>
        <p:spPr>
          <a:xfrm>
            <a:off x="457199" y="215371"/>
            <a:ext cx="8534401" cy="1097279"/>
          </a:xfrm>
        </p:spPr>
        <p:txBody>
          <a:bodyPr/>
          <a:lstStyle/>
          <a:p>
            <a:r>
              <a:rPr lang="en-IN" dirty="0"/>
              <a:t>Metals, Nonmetals, and Metalloids </a:t>
            </a:r>
            <a:r>
              <a:rPr lang="en-IN" sz="2000" b="0" dirty="0"/>
              <a:t>(3 of 4)</a:t>
            </a:r>
            <a:endParaRPr lang="en-IN" dirty="0"/>
          </a:p>
        </p:txBody>
      </p:sp>
      <p:sp>
        <p:nvSpPr>
          <p:cNvPr id="3" name="Content Placeholder 2">
            <a:extLst>
              <a:ext uri="{FF2B5EF4-FFF2-40B4-BE49-F238E27FC236}">
                <a16:creationId xmlns:a16="http://schemas.microsoft.com/office/drawing/2014/main" id="{2796FF88-BD14-47C6-964A-922B5F4C5C17}"/>
              </a:ext>
            </a:extLst>
          </p:cNvPr>
          <p:cNvSpPr>
            <a:spLocks noGrp="1"/>
          </p:cNvSpPr>
          <p:nvPr>
            <p:ph sz="quarter" idx="13"/>
          </p:nvPr>
        </p:nvSpPr>
        <p:spPr/>
        <p:txBody>
          <a:bodyPr/>
          <a:lstStyle/>
          <a:p>
            <a:pPr marL="432" indent="0">
              <a:buNone/>
            </a:pPr>
            <a:r>
              <a:rPr lang="en-IN" b="1" dirty="0"/>
              <a:t>Nonmetals</a:t>
            </a:r>
            <a:r>
              <a:rPr lang="en-IN" dirty="0"/>
              <a:t> include elements such as hydrogen (H), carbon (C), nitrogen (N), oxygen (O), chlorine (C</a:t>
            </a:r>
            <a:r>
              <a:rPr lang="en-IN" sz="100" dirty="0"/>
              <a:t> </a:t>
            </a:r>
            <a:r>
              <a:rPr lang="en-IN" dirty="0"/>
              <a:t>l), and sulfur (S).</a:t>
            </a:r>
          </a:p>
          <a:p>
            <a:pPr marL="432" indent="0">
              <a:buNone/>
            </a:pPr>
            <a:r>
              <a:rPr lang="en-IN" dirty="0"/>
              <a:t>Nonmetals</a:t>
            </a:r>
          </a:p>
          <a:p>
            <a:r>
              <a:rPr lang="en-IN" dirty="0"/>
              <a:t>are not especially shiny, ductile, or malleable, and are often poor conductors of heat and electricity</a:t>
            </a:r>
          </a:p>
          <a:p>
            <a:r>
              <a:rPr lang="en-IN" dirty="0"/>
              <a:t>typically have low melting points and low densities</a:t>
            </a:r>
          </a:p>
        </p:txBody>
      </p:sp>
    </p:spTree>
    <p:extLst>
      <p:ext uri="{BB962C8B-B14F-4D97-AF65-F5344CB8AC3E}">
        <p14:creationId xmlns:p14="http://schemas.microsoft.com/office/powerpoint/2010/main" val="208719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dirty="0"/>
              <a:t>4.1 Elements and Symbols</a:t>
            </a:r>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0" y="1554204"/>
            <a:ext cx="8193314" cy="422080"/>
          </a:xfrm>
        </p:spPr>
        <p:txBody>
          <a:bodyPr/>
          <a:lstStyle/>
          <a:p>
            <a:pPr marL="432" indent="0">
              <a:buNone/>
            </a:pPr>
            <a:r>
              <a:rPr lang="en-IN" sz="2400" dirty="0"/>
              <a:t>Aluminum is an element with the chemical symbol A</a:t>
            </a:r>
            <a:r>
              <a:rPr lang="en-IN" sz="100" dirty="0"/>
              <a:t> </a:t>
            </a:r>
            <a:r>
              <a:rPr lang="en-IN" sz="2400" dirty="0"/>
              <a:t>l.</a:t>
            </a:r>
          </a:p>
        </p:txBody>
      </p:sp>
      <p:pic>
        <p:nvPicPr>
          <p:cNvPr id="49" name="Content Placeholder 48" descr="Shards of aluminum.">
            <a:extLst>
              <a:ext uri="{FF2B5EF4-FFF2-40B4-BE49-F238E27FC236}">
                <a16:creationId xmlns:a16="http://schemas.microsoft.com/office/drawing/2014/main" id="{8ECF9119-839D-4C45-A619-10087F680913}"/>
              </a:ext>
            </a:extLst>
          </p:cNvPr>
          <p:cNvPicPr>
            <a:picLocks noGrp="1" noChangeAspect="1"/>
          </p:cNvPicPr>
          <p:nvPr>
            <p:ph sz="quarter" idx="15"/>
          </p:nvPr>
        </p:nvPicPr>
        <p:blipFill>
          <a:blip r:embed="rId2"/>
          <a:stretch>
            <a:fillRect/>
          </a:stretch>
        </p:blipFill>
        <p:spPr>
          <a:xfrm>
            <a:off x="2555299" y="2155182"/>
            <a:ext cx="4273289" cy="3148441"/>
          </a:xfrm>
          <a:prstGeom prst="rect">
            <a:avLst/>
          </a:prstGeom>
        </p:spPr>
      </p:pic>
      <p:sp>
        <p:nvSpPr>
          <p:cNvPr id="3" name="Content Placeholder 2">
            <a:extLst>
              <a:ext uri="{FF2B5EF4-FFF2-40B4-BE49-F238E27FC236}">
                <a16:creationId xmlns:a16="http://schemas.microsoft.com/office/drawing/2014/main" id="{0093DA67-2970-4F81-8C3B-5E48D538604F}"/>
              </a:ext>
            </a:extLst>
          </p:cNvPr>
          <p:cNvSpPr>
            <a:spLocks noGrp="1"/>
          </p:cNvSpPr>
          <p:nvPr>
            <p:ph sz="quarter" idx="16"/>
          </p:nvPr>
        </p:nvSpPr>
        <p:spPr>
          <a:xfrm>
            <a:off x="457200" y="5575158"/>
            <a:ext cx="8193314" cy="781381"/>
          </a:xfrm>
        </p:spPr>
        <p:txBody>
          <a:bodyPr/>
          <a:lstStyle/>
          <a:p>
            <a:pPr marL="432" indent="0">
              <a:buNone/>
            </a:pPr>
            <a:r>
              <a:rPr lang="en-IN" sz="2400" b="1" dirty="0"/>
              <a:t>Learning Goal</a:t>
            </a:r>
            <a:r>
              <a:rPr lang="en-IN" sz="2400" dirty="0"/>
              <a:t> Given the name of an element, write its correct symbol; from the symbol, write the correct name.</a:t>
            </a:r>
          </a:p>
        </p:txBody>
      </p:sp>
    </p:spTree>
    <p:extLst>
      <p:ext uri="{BB962C8B-B14F-4D97-AF65-F5344CB8AC3E}">
        <p14:creationId xmlns:p14="http://schemas.microsoft.com/office/powerpoint/2010/main" val="4255259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D8F0-0671-48E3-B053-7039CD263488}"/>
              </a:ext>
            </a:extLst>
          </p:cNvPr>
          <p:cNvSpPr>
            <a:spLocks noGrp="1"/>
          </p:cNvSpPr>
          <p:nvPr>
            <p:ph type="title"/>
          </p:nvPr>
        </p:nvSpPr>
        <p:spPr>
          <a:xfrm>
            <a:off x="457199" y="215371"/>
            <a:ext cx="8543926" cy="1097279"/>
          </a:xfrm>
        </p:spPr>
        <p:txBody>
          <a:bodyPr/>
          <a:lstStyle/>
          <a:p>
            <a:r>
              <a:rPr lang="en-IN" dirty="0"/>
              <a:t>Metals, Nonmetals, and Metalloids </a:t>
            </a:r>
            <a:r>
              <a:rPr lang="en-IN" sz="2000" b="0" dirty="0"/>
              <a:t>(4 of 4)</a:t>
            </a:r>
            <a:endParaRPr lang="en-IN" dirty="0"/>
          </a:p>
        </p:txBody>
      </p:sp>
      <p:sp>
        <p:nvSpPr>
          <p:cNvPr id="3" name="Content Placeholder 2">
            <a:extLst>
              <a:ext uri="{FF2B5EF4-FFF2-40B4-BE49-F238E27FC236}">
                <a16:creationId xmlns:a16="http://schemas.microsoft.com/office/drawing/2014/main" id="{2796FF88-BD14-47C6-964A-922B5F4C5C17}"/>
              </a:ext>
            </a:extLst>
          </p:cNvPr>
          <p:cNvSpPr>
            <a:spLocks noGrp="1"/>
          </p:cNvSpPr>
          <p:nvPr>
            <p:ph sz="quarter" idx="13"/>
          </p:nvPr>
        </p:nvSpPr>
        <p:spPr>
          <a:xfrm>
            <a:off x="457200" y="1556326"/>
            <a:ext cx="8334375" cy="4467955"/>
          </a:xfrm>
        </p:spPr>
        <p:txBody>
          <a:bodyPr/>
          <a:lstStyle/>
          <a:p>
            <a:pPr marL="432" indent="0">
              <a:buNone/>
            </a:pPr>
            <a:r>
              <a:rPr lang="en-IN" dirty="0"/>
              <a:t>Except for aluminum (A</a:t>
            </a:r>
            <a:r>
              <a:rPr lang="en-IN" sz="100" dirty="0"/>
              <a:t> </a:t>
            </a:r>
            <a:r>
              <a:rPr lang="en-IN" dirty="0"/>
              <a:t>l), the elements along the zigzag line are </a:t>
            </a:r>
            <a:r>
              <a:rPr lang="en-IN" b="1" dirty="0"/>
              <a:t>metalloids</a:t>
            </a:r>
            <a:r>
              <a:rPr lang="en-IN" dirty="0"/>
              <a:t>. Metalloids</a:t>
            </a:r>
          </a:p>
          <a:p>
            <a:r>
              <a:rPr lang="en-IN" dirty="0"/>
              <a:t>include B, S</a:t>
            </a:r>
            <a:r>
              <a:rPr lang="en-IN" sz="100" dirty="0"/>
              <a:t> </a:t>
            </a:r>
            <a:r>
              <a:rPr lang="en-IN" dirty="0"/>
              <a:t>i, G</a:t>
            </a:r>
            <a:r>
              <a:rPr lang="en-IN" sz="100" dirty="0"/>
              <a:t> </a:t>
            </a:r>
            <a:r>
              <a:rPr lang="en-IN" dirty="0"/>
              <a:t>e, A</a:t>
            </a:r>
            <a:r>
              <a:rPr lang="en-IN" sz="100" dirty="0"/>
              <a:t> </a:t>
            </a:r>
            <a:r>
              <a:rPr lang="en-IN" dirty="0"/>
              <a:t>s, S</a:t>
            </a:r>
            <a:r>
              <a:rPr lang="en-IN" sz="100" dirty="0"/>
              <a:t> </a:t>
            </a:r>
            <a:r>
              <a:rPr lang="en-IN" dirty="0"/>
              <a:t>b, T</a:t>
            </a:r>
            <a:r>
              <a:rPr lang="en-IN" sz="100" dirty="0"/>
              <a:t> </a:t>
            </a:r>
            <a:r>
              <a:rPr lang="en-IN" dirty="0"/>
              <a:t>e, P</a:t>
            </a:r>
            <a:r>
              <a:rPr lang="en-IN" sz="100" dirty="0"/>
              <a:t> </a:t>
            </a:r>
            <a:r>
              <a:rPr lang="en-IN" dirty="0"/>
              <a:t>o, A</a:t>
            </a:r>
            <a:r>
              <a:rPr lang="en-IN" sz="100" dirty="0"/>
              <a:t> </a:t>
            </a:r>
            <a:r>
              <a:rPr lang="en-IN" dirty="0"/>
              <a:t>t, and T</a:t>
            </a:r>
            <a:r>
              <a:rPr lang="en-IN" sz="100" dirty="0"/>
              <a:t> </a:t>
            </a:r>
            <a:r>
              <a:rPr lang="en-IN" dirty="0"/>
              <a:t>s</a:t>
            </a:r>
          </a:p>
          <a:p>
            <a:r>
              <a:rPr lang="en-IN" dirty="0"/>
              <a:t>exhibit some properties typical of metals and some typical of nonmetals</a:t>
            </a:r>
          </a:p>
          <a:p>
            <a:r>
              <a:rPr lang="en-IN" dirty="0"/>
              <a:t>are better conductors of heat and electricity than nonmetals, but not as good as metals</a:t>
            </a:r>
          </a:p>
          <a:p>
            <a:r>
              <a:rPr lang="en-IN" dirty="0"/>
              <a:t>are </a:t>
            </a:r>
            <a:r>
              <a:rPr lang="en-IN" b="1" dirty="0"/>
              <a:t>semiconductors</a:t>
            </a:r>
            <a:r>
              <a:rPr lang="en-IN" dirty="0"/>
              <a:t> because they can be modified to function as conductors or insulators</a:t>
            </a:r>
          </a:p>
        </p:txBody>
      </p:sp>
    </p:spTree>
    <p:extLst>
      <p:ext uri="{BB962C8B-B14F-4D97-AF65-F5344CB8AC3E}">
        <p14:creationId xmlns:p14="http://schemas.microsoft.com/office/powerpoint/2010/main" val="2023657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717F-C224-4721-A82C-FB4C27EC59BC}"/>
              </a:ext>
            </a:extLst>
          </p:cNvPr>
          <p:cNvSpPr>
            <a:spLocks noGrp="1"/>
          </p:cNvSpPr>
          <p:nvPr>
            <p:ph type="title"/>
          </p:nvPr>
        </p:nvSpPr>
        <p:spPr/>
        <p:txBody>
          <a:bodyPr/>
          <a:lstStyle/>
          <a:p>
            <a:r>
              <a:rPr lang="en-IN" sz="3400" dirty="0"/>
              <a:t>Comparing a Metal, Nonmetal, and Metalloid</a:t>
            </a:r>
          </a:p>
        </p:txBody>
      </p:sp>
      <p:sp>
        <p:nvSpPr>
          <p:cNvPr id="3" name="Content Placeholder 2">
            <a:extLst>
              <a:ext uri="{FF2B5EF4-FFF2-40B4-BE49-F238E27FC236}">
                <a16:creationId xmlns:a16="http://schemas.microsoft.com/office/drawing/2014/main" id="{C9D5C4C0-F00B-4C1E-B9C5-64120E5823C3}"/>
              </a:ext>
            </a:extLst>
          </p:cNvPr>
          <p:cNvSpPr>
            <a:spLocks noGrp="1"/>
          </p:cNvSpPr>
          <p:nvPr>
            <p:ph sz="quarter" idx="13"/>
          </p:nvPr>
        </p:nvSpPr>
        <p:spPr>
          <a:xfrm>
            <a:off x="457200" y="1556327"/>
            <a:ext cx="8229600" cy="360963"/>
          </a:xfrm>
        </p:spPr>
        <p:txBody>
          <a:bodyPr/>
          <a:lstStyle/>
          <a:p>
            <a:pPr marL="432" indent="0">
              <a:buNone/>
            </a:pPr>
            <a:r>
              <a:rPr lang="en-IN" sz="2000" b="1" dirty="0"/>
              <a:t>Table 4.3</a:t>
            </a:r>
            <a:r>
              <a:rPr lang="en-IN" sz="2000" dirty="0"/>
              <a:t> Some Characteristics of a Metal, a Metalloid, and a Nonmetal</a:t>
            </a:r>
          </a:p>
        </p:txBody>
      </p:sp>
      <p:graphicFrame>
        <p:nvGraphicFramePr>
          <p:cNvPr id="5" name="Table 5">
            <a:extLst>
              <a:ext uri="{FF2B5EF4-FFF2-40B4-BE49-F238E27FC236}">
                <a16:creationId xmlns:a16="http://schemas.microsoft.com/office/drawing/2014/main" id="{6317EE99-2D09-4B64-A3DA-89FE588BB924}"/>
              </a:ext>
            </a:extLst>
          </p:cNvPr>
          <p:cNvGraphicFramePr>
            <a:graphicFrameLocks noGrp="1"/>
          </p:cNvGraphicFramePr>
          <p:nvPr>
            <p:ph sz="quarter" idx="14"/>
            <p:extLst/>
          </p:nvPr>
        </p:nvGraphicFramePr>
        <p:xfrm>
          <a:off x="457200" y="2172621"/>
          <a:ext cx="8229600" cy="3962400"/>
        </p:xfrm>
        <a:graphic>
          <a:graphicData uri="http://schemas.openxmlformats.org/drawingml/2006/table">
            <a:tbl>
              <a:tblPr firstRow="1" bandRow="1">
                <a:tableStyleId>{40F9630F-82C1-40B7-BC3A-925EFCFF5E92}</a:tableStyleId>
              </a:tblPr>
              <a:tblGrid>
                <a:gridCol w="2743200">
                  <a:extLst>
                    <a:ext uri="{9D8B030D-6E8A-4147-A177-3AD203B41FA5}">
                      <a16:colId xmlns:a16="http://schemas.microsoft.com/office/drawing/2014/main" val="1462473988"/>
                    </a:ext>
                  </a:extLst>
                </a:gridCol>
                <a:gridCol w="2743200">
                  <a:extLst>
                    <a:ext uri="{9D8B030D-6E8A-4147-A177-3AD203B41FA5}">
                      <a16:colId xmlns:a16="http://schemas.microsoft.com/office/drawing/2014/main" val="4215643052"/>
                    </a:ext>
                  </a:extLst>
                </a:gridCol>
                <a:gridCol w="2743200">
                  <a:extLst>
                    <a:ext uri="{9D8B030D-6E8A-4147-A177-3AD203B41FA5}">
                      <a16:colId xmlns:a16="http://schemas.microsoft.com/office/drawing/2014/main" val="231727247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Silver (A</a:t>
                      </a:r>
                      <a:r>
                        <a:rPr lang="en-IN" sz="100" b="1" i="0" u="none" strike="noStrike" cap="none" baseline="0" dirty="0">
                          <a:solidFill>
                            <a:schemeClr val="tx1"/>
                          </a:solidFill>
                          <a:latin typeface="+mn-lt"/>
                          <a:ea typeface="+mn-ea"/>
                          <a:cs typeface="+mn-cs"/>
                          <a:sym typeface="Arial"/>
                        </a:rPr>
                        <a:t> </a:t>
                      </a:r>
                      <a:r>
                        <a:rPr lang="en-IN" sz="1600" b="1" i="0" u="none" strike="noStrike" cap="none" baseline="0" dirty="0">
                          <a:solidFill>
                            <a:schemeClr val="tx1"/>
                          </a:solidFill>
                          <a:latin typeface="+mn-lt"/>
                          <a:ea typeface="+mn-ea"/>
                          <a:cs typeface="+mn-cs"/>
                          <a:sym typeface="Arial"/>
                        </a:rPr>
                        <a:t>g)</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Antimony (S</a:t>
                      </a:r>
                      <a:r>
                        <a:rPr lang="en-IN" sz="100" b="1" i="0" u="none" strike="noStrike" cap="none" baseline="0" dirty="0">
                          <a:solidFill>
                            <a:schemeClr val="tx1"/>
                          </a:solidFill>
                          <a:latin typeface="+mn-lt"/>
                          <a:ea typeface="+mn-ea"/>
                          <a:cs typeface="+mn-cs"/>
                          <a:sym typeface="Arial"/>
                        </a:rPr>
                        <a:t> </a:t>
                      </a:r>
                      <a:r>
                        <a:rPr lang="en-IN" sz="1600" b="1" i="0" u="none" strike="noStrike" cap="none" baseline="0" dirty="0">
                          <a:solidFill>
                            <a:schemeClr val="tx1"/>
                          </a:solidFill>
                          <a:latin typeface="+mn-lt"/>
                          <a:ea typeface="+mn-ea"/>
                          <a:cs typeface="+mn-cs"/>
                          <a:sym typeface="Arial"/>
                        </a:rPr>
                        <a:t>b)</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Sulfur (S)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7952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Metal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Metalloid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Nonmetal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88905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Shiny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Blue-gray, shiny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Dull, yellow</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9323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Extremely ductile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Brittle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Brittle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4172418"/>
                  </a:ext>
                </a:extLst>
              </a:tr>
              <a:tr h="370840">
                <a:tc>
                  <a:txBody>
                    <a:bodyPr/>
                    <a:lstStyle/>
                    <a:p>
                      <a:pPr marL="0" indent="0"/>
                      <a:r>
                        <a:rPr lang="en-IN" sz="1600" b="0" i="0" u="none" strike="noStrike" cap="none" baseline="0" dirty="0">
                          <a:solidFill>
                            <a:schemeClr val="tx1"/>
                          </a:solidFill>
                          <a:latin typeface="+mn-lt"/>
                          <a:ea typeface="+mn-ea"/>
                          <a:cs typeface="+mn-cs"/>
                          <a:sym typeface="Arial"/>
                        </a:rPr>
                        <a:t>Can be hammered into sheets (malleable)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Shatters when hammered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Shatters when hammered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959331"/>
                  </a:ext>
                </a:extLst>
              </a:tr>
              <a:tr h="370840">
                <a:tc>
                  <a:txBody>
                    <a:bodyPr/>
                    <a:lstStyle/>
                    <a:p>
                      <a:pPr marL="0" indent="0"/>
                      <a:r>
                        <a:rPr lang="en-IN" sz="1600" b="0" i="0" u="none" strike="noStrike" cap="none" baseline="0" dirty="0">
                          <a:solidFill>
                            <a:schemeClr val="tx1"/>
                          </a:solidFill>
                          <a:latin typeface="+mn-lt"/>
                          <a:ea typeface="+mn-ea"/>
                          <a:cs typeface="+mn-cs"/>
                          <a:sym typeface="Arial"/>
                        </a:rPr>
                        <a:t>Good conductor of heat and electricity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0" i="0" u="none" strike="noStrike" cap="none" baseline="0" dirty="0">
                          <a:solidFill>
                            <a:schemeClr val="tx1"/>
                          </a:solidFill>
                          <a:latin typeface="+mn-lt"/>
                          <a:ea typeface="+mn-ea"/>
                          <a:cs typeface="+mn-cs"/>
                          <a:sym typeface="Arial"/>
                        </a:rPr>
                        <a:t>Poor conductor of heat and electricity</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600" b="0" i="0" u="none" strike="noStrike" cap="none" baseline="0" dirty="0">
                          <a:solidFill>
                            <a:schemeClr val="tx1"/>
                          </a:solidFill>
                          <a:latin typeface="+mn-lt"/>
                          <a:ea typeface="+mn-ea"/>
                          <a:cs typeface="+mn-cs"/>
                          <a:sym typeface="Arial"/>
                        </a:rPr>
                        <a:t>Poor conductor of heat and electricity, good insulator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4245832"/>
                  </a:ext>
                </a:extLst>
              </a:tr>
              <a:tr h="370840">
                <a:tc>
                  <a:txBody>
                    <a:bodyPr/>
                    <a:lstStyle/>
                    <a:p>
                      <a:pPr marL="0" indent="0"/>
                      <a:r>
                        <a:rPr lang="en-IN" sz="1600" b="0" i="0" u="none" strike="noStrike" cap="none" baseline="0" dirty="0">
                          <a:solidFill>
                            <a:schemeClr val="tx1"/>
                          </a:solidFill>
                          <a:latin typeface="+mn-lt"/>
                          <a:ea typeface="+mn-ea"/>
                          <a:cs typeface="+mn-cs"/>
                          <a:sym typeface="Arial"/>
                        </a:rPr>
                        <a:t>Used in coins, jewelry, tableware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600" b="0" i="0" u="none" strike="noStrike" cap="none" baseline="0" dirty="0">
                          <a:solidFill>
                            <a:schemeClr val="tx1"/>
                          </a:solidFill>
                          <a:latin typeface="+mn-lt"/>
                          <a:ea typeface="+mn-ea"/>
                          <a:cs typeface="+mn-cs"/>
                          <a:sym typeface="Arial"/>
                        </a:rPr>
                        <a:t>Used to harden lead, color glass and plastics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600" b="0" i="0" u="none" strike="noStrike" cap="none" baseline="0" dirty="0">
                          <a:solidFill>
                            <a:schemeClr val="tx1"/>
                          </a:solidFill>
                          <a:latin typeface="+mn-lt"/>
                          <a:ea typeface="+mn-ea"/>
                          <a:cs typeface="+mn-cs"/>
                          <a:sym typeface="Arial"/>
                        </a:rPr>
                        <a:t>Used in gunpowder, rubber, fungicides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0386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Density 10.5 g</a:t>
                      </a:r>
                      <a:r>
                        <a:rPr lang="en-IN" sz="100" b="0" i="0" u="none" strike="noStrike" cap="none" baseline="0" dirty="0">
                          <a:solidFill>
                            <a:schemeClr val="tx1"/>
                          </a:solidFill>
                          <a:latin typeface="+mn-lt"/>
                          <a:ea typeface="+mn-ea"/>
                          <a:cs typeface="+mn-cs"/>
                          <a:sym typeface="Arial"/>
                        </a:rPr>
                        <a:t>rams</a:t>
                      </a:r>
                      <a:r>
                        <a:rPr lang="en-IN" sz="16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illi </a:t>
                      </a:r>
                      <a:r>
                        <a:rPr lang="en-IN" sz="1600" b="0" i="0" u="none" strike="noStrike" cap="none" baseline="0" dirty="0">
                          <a:solidFill>
                            <a:schemeClr val="tx1"/>
                          </a:solidFill>
                          <a:latin typeface="+mn-lt"/>
                          <a:ea typeface="+mn-ea"/>
                          <a:cs typeface="+mn-cs"/>
                          <a:sym typeface="Arial"/>
                        </a:rPr>
                        <a:t>L</a:t>
                      </a:r>
                      <a:r>
                        <a:rPr lang="en-IN" sz="100" b="0" i="0" u="none" strike="noStrike" cap="none" baseline="0" dirty="0">
                          <a:solidFill>
                            <a:schemeClr val="tx1"/>
                          </a:solidFill>
                          <a:latin typeface="+mn-lt"/>
                          <a:ea typeface="+mn-ea"/>
                          <a:cs typeface="+mn-cs"/>
                          <a:sym typeface="Arial"/>
                        </a:rPr>
                        <a:t>iter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Density 6.7 g</a:t>
                      </a:r>
                      <a:r>
                        <a:rPr lang="en-IN" sz="100" b="0" i="0" u="none" strike="noStrike" cap="none" baseline="0" dirty="0">
                          <a:solidFill>
                            <a:schemeClr val="tx1"/>
                          </a:solidFill>
                          <a:latin typeface="+mn-lt"/>
                          <a:ea typeface="+mn-ea"/>
                          <a:cs typeface="+mn-cs"/>
                          <a:sym typeface="Arial"/>
                        </a:rPr>
                        <a:t>rams</a:t>
                      </a:r>
                      <a:r>
                        <a:rPr lang="en-IN" sz="16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illi </a:t>
                      </a:r>
                      <a:r>
                        <a:rPr lang="en-IN" sz="1600" b="0" i="0" u="none" strike="noStrike" cap="none" baseline="0" dirty="0">
                          <a:solidFill>
                            <a:schemeClr val="tx1"/>
                          </a:solidFill>
                          <a:latin typeface="+mn-lt"/>
                          <a:ea typeface="+mn-ea"/>
                          <a:cs typeface="+mn-cs"/>
                          <a:sym typeface="Arial"/>
                        </a:rPr>
                        <a:t>L</a:t>
                      </a:r>
                      <a:r>
                        <a:rPr lang="en-IN" sz="100" b="0" i="0" u="none" strike="noStrike" cap="none" baseline="0" dirty="0">
                          <a:solidFill>
                            <a:schemeClr val="tx1"/>
                          </a:solidFill>
                          <a:latin typeface="+mn-lt"/>
                          <a:ea typeface="+mn-ea"/>
                          <a:cs typeface="+mn-cs"/>
                          <a:sym typeface="Arial"/>
                        </a:rPr>
                        <a:t>iter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Density 2.1 g</a:t>
                      </a:r>
                      <a:r>
                        <a:rPr lang="en-IN" sz="100" b="0" i="0" u="none" strike="noStrike" cap="none" baseline="0" dirty="0">
                          <a:solidFill>
                            <a:schemeClr val="tx1"/>
                          </a:solidFill>
                          <a:latin typeface="+mn-lt"/>
                          <a:ea typeface="+mn-ea"/>
                          <a:cs typeface="+mn-cs"/>
                          <a:sym typeface="Arial"/>
                        </a:rPr>
                        <a:t>ram</a:t>
                      </a:r>
                      <a:r>
                        <a:rPr lang="en-IN" sz="16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illi </a:t>
                      </a:r>
                      <a:r>
                        <a:rPr lang="en-IN" sz="1600" b="0" i="0" u="none" strike="noStrike" cap="none" baseline="0" dirty="0">
                          <a:solidFill>
                            <a:schemeClr val="tx1"/>
                          </a:solidFill>
                          <a:latin typeface="+mn-lt"/>
                          <a:ea typeface="+mn-ea"/>
                          <a:cs typeface="+mn-cs"/>
                          <a:sym typeface="Arial"/>
                        </a:rPr>
                        <a:t>L</a:t>
                      </a:r>
                      <a:r>
                        <a:rPr lang="en-IN" sz="100" b="0" i="0" u="none" strike="noStrike" cap="none" baseline="0" dirty="0">
                          <a:solidFill>
                            <a:schemeClr val="tx1"/>
                          </a:solidFill>
                          <a:latin typeface="+mn-lt"/>
                          <a:ea typeface="+mn-ea"/>
                          <a:cs typeface="+mn-cs"/>
                          <a:sym typeface="Arial"/>
                        </a:rPr>
                        <a:t>iter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81780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Melting point </a:t>
                      </a:r>
                      <a:r>
                        <a:rPr lang="en-IN" sz="100" b="0" i="0" u="none" strike="noStrike" cap="none" baseline="0" dirty="0">
                          <a:solidFill>
                            <a:schemeClr val="tx1"/>
                          </a:solidFill>
                          <a:latin typeface="+mn-lt"/>
                          <a:ea typeface="+mn-ea"/>
                          <a:cs typeface="+mn-cs"/>
                          <a:sym typeface="Arial"/>
                        </a:rPr>
                        <a:t>962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Melting point </a:t>
                      </a:r>
                      <a:r>
                        <a:rPr lang="en-IN" sz="100" b="0" i="0" u="none" strike="noStrike" cap="none" baseline="0" dirty="0">
                          <a:solidFill>
                            <a:schemeClr val="tx1"/>
                          </a:solidFill>
                          <a:latin typeface="+mn-lt"/>
                          <a:ea typeface="+mn-ea"/>
                          <a:cs typeface="+mn-cs"/>
                          <a:sym typeface="Arial"/>
                        </a:rPr>
                        <a:t>630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Melting point </a:t>
                      </a:r>
                      <a:r>
                        <a:rPr lang="en-IN" sz="100" b="0" i="0" u="none" strike="noStrike" cap="none" baseline="0" dirty="0">
                          <a:solidFill>
                            <a:schemeClr val="tx1"/>
                          </a:solidFill>
                          <a:latin typeface="+mn-lt"/>
                          <a:ea typeface="+mn-ea"/>
                          <a:cs typeface="+mn-cs"/>
                          <a:sym typeface="Arial"/>
                        </a:rPr>
                        <a:t>113 degrees Celsius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2920291"/>
                  </a:ext>
                </a:extLst>
              </a:tr>
            </a:tbl>
          </a:graphicData>
        </a:graphic>
      </p:graphicFrame>
      <p:graphicFrame>
        <p:nvGraphicFramePr>
          <p:cNvPr id="8" name="Object 7">
            <a:extLst>
              <a:ext uri="{FF2B5EF4-FFF2-40B4-BE49-F238E27FC236}">
                <a16:creationId xmlns:a16="http://schemas.microsoft.com/office/drawing/2014/main" id="{9CCABBF8-4CB4-4ED0-BA7F-9B499B3D563E}"/>
              </a:ext>
              <a:ext uri="{C183D7F6-B498-43B3-948B-1728B52AA6E4}">
                <adec:decorative xmlns:adec="http://schemas.microsoft.com/office/drawing/2017/decorative" val="1"/>
              </a:ext>
            </a:extLst>
          </p:cNvPr>
          <p:cNvGraphicFramePr>
            <a:graphicFrameLocks noChangeAspect="1"/>
          </p:cNvGraphicFramePr>
          <p:nvPr>
            <p:extLst/>
          </p:nvPr>
        </p:nvGraphicFramePr>
        <p:xfrm>
          <a:off x="1782915" y="5851460"/>
          <a:ext cx="591585" cy="190834"/>
        </p:xfrm>
        <a:graphic>
          <a:graphicData uri="http://schemas.openxmlformats.org/presentationml/2006/ole">
            <mc:AlternateContent xmlns:mc="http://schemas.openxmlformats.org/markup-compatibility/2006">
              <mc:Choice xmlns:v="urn:schemas-microsoft-com:vml" Requires="v">
                <p:oleObj spid="_x0000_s2050" name="Equation" r:id="rId3" imgW="787320" imgH="253800" progId="Equation.DSMT4">
                  <p:embed/>
                </p:oleObj>
              </mc:Choice>
              <mc:Fallback>
                <p:oleObj name="Equation" r:id="rId3" imgW="787320" imgH="253800" progId="Equation.DSMT4">
                  <p:embed/>
                  <p:pic>
                    <p:nvPicPr>
                      <p:cNvPr id="8" name="Object 7">
                        <a:extLst>
                          <a:ext uri="{FF2B5EF4-FFF2-40B4-BE49-F238E27FC236}">
                            <a16:creationId xmlns:a16="http://schemas.microsoft.com/office/drawing/2014/main" id="{9CCABBF8-4CB4-4ED0-BA7F-9B499B3D563E}"/>
                          </a:ext>
                          <a:ext uri="{C183D7F6-B498-43B3-948B-1728B52AA6E4}">
                            <adec:decorative xmlns:adec="http://schemas.microsoft.com/office/drawing/2017/decorative" val="1"/>
                          </a:ext>
                        </a:extLst>
                      </p:cNvPr>
                      <p:cNvPicPr/>
                      <p:nvPr/>
                    </p:nvPicPr>
                    <p:blipFill>
                      <a:blip r:embed="rId4"/>
                      <a:stretch>
                        <a:fillRect/>
                      </a:stretch>
                    </p:blipFill>
                    <p:spPr>
                      <a:xfrm>
                        <a:off x="1782915" y="5851460"/>
                        <a:ext cx="591585" cy="190834"/>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4CF61E12-E11D-46E3-9198-A2AEEA246E7E}"/>
              </a:ext>
              <a:ext uri="{C183D7F6-B498-43B3-948B-1728B52AA6E4}">
                <adec:decorative xmlns:adec="http://schemas.microsoft.com/office/drawing/2017/decorative" val="1"/>
              </a:ext>
            </a:extLst>
          </p:cNvPr>
          <p:cNvGraphicFramePr>
            <a:graphicFrameLocks noChangeAspect="1"/>
          </p:cNvGraphicFramePr>
          <p:nvPr>
            <p:extLst/>
          </p:nvPr>
        </p:nvGraphicFramePr>
        <p:xfrm>
          <a:off x="4523423" y="5842803"/>
          <a:ext cx="631791" cy="200567"/>
        </p:xfrm>
        <a:graphic>
          <a:graphicData uri="http://schemas.openxmlformats.org/presentationml/2006/ole">
            <mc:AlternateContent xmlns:mc="http://schemas.openxmlformats.org/markup-compatibility/2006">
              <mc:Choice xmlns:v="urn:schemas-microsoft-com:vml" Requires="v">
                <p:oleObj spid="_x0000_s2051" name="Equation" r:id="rId5" imgW="799920" imgH="253800" progId="Equation.DSMT4">
                  <p:embed/>
                </p:oleObj>
              </mc:Choice>
              <mc:Fallback>
                <p:oleObj name="Equation" r:id="rId5" imgW="799920" imgH="253800" progId="Equation.DSMT4">
                  <p:embed/>
                  <p:pic>
                    <p:nvPicPr>
                      <p:cNvPr id="9" name="Object 8">
                        <a:extLst>
                          <a:ext uri="{FF2B5EF4-FFF2-40B4-BE49-F238E27FC236}">
                            <a16:creationId xmlns:a16="http://schemas.microsoft.com/office/drawing/2014/main" id="{4CF61E12-E11D-46E3-9198-A2AEEA246E7E}"/>
                          </a:ext>
                          <a:ext uri="{C183D7F6-B498-43B3-948B-1728B52AA6E4}">
                            <adec:decorative xmlns:adec="http://schemas.microsoft.com/office/drawing/2017/decorative" val="1"/>
                          </a:ext>
                        </a:extLst>
                      </p:cNvPr>
                      <p:cNvPicPr/>
                      <p:nvPr/>
                    </p:nvPicPr>
                    <p:blipFill>
                      <a:blip r:embed="rId6"/>
                      <a:stretch>
                        <a:fillRect/>
                      </a:stretch>
                    </p:blipFill>
                    <p:spPr>
                      <a:xfrm>
                        <a:off x="4523423" y="5842803"/>
                        <a:ext cx="631791" cy="200567"/>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D70BD004-9E16-4CE0-8B3C-BBCF75C57410}"/>
              </a:ext>
              <a:ext uri="{C183D7F6-B498-43B3-948B-1728B52AA6E4}">
                <adec:decorative xmlns:adec="http://schemas.microsoft.com/office/drawing/2017/decorative" val="1"/>
              </a:ext>
            </a:extLst>
          </p:cNvPr>
          <p:cNvGraphicFramePr>
            <a:graphicFrameLocks noChangeAspect="1"/>
          </p:cNvGraphicFramePr>
          <p:nvPr>
            <p:extLst/>
          </p:nvPr>
        </p:nvGraphicFramePr>
        <p:xfrm>
          <a:off x="7252898" y="5849609"/>
          <a:ext cx="582044" cy="190834"/>
        </p:xfrm>
        <a:graphic>
          <a:graphicData uri="http://schemas.openxmlformats.org/presentationml/2006/ole">
            <mc:AlternateContent xmlns:mc="http://schemas.openxmlformats.org/markup-compatibility/2006">
              <mc:Choice xmlns:v="urn:schemas-microsoft-com:vml" Requires="v">
                <p:oleObj spid="_x0000_s2052" name="Equation" r:id="rId7" imgW="774360" imgH="253800" progId="Equation.DSMT4">
                  <p:embed/>
                </p:oleObj>
              </mc:Choice>
              <mc:Fallback>
                <p:oleObj name="Equation" r:id="rId7" imgW="774360" imgH="253800" progId="Equation.DSMT4">
                  <p:embed/>
                  <p:pic>
                    <p:nvPicPr>
                      <p:cNvPr id="10" name="Object 9">
                        <a:extLst>
                          <a:ext uri="{FF2B5EF4-FFF2-40B4-BE49-F238E27FC236}">
                            <a16:creationId xmlns:a16="http://schemas.microsoft.com/office/drawing/2014/main" id="{D70BD004-9E16-4CE0-8B3C-BBCF75C57410}"/>
                          </a:ext>
                          <a:ext uri="{C183D7F6-B498-43B3-948B-1728B52AA6E4}">
                            <adec:decorative xmlns:adec="http://schemas.microsoft.com/office/drawing/2017/decorative" val="1"/>
                          </a:ext>
                        </a:extLst>
                      </p:cNvPr>
                      <p:cNvPicPr/>
                      <p:nvPr/>
                    </p:nvPicPr>
                    <p:blipFill>
                      <a:blip r:embed="rId8"/>
                      <a:stretch>
                        <a:fillRect/>
                      </a:stretch>
                    </p:blipFill>
                    <p:spPr>
                      <a:xfrm>
                        <a:off x="7252898" y="5849609"/>
                        <a:ext cx="582044" cy="19083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662201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2" y="1555749"/>
            <a:ext cx="8378982" cy="782998"/>
          </a:xfrm>
        </p:spPr>
        <p:txBody>
          <a:bodyPr/>
          <a:lstStyle/>
          <a:p>
            <a:pPr marL="432" indent="0">
              <a:buNone/>
            </a:pPr>
            <a:r>
              <a:rPr lang="en-IN" sz="2400" dirty="0"/>
              <a:t>Identify each of the following elements as a metal, nonmetal, or metalloid:</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2786029"/>
            <a:ext cx="1504604" cy="477191"/>
          </a:xfrm>
        </p:spPr>
        <p:txBody>
          <a:bodyPr/>
          <a:lstStyle/>
          <a:p>
            <a:pPr marL="432" indent="0">
              <a:buNone/>
            </a:pPr>
            <a:r>
              <a:rPr lang="en-US" altLang="en-US" sz="2400" b="1" dirty="0">
                <a:solidFill>
                  <a:schemeClr val="tx2"/>
                </a:solidFill>
                <a:ea typeface="ＭＳ Ｐゴシック" pitchFamily="34" charset="-128"/>
              </a:rPr>
              <a:t>A.</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sodium</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456552"/>
            <a:ext cx="2376534" cy="477190"/>
          </a:xfrm>
        </p:spPr>
        <p:txBody>
          <a:bodyPr/>
          <a:lstStyle/>
          <a:p>
            <a:pPr marL="432" indent="0">
              <a:buNone/>
            </a:pPr>
            <a:r>
              <a:rPr lang="en-US" altLang="en-US" sz="2400" b="1" dirty="0">
                <a:solidFill>
                  <a:schemeClr val="tx2"/>
                </a:solidFill>
                <a:ea typeface="ＭＳ Ｐゴシック" pitchFamily="34" charset="-128"/>
              </a:rPr>
              <a:t>B.</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bromine</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4108666"/>
            <a:ext cx="2376534" cy="495241"/>
          </a:xfrm>
        </p:spPr>
        <p:txBody>
          <a:bodyPr/>
          <a:lstStyle/>
          <a:p>
            <a:pPr marL="0" indent="0">
              <a:buNone/>
            </a:pPr>
            <a:r>
              <a:rPr lang="en-US" altLang="en-US" sz="2400" b="1" dirty="0">
                <a:solidFill>
                  <a:schemeClr val="tx2"/>
                </a:solidFill>
                <a:ea typeface="ＭＳ Ｐゴシック" pitchFamily="34" charset="-128"/>
              </a:rPr>
              <a:t>C.</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boron</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736954"/>
            <a:ext cx="2376534" cy="464852"/>
          </a:xfrm>
        </p:spPr>
        <p:txBody>
          <a:bodyPr/>
          <a:lstStyle/>
          <a:p>
            <a:pPr marL="432" indent="0">
              <a:buNone/>
            </a:pPr>
            <a:r>
              <a:rPr lang="en-US" sz="2400" b="1" dirty="0">
                <a:solidFill>
                  <a:schemeClr val="tx2"/>
                </a:solidFill>
                <a:ea typeface="ＭＳ Ｐゴシック" pitchFamily="34" charset="-128"/>
              </a:rPr>
              <a:t>D.</a:t>
            </a:r>
            <a:r>
              <a:rPr lang="en-US" sz="2400" b="1" dirty="0">
                <a:ea typeface="ＭＳ Ｐゴシック" charset="0"/>
                <a:cs typeface="ＭＳ Ｐゴシック" charset="0"/>
              </a:rPr>
              <a:t> </a:t>
            </a:r>
            <a:r>
              <a:rPr lang="en-US" sz="2400" dirty="0">
                <a:ea typeface="ＭＳ Ｐゴシック" charset="0"/>
                <a:cs typeface="ＭＳ Ｐゴシック" charset="0"/>
              </a:rPr>
              <a:t>manganese</a:t>
            </a:r>
            <a:endParaRPr lang="en-IN" sz="2400" dirty="0"/>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2" y="5369215"/>
            <a:ext cx="2376534" cy="453622"/>
          </a:xfrm>
        </p:spPr>
        <p:txBody>
          <a:bodyPr/>
          <a:lstStyle/>
          <a:p>
            <a:pPr marL="0" indent="0">
              <a:buNone/>
            </a:pPr>
            <a:r>
              <a:rPr lang="en-US" sz="2400" b="1" dirty="0">
                <a:solidFill>
                  <a:schemeClr val="tx2"/>
                </a:solidFill>
                <a:latin typeface="+mn-lt"/>
                <a:ea typeface="ＭＳ Ｐゴシック" pitchFamily="34" charset="-128"/>
              </a:rPr>
              <a:t>E.</a:t>
            </a:r>
            <a:r>
              <a:rPr lang="en-US" sz="2400" b="1" dirty="0">
                <a:latin typeface="+mn-lt"/>
                <a:ea typeface="ＭＳ Ｐゴシック" charset="0"/>
                <a:cs typeface="ＭＳ Ｐゴシック" charset="0"/>
              </a:rPr>
              <a:t> </a:t>
            </a:r>
            <a:r>
              <a:rPr lang="en-US" sz="2400" dirty="0">
                <a:latin typeface="+mn-lt"/>
                <a:ea typeface="ＭＳ Ｐゴシック" charset="0"/>
                <a:cs typeface="ＭＳ Ｐゴシック" charset="0"/>
              </a:rPr>
              <a:t>carbon</a:t>
            </a:r>
            <a:endParaRPr lang="en-IN" sz="2400" dirty="0">
              <a:latin typeface="+mn-lt"/>
            </a:endParaRPr>
          </a:p>
        </p:txBody>
      </p:sp>
    </p:spTree>
    <p:extLst>
      <p:ext uri="{BB962C8B-B14F-4D97-AF65-F5344CB8AC3E}">
        <p14:creationId xmlns:p14="http://schemas.microsoft.com/office/powerpoint/2010/main" val="312143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2" y="1555749"/>
            <a:ext cx="8420793" cy="816248"/>
          </a:xfrm>
        </p:spPr>
        <p:txBody>
          <a:bodyPr/>
          <a:lstStyle/>
          <a:p>
            <a:pPr marL="432" indent="0">
              <a:buNone/>
            </a:pPr>
            <a:r>
              <a:rPr lang="en-IN" sz="2400" dirty="0"/>
              <a:t>Identify each of the following elements as a metal, nonmetal, or metalloid:</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795441"/>
            <a:ext cx="1875417" cy="449049"/>
          </a:xfrm>
        </p:spPr>
        <p:txBody>
          <a:bodyPr/>
          <a:lstStyle/>
          <a:p>
            <a:pPr marL="432" indent="0">
              <a:buNone/>
            </a:pPr>
            <a:r>
              <a:rPr lang="en-US" altLang="en-US" sz="2400" b="1" dirty="0">
                <a:solidFill>
                  <a:schemeClr val="tx2"/>
                </a:solidFill>
                <a:ea typeface="ＭＳ Ｐゴシック" pitchFamily="34" charset="-128"/>
              </a:rPr>
              <a:t>A.</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sodium</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3484433" y="2812066"/>
            <a:ext cx="1587731" cy="432515"/>
          </a:xfrm>
        </p:spPr>
        <p:txBody>
          <a:bodyPr/>
          <a:lstStyle/>
          <a:p>
            <a:pPr marL="432" indent="0">
              <a:buNone/>
            </a:pPr>
            <a:r>
              <a:rPr lang="en-US" altLang="en-US" sz="2400" b="1" dirty="0">
                <a:solidFill>
                  <a:srgbClr val="000000"/>
                </a:solidFill>
                <a:ea typeface="ＭＳ Ｐゴシック" pitchFamily="34" charset="-128"/>
              </a:rPr>
              <a:t>metal</a:t>
            </a:r>
            <a:endParaRPr lang="en-IN" sz="2400" dirty="0"/>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456552"/>
            <a:ext cx="2376534" cy="477190"/>
          </a:xfrm>
        </p:spPr>
        <p:txBody>
          <a:bodyPr/>
          <a:lstStyle/>
          <a:p>
            <a:pPr marL="432" indent="0">
              <a:buNone/>
            </a:pPr>
            <a:r>
              <a:rPr lang="en-US" altLang="en-US" sz="2400" b="1" dirty="0">
                <a:solidFill>
                  <a:schemeClr val="tx2"/>
                </a:solidFill>
                <a:ea typeface="ＭＳ Ｐゴシック" pitchFamily="34" charset="-128"/>
              </a:rPr>
              <a:t>B.</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bromine</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3491702" y="3460384"/>
            <a:ext cx="1871325" cy="449050"/>
          </a:xfrm>
        </p:spPr>
        <p:txBody>
          <a:bodyPr/>
          <a:lstStyle/>
          <a:p>
            <a:pPr marL="432" indent="0">
              <a:buNone/>
            </a:pPr>
            <a:r>
              <a:rPr lang="en-US" altLang="en-US" sz="2400" b="1" dirty="0">
                <a:solidFill>
                  <a:srgbClr val="000000"/>
                </a:solidFill>
                <a:ea typeface="ＭＳ Ｐゴシック" pitchFamily="34" charset="-128"/>
              </a:rPr>
              <a:t>nonmetal</a:t>
            </a:r>
            <a:endParaRPr lang="en-IN" sz="2400" dirty="0"/>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4108666"/>
            <a:ext cx="2376534" cy="495241"/>
          </a:xfrm>
        </p:spPr>
        <p:txBody>
          <a:bodyPr/>
          <a:lstStyle/>
          <a:p>
            <a:pPr marL="0" indent="0">
              <a:buNone/>
            </a:pPr>
            <a:r>
              <a:rPr lang="en-US" altLang="en-US" sz="2400" b="1" dirty="0">
                <a:solidFill>
                  <a:schemeClr val="tx2"/>
                </a:solidFill>
                <a:ea typeface="ＭＳ Ｐゴシック" pitchFamily="34" charset="-128"/>
              </a:rPr>
              <a:t>C.</a:t>
            </a:r>
            <a:r>
              <a:rPr lang="en-US" altLang="en-US" sz="2400" b="1" dirty="0">
                <a:solidFill>
                  <a:srgbClr val="000000"/>
                </a:solidFill>
                <a:ea typeface="ＭＳ Ｐゴシック" pitchFamily="34" charset="-128"/>
              </a:rPr>
              <a:t> </a:t>
            </a:r>
            <a:r>
              <a:rPr lang="en-US" altLang="en-US" sz="2400" dirty="0">
                <a:solidFill>
                  <a:srgbClr val="000000"/>
                </a:solidFill>
                <a:ea typeface="ＭＳ Ｐゴシック" pitchFamily="34" charset="-128"/>
              </a:rPr>
              <a:t>boron</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3490787" y="4116545"/>
            <a:ext cx="1875414" cy="432928"/>
          </a:xfrm>
        </p:spPr>
        <p:txBody>
          <a:bodyPr/>
          <a:lstStyle/>
          <a:p>
            <a:pPr marL="0" indent="0">
              <a:buNone/>
            </a:pPr>
            <a:r>
              <a:rPr lang="en-US" altLang="en-US" sz="2400" b="1" dirty="0">
                <a:solidFill>
                  <a:srgbClr val="000000"/>
                </a:solidFill>
                <a:ea typeface="ＭＳ Ｐゴシック" pitchFamily="34" charset="-128"/>
              </a:rPr>
              <a:t>metalloid</a:t>
            </a:r>
            <a:endParaRPr lang="en-IN" sz="2400" dirty="0"/>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736954"/>
            <a:ext cx="2376534" cy="464852"/>
          </a:xfrm>
        </p:spPr>
        <p:txBody>
          <a:bodyPr/>
          <a:lstStyle/>
          <a:p>
            <a:pPr marL="432" indent="0">
              <a:buNone/>
            </a:pPr>
            <a:r>
              <a:rPr lang="en-US" sz="2400" b="1" dirty="0">
                <a:solidFill>
                  <a:schemeClr val="tx2"/>
                </a:solidFill>
                <a:ea typeface="ＭＳ Ｐゴシック" pitchFamily="34" charset="-128"/>
              </a:rPr>
              <a:t>D.</a:t>
            </a:r>
            <a:r>
              <a:rPr lang="en-US" sz="2400" b="1" dirty="0">
                <a:ea typeface="ＭＳ Ｐゴシック" charset="0"/>
                <a:cs typeface="ＭＳ Ｐゴシック" charset="0"/>
              </a:rPr>
              <a:t> </a:t>
            </a:r>
            <a:r>
              <a:rPr lang="en-US" sz="2400" dirty="0">
                <a:ea typeface="ＭＳ Ｐゴシック" charset="0"/>
                <a:cs typeface="ＭＳ Ｐゴシック" charset="0"/>
              </a:rPr>
              <a:t>manganese</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3484434" y="4739714"/>
            <a:ext cx="1875417" cy="462092"/>
          </a:xfrm>
        </p:spPr>
        <p:txBody>
          <a:bodyPr/>
          <a:lstStyle/>
          <a:p>
            <a:pPr marL="0" indent="0">
              <a:buNone/>
            </a:pPr>
            <a:r>
              <a:rPr lang="en-US" altLang="en-US" sz="2400" b="1" dirty="0">
                <a:solidFill>
                  <a:srgbClr val="000000"/>
                </a:solidFill>
                <a:latin typeface="+mn-lt"/>
                <a:ea typeface="ＭＳ Ｐゴシック" pitchFamily="34" charset="-128"/>
              </a:rPr>
              <a:t>metal</a:t>
            </a:r>
            <a:endParaRPr lang="en-IN" sz="2400" dirty="0">
              <a:latin typeface="+mn-lt"/>
            </a:endParaRP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2" y="5369215"/>
            <a:ext cx="2376534" cy="453622"/>
          </a:xfrm>
        </p:spPr>
        <p:txBody>
          <a:bodyPr/>
          <a:lstStyle/>
          <a:p>
            <a:pPr marL="0" indent="0">
              <a:buNone/>
            </a:pPr>
            <a:r>
              <a:rPr lang="en-US" sz="2400" b="1" dirty="0">
                <a:solidFill>
                  <a:schemeClr val="tx2"/>
                </a:solidFill>
                <a:latin typeface="+mn-lt"/>
                <a:ea typeface="ＭＳ Ｐゴシック" pitchFamily="34" charset="-128"/>
              </a:rPr>
              <a:t>E.</a:t>
            </a:r>
            <a:r>
              <a:rPr lang="en-US" sz="2400" b="1" dirty="0">
                <a:latin typeface="+mn-lt"/>
                <a:ea typeface="ＭＳ Ｐゴシック" charset="0"/>
                <a:cs typeface="ＭＳ Ｐゴシック" charset="0"/>
              </a:rPr>
              <a:t> </a:t>
            </a:r>
            <a:r>
              <a:rPr lang="en-US" sz="2400" dirty="0">
                <a:latin typeface="+mn-lt"/>
                <a:ea typeface="ＭＳ Ｐゴシック" charset="0"/>
                <a:cs typeface="ＭＳ Ｐゴシック" charset="0"/>
              </a:rPr>
              <a:t>carbon</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3484433" y="5397570"/>
            <a:ext cx="1875417" cy="440409"/>
          </a:xfrm>
        </p:spPr>
        <p:txBody>
          <a:bodyPr/>
          <a:lstStyle/>
          <a:p>
            <a:pPr marL="0" indent="0">
              <a:buNone/>
            </a:pPr>
            <a:r>
              <a:rPr lang="en-US" altLang="en-US" sz="2400" b="1" dirty="0">
                <a:solidFill>
                  <a:srgbClr val="000000"/>
                </a:solidFill>
                <a:latin typeface="+mn-lt"/>
                <a:ea typeface="ＭＳ Ｐゴシック" pitchFamily="34" charset="-128"/>
              </a:rPr>
              <a:t>nonmetal</a:t>
            </a:r>
            <a:endParaRPr lang="en-IN" sz="2400" dirty="0">
              <a:latin typeface="+mn-lt"/>
            </a:endParaRPr>
          </a:p>
        </p:txBody>
      </p:sp>
    </p:spTree>
    <p:extLst>
      <p:ext uri="{BB962C8B-B14F-4D97-AF65-F5344CB8AC3E}">
        <p14:creationId xmlns:p14="http://schemas.microsoft.com/office/powerpoint/2010/main" val="2208905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Learning Check 3</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68781" y="1548661"/>
            <a:ext cx="8218019" cy="861663"/>
          </a:xfrm>
        </p:spPr>
        <p:txBody>
          <a:bodyPr/>
          <a:lstStyle/>
          <a:p>
            <a:pPr marL="432" indent="0">
              <a:buNone/>
            </a:pPr>
            <a:r>
              <a:rPr lang="en-IN" sz="2000" dirty="0"/>
              <a:t>Match the elements to the description.</a:t>
            </a:r>
          </a:p>
          <a:p>
            <a:pPr marL="432" indent="0">
              <a:buNone/>
            </a:pPr>
            <a:r>
              <a:rPr lang="en-IN" sz="2000" b="1" dirty="0">
                <a:solidFill>
                  <a:schemeClr val="tx2"/>
                </a:solidFill>
              </a:rPr>
              <a:t>A.</a:t>
            </a:r>
            <a:r>
              <a:rPr lang="en-IN" sz="2000" dirty="0"/>
              <a:t> Metals in Group 4A (14)</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787651" y="2636800"/>
            <a:ext cx="1205345" cy="375047"/>
          </a:xfrm>
        </p:spPr>
        <p:txBody>
          <a:bodyPr/>
          <a:lstStyle/>
          <a:p>
            <a:pPr marL="432" indent="0">
              <a:buNone/>
            </a:pPr>
            <a:r>
              <a:rPr lang="en-US" sz="2000" dirty="0">
                <a:solidFill>
                  <a:srgbClr val="007FA3"/>
                </a:solidFill>
                <a:cs typeface="Arial" pitchFamily="34" charset="0"/>
              </a:rPr>
              <a:t>1.</a:t>
            </a:r>
            <a:r>
              <a:rPr lang="en-US" sz="2000" dirty="0">
                <a:cs typeface="Arial" pitchFamily="34" charset="0"/>
              </a:rPr>
              <a:t> S</a:t>
            </a:r>
            <a:r>
              <a:rPr lang="en-US" sz="100" dirty="0">
                <a:cs typeface="Arial" pitchFamily="34" charset="0"/>
              </a:rPr>
              <a:t> </a:t>
            </a:r>
            <a:r>
              <a:rPr lang="en-US" sz="2000" dirty="0">
                <a:cs typeface="Arial" pitchFamily="34" charset="0"/>
              </a:rPr>
              <a:t>n, P</a:t>
            </a:r>
            <a:r>
              <a:rPr lang="en-US" sz="100" dirty="0">
                <a:cs typeface="Arial" pitchFamily="34" charset="0"/>
              </a:rPr>
              <a:t> </a:t>
            </a:r>
            <a:r>
              <a:rPr lang="en-US" sz="2000" dirty="0">
                <a:cs typeface="Arial" pitchFamily="34" charset="0"/>
              </a:rPr>
              <a:t>b</a:t>
            </a:r>
            <a:endParaRPr lang="en-IN" sz="2000" dirty="0"/>
          </a:p>
        </p:txBody>
      </p:sp>
      <p:sp>
        <p:nvSpPr>
          <p:cNvPr id="13" name="Content Placeholder 12">
            <a:extLst>
              <a:ext uri="{FF2B5EF4-FFF2-40B4-BE49-F238E27FC236}">
                <a16:creationId xmlns:a16="http://schemas.microsoft.com/office/drawing/2014/main" id="{DCBFA10E-1439-4ADA-9B25-E24977538ED3}"/>
              </a:ext>
            </a:extLst>
          </p:cNvPr>
          <p:cNvSpPr>
            <a:spLocks noGrp="1"/>
          </p:cNvSpPr>
          <p:nvPr>
            <p:ph sz="quarter" idx="17"/>
          </p:nvPr>
        </p:nvSpPr>
        <p:spPr>
          <a:xfrm>
            <a:off x="3471561" y="2645882"/>
            <a:ext cx="1616480" cy="366383"/>
          </a:xfrm>
        </p:spPr>
        <p:txBody>
          <a:bodyPr/>
          <a:lstStyle/>
          <a:p>
            <a:pPr marL="432" indent="0">
              <a:buNone/>
            </a:pPr>
            <a:r>
              <a:rPr lang="en-IN" sz="2000" dirty="0">
                <a:solidFill>
                  <a:srgbClr val="007FA3"/>
                </a:solidFill>
              </a:rPr>
              <a:t>2.</a:t>
            </a:r>
            <a:r>
              <a:rPr lang="en-IN" sz="2000" dirty="0"/>
              <a:t> C, S</a:t>
            </a:r>
            <a:r>
              <a:rPr lang="en-IN" sz="100" dirty="0"/>
              <a:t> </a:t>
            </a:r>
            <a:r>
              <a:rPr lang="en-IN" sz="2000" dirty="0"/>
              <a:t>i</a:t>
            </a:r>
          </a:p>
        </p:txBody>
      </p:sp>
      <p:sp>
        <p:nvSpPr>
          <p:cNvPr id="14" name="Content Placeholder 13">
            <a:extLst>
              <a:ext uri="{FF2B5EF4-FFF2-40B4-BE49-F238E27FC236}">
                <a16:creationId xmlns:a16="http://schemas.microsoft.com/office/drawing/2014/main" id="{AF9F08E6-76B5-429F-B94A-369DBBF62642}"/>
              </a:ext>
            </a:extLst>
          </p:cNvPr>
          <p:cNvSpPr>
            <a:spLocks noGrp="1"/>
          </p:cNvSpPr>
          <p:nvPr>
            <p:ph sz="quarter" idx="18"/>
          </p:nvPr>
        </p:nvSpPr>
        <p:spPr>
          <a:xfrm>
            <a:off x="5815309" y="2646371"/>
            <a:ext cx="2604414" cy="365476"/>
          </a:xfrm>
        </p:spPr>
        <p:txBody>
          <a:bodyPr/>
          <a:lstStyle/>
          <a:p>
            <a:pPr marL="432" indent="0">
              <a:buNone/>
            </a:pPr>
            <a:r>
              <a:rPr lang="en-IN" sz="2000" dirty="0">
                <a:solidFill>
                  <a:srgbClr val="007FA3"/>
                </a:solidFill>
              </a:rPr>
              <a:t>3.</a:t>
            </a:r>
            <a:r>
              <a:rPr lang="en-IN" sz="2000" dirty="0"/>
              <a:t> C, S</a:t>
            </a:r>
            <a:r>
              <a:rPr lang="en-IN" sz="100" dirty="0"/>
              <a:t> </a:t>
            </a:r>
            <a:r>
              <a:rPr lang="en-IN" sz="2000" dirty="0"/>
              <a:t>i, G</a:t>
            </a:r>
            <a:r>
              <a:rPr lang="en-IN" sz="100" dirty="0"/>
              <a:t> </a:t>
            </a:r>
            <a:r>
              <a:rPr lang="en-IN" sz="2000" dirty="0"/>
              <a:t>e, S</a:t>
            </a:r>
            <a:r>
              <a:rPr lang="en-IN" sz="100" dirty="0"/>
              <a:t> </a:t>
            </a:r>
            <a:r>
              <a:rPr lang="en-IN" sz="2000" dirty="0"/>
              <a:t>n</a:t>
            </a:r>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220023"/>
            <a:ext cx="8218019" cy="376237"/>
          </a:xfrm>
        </p:spPr>
        <p:txBody>
          <a:bodyPr/>
          <a:lstStyle/>
          <a:p>
            <a:pPr marL="0" indent="0">
              <a:buNone/>
            </a:pPr>
            <a:r>
              <a:rPr lang="en-IN" sz="2000" b="1" dirty="0">
                <a:solidFill>
                  <a:schemeClr val="tx2"/>
                </a:solidFill>
              </a:rPr>
              <a:t>B.</a:t>
            </a:r>
            <a:r>
              <a:rPr lang="en-IN" sz="2000" dirty="0"/>
              <a:t> Nonmetals in Group 5A (15)</a:t>
            </a:r>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787651" y="3787239"/>
            <a:ext cx="1946496" cy="368526"/>
          </a:xfrm>
        </p:spPr>
        <p:txBody>
          <a:bodyPr/>
          <a:lstStyle/>
          <a:p>
            <a:pPr marL="0" indent="0">
              <a:buNone/>
            </a:pPr>
            <a:r>
              <a:rPr lang="en-IN" sz="2000" dirty="0">
                <a:solidFill>
                  <a:srgbClr val="007FA3"/>
                </a:solidFill>
              </a:rPr>
              <a:t>1.</a:t>
            </a:r>
            <a:r>
              <a:rPr lang="en-IN" sz="2000" dirty="0"/>
              <a:t> A</a:t>
            </a:r>
            <a:r>
              <a:rPr lang="en-IN" sz="100" dirty="0"/>
              <a:t> </a:t>
            </a:r>
            <a:r>
              <a:rPr lang="en-IN" sz="2000" dirty="0"/>
              <a:t>s, S</a:t>
            </a:r>
            <a:r>
              <a:rPr lang="en-IN" sz="100" dirty="0"/>
              <a:t> </a:t>
            </a:r>
            <a:r>
              <a:rPr lang="en-IN" sz="2000" dirty="0"/>
              <a:t>b, B</a:t>
            </a:r>
            <a:r>
              <a:rPr lang="en-IN" sz="100" dirty="0"/>
              <a:t> </a:t>
            </a:r>
            <a:r>
              <a:rPr lang="en-IN" sz="2000" dirty="0"/>
              <a:t>i</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3471562" y="3787240"/>
            <a:ext cx="1807672" cy="358302"/>
          </a:xfrm>
        </p:spPr>
        <p:txBody>
          <a:bodyPr/>
          <a:lstStyle/>
          <a:p>
            <a:pPr marL="432" indent="0">
              <a:buNone/>
            </a:pPr>
            <a:r>
              <a:rPr lang="en-IN" sz="2000" dirty="0">
                <a:solidFill>
                  <a:srgbClr val="007FA3"/>
                </a:solidFill>
              </a:rPr>
              <a:t>2.</a:t>
            </a:r>
            <a:r>
              <a:rPr lang="en-IN" sz="2000" dirty="0"/>
              <a:t> N, P</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5866969" y="3787241"/>
            <a:ext cx="2813954" cy="376148"/>
          </a:xfrm>
        </p:spPr>
        <p:txBody>
          <a:bodyPr/>
          <a:lstStyle/>
          <a:p>
            <a:pPr marL="432" indent="0">
              <a:buNone/>
            </a:pPr>
            <a:r>
              <a:rPr lang="pt-BR" sz="2000" dirty="0">
                <a:solidFill>
                  <a:srgbClr val="007FA3"/>
                </a:solidFill>
              </a:rPr>
              <a:t>3.</a:t>
            </a:r>
            <a:r>
              <a:rPr lang="pt-BR" sz="2000" dirty="0"/>
              <a:t> N, P, A</a:t>
            </a:r>
            <a:r>
              <a:rPr lang="pt-BR" sz="100" dirty="0"/>
              <a:t> </a:t>
            </a:r>
            <a:r>
              <a:rPr lang="pt-BR" sz="2000" dirty="0"/>
              <a:t>s, S</a:t>
            </a:r>
            <a:r>
              <a:rPr lang="pt-BR" sz="100" dirty="0"/>
              <a:t> </a:t>
            </a:r>
            <a:r>
              <a:rPr lang="pt-BR" sz="2000" dirty="0"/>
              <a:t>b</a:t>
            </a:r>
            <a:endParaRPr lang="en-IN" sz="2000" dirty="0"/>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353995"/>
            <a:ext cx="8220161" cy="368525"/>
          </a:xfrm>
        </p:spPr>
        <p:txBody>
          <a:bodyPr/>
          <a:lstStyle/>
          <a:p>
            <a:pPr marL="432" indent="0">
              <a:buNone/>
            </a:pPr>
            <a:r>
              <a:rPr lang="en-IN" sz="2000" b="1" dirty="0">
                <a:solidFill>
                  <a:schemeClr val="tx2"/>
                </a:solidFill>
              </a:rPr>
              <a:t>C.</a:t>
            </a:r>
            <a:r>
              <a:rPr lang="en-IN" sz="2000" dirty="0"/>
              <a:t> Metalloids in Group 4A (14)</a:t>
            </a:r>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0" y="4885968"/>
            <a:ext cx="2457577" cy="376237"/>
          </a:xfrm>
        </p:spPr>
        <p:txBody>
          <a:bodyPr/>
          <a:lstStyle/>
          <a:p>
            <a:pPr marL="0" indent="0">
              <a:buNone/>
            </a:pPr>
            <a:r>
              <a:rPr lang="en-IN" sz="2000" dirty="0">
                <a:solidFill>
                  <a:srgbClr val="007FA3"/>
                </a:solidFill>
                <a:latin typeface="+mn-lt"/>
              </a:rPr>
              <a:t>1.</a:t>
            </a:r>
            <a:r>
              <a:rPr lang="en-IN" sz="2000" dirty="0">
                <a:latin typeface="+mn-lt"/>
              </a:rPr>
              <a:t> S</a:t>
            </a:r>
            <a:r>
              <a:rPr lang="en-IN" sz="100" dirty="0">
                <a:latin typeface="+mn-lt"/>
              </a:rPr>
              <a:t> </a:t>
            </a:r>
            <a:r>
              <a:rPr lang="en-IN" sz="2000" dirty="0">
                <a:latin typeface="+mn-lt"/>
              </a:rPr>
              <a:t>i, G</a:t>
            </a:r>
            <a:r>
              <a:rPr lang="en-IN" sz="100" dirty="0">
                <a:latin typeface="+mn-lt"/>
              </a:rPr>
              <a:t> </a:t>
            </a:r>
            <a:r>
              <a:rPr lang="en-IN" sz="2000" dirty="0">
                <a:latin typeface="+mn-lt"/>
              </a:rPr>
              <a:t>e, S</a:t>
            </a:r>
            <a:r>
              <a:rPr lang="en-IN" sz="100" dirty="0">
                <a:latin typeface="+mn-lt"/>
              </a:rPr>
              <a:t> </a:t>
            </a:r>
            <a:r>
              <a:rPr lang="en-IN" sz="2000" dirty="0">
                <a:latin typeface="+mn-lt"/>
              </a:rPr>
              <a:t>n, P</a:t>
            </a:r>
            <a:r>
              <a:rPr lang="en-IN" sz="100" dirty="0">
                <a:latin typeface="+mn-lt"/>
              </a:rPr>
              <a:t> </a:t>
            </a:r>
            <a:r>
              <a:rPr lang="en-IN" sz="2000" dirty="0">
                <a:latin typeface="+mn-lt"/>
              </a:rPr>
              <a:t>b</a:t>
            </a:r>
          </a:p>
        </p:txBody>
      </p:sp>
      <p:sp>
        <p:nvSpPr>
          <p:cNvPr id="21" name="Content Placeholder 20">
            <a:extLst>
              <a:ext uri="{FF2B5EF4-FFF2-40B4-BE49-F238E27FC236}">
                <a16:creationId xmlns:a16="http://schemas.microsoft.com/office/drawing/2014/main" id="{F7AFD131-E63A-4594-B24A-BE9910C6E7F3}"/>
              </a:ext>
            </a:extLst>
          </p:cNvPr>
          <p:cNvSpPr>
            <a:spLocks noGrp="1"/>
          </p:cNvSpPr>
          <p:nvPr>
            <p:ph sz="quarter" idx="25"/>
          </p:nvPr>
        </p:nvSpPr>
        <p:spPr>
          <a:xfrm>
            <a:off x="3471560" y="4884506"/>
            <a:ext cx="1969573" cy="376238"/>
          </a:xfrm>
        </p:spPr>
        <p:txBody>
          <a:bodyPr/>
          <a:lstStyle/>
          <a:p>
            <a:pPr marL="0" indent="0">
              <a:buNone/>
            </a:pPr>
            <a:r>
              <a:rPr lang="en-IN" sz="2000" dirty="0">
                <a:solidFill>
                  <a:srgbClr val="007FA3"/>
                </a:solidFill>
                <a:latin typeface="+mn-lt"/>
              </a:rPr>
              <a:t>2.</a:t>
            </a:r>
            <a:r>
              <a:rPr lang="en-IN" sz="2000" dirty="0">
                <a:latin typeface="+mn-lt"/>
              </a:rPr>
              <a:t> C, S</a:t>
            </a:r>
            <a:r>
              <a:rPr lang="en-IN" sz="100" dirty="0">
                <a:latin typeface="+mn-lt"/>
              </a:rPr>
              <a:t> </a:t>
            </a:r>
            <a:r>
              <a:rPr lang="en-IN" sz="2000" dirty="0">
                <a:latin typeface="+mn-lt"/>
              </a:rPr>
              <a:t>i, G</a:t>
            </a:r>
            <a:r>
              <a:rPr lang="en-IN" sz="100" dirty="0">
                <a:latin typeface="+mn-lt"/>
              </a:rPr>
              <a:t> </a:t>
            </a:r>
            <a:r>
              <a:rPr lang="en-IN" sz="2000" dirty="0">
                <a:latin typeface="+mn-lt"/>
              </a:rPr>
              <a:t>e</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5866646" y="4873385"/>
            <a:ext cx="2810714" cy="405465"/>
          </a:xfrm>
        </p:spPr>
        <p:txBody>
          <a:bodyPr/>
          <a:lstStyle/>
          <a:p>
            <a:pPr marL="0" indent="0">
              <a:buNone/>
            </a:pPr>
            <a:r>
              <a:rPr lang="en-IN" sz="2000" dirty="0">
                <a:solidFill>
                  <a:srgbClr val="007FA3"/>
                </a:solidFill>
                <a:latin typeface="+mn-lt"/>
              </a:rPr>
              <a:t>3.</a:t>
            </a:r>
            <a:r>
              <a:rPr lang="en-IN" sz="2000" dirty="0">
                <a:latin typeface="+mn-lt"/>
              </a:rPr>
              <a:t> S</a:t>
            </a:r>
            <a:r>
              <a:rPr lang="en-IN" sz="100" dirty="0">
                <a:latin typeface="+mn-lt"/>
              </a:rPr>
              <a:t> </a:t>
            </a:r>
            <a:r>
              <a:rPr lang="en-IN" sz="2000" dirty="0">
                <a:latin typeface="+mn-lt"/>
              </a:rPr>
              <a:t>i, G</a:t>
            </a:r>
            <a:r>
              <a:rPr lang="en-IN" sz="100" dirty="0">
                <a:latin typeface="+mn-lt"/>
              </a:rPr>
              <a:t> </a:t>
            </a:r>
            <a:r>
              <a:rPr lang="en-IN" sz="2000" dirty="0">
                <a:latin typeface="+mn-lt"/>
              </a:rPr>
              <a:t>e</a:t>
            </a:r>
          </a:p>
        </p:txBody>
      </p:sp>
    </p:spTree>
    <p:extLst>
      <p:ext uri="{BB962C8B-B14F-4D97-AF65-F5344CB8AC3E}">
        <p14:creationId xmlns:p14="http://schemas.microsoft.com/office/powerpoint/2010/main" val="328449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Solution 3</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57200" y="1540993"/>
            <a:ext cx="8203534" cy="846030"/>
          </a:xfrm>
        </p:spPr>
        <p:txBody>
          <a:bodyPr/>
          <a:lstStyle/>
          <a:p>
            <a:pPr marL="432" indent="0">
              <a:buNone/>
            </a:pPr>
            <a:r>
              <a:rPr lang="en-IN" sz="2000" dirty="0"/>
              <a:t>Match the elements to the description.</a:t>
            </a:r>
          </a:p>
          <a:p>
            <a:pPr marL="432" indent="0">
              <a:buNone/>
            </a:pPr>
            <a:r>
              <a:rPr lang="en-IN" sz="2000" b="1" dirty="0">
                <a:solidFill>
                  <a:schemeClr val="tx2"/>
                </a:solidFill>
              </a:rPr>
              <a:t>A.</a:t>
            </a:r>
            <a:r>
              <a:rPr lang="en-IN" sz="2000" dirty="0">
                <a:solidFill>
                  <a:schemeClr val="tx2"/>
                </a:solidFill>
              </a:rPr>
              <a:t> </a:t>
            </a:r>
            <a:r>
              <a:rPr lang="en-IN" sz="2000" dirty="0"/>
              <a:t>Metals in Group 4A (14)</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787651" y="2631895"/>
            <a:ext cx="1457609" cy="375047"/>
          </a:xfrm>
        </p:spPr>
        <p:txBody>
          <a:bodyPr/>
          <a:lstStyle/>
          <a:p>
            <a:pPr marL="432" indent="0">
              <a:buNone/>
            </a:pPr>
            <a:r>
              <a:rPr lang="en-US" sz="2000" b="1" dirty="0">
                <a:solidFill>
                  <a:srgbClr val="007FA3"/>
                </a:solidFill>
                <a:cs typeface="Arial" pitchFamily="34" charset="0"/>
              </a:rPr>
              <a:t>1.</a:t>
            </a:r>
            <a:r>
              <a:rPr lang="en-US" sz="2000" b="1" dirty="0">
                <a:cs typeface="Arial" pitchFamily="34" charset="0"/>
              </a:rPr>
              <a:t> S</a:t>
            </a:r>
            <a:r>
              <a:rPr lang="en-US" sz="100" b="1" dirty="0">
                <a:cs typeface="Arial" pitchFamily="34" charset="0"/>
              </a:rPr>
              <a:t> </a:t>
            </a:r>
            <a:r>
              <a:rPr lang="en-US" sz="2000" b="1" dirty="0">
                <a:cs typeface="Arial" pitchFamily="34" charset="0"/>
              </a:rPr>
              <a:t>n, P</a:t>
            </a:r>
            <a:r>
              <a:rPr lang="en-US" sz="100" b="1" dirty="0">
                <a:cs typeface="Arial" pitchFamily="34" charset="0"/>
              </a:rPr>
              <a:t> </a:t>
            </a:r>
            <a:r>
              <a:rPr lang="en-US" sz="2000" b="1" dirty="0">
                <a:cs typeface="Arial" pitchFamily="34" charset="0"/>
              </a:rPr>
              <a:t>b</a:t>
            </a:r>
            <a:endParaRPr lang="en-IN" sz="2000" b="1" dirty="0"/>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220023"/>
            <a:ext cx="8218019" cy="376237"/>
          </a:xfrm>
        </p:spPr>
        <p:txBody>
          <a:bodyPr/>
          <a:lstStyle/>
          <a:p>
            <a:pPr marL="0" indent="0">
              <a:buNone/>
            </a:pPr>
            <a:r>
              <a:rPr lang="en-IN" sz="2000" b="1" dirty="0">
                <a:solidFill>
                  <a:schemeClr val="tx2"/>
                </a:solidFill>
              </a:rPr>
              <a:t>B.</a:t>
            </a:r>
            <a:r>
              <a:rPr lang="en-IN" sz="2000" dirty="0"/>
              <a:t> Nonmetals in Group 5A (15)</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787651" y="3787240"/>
            <a:ext cx="4491583" cy="358302"/>
          </a:xfrm>
        </p:spPr>
        <p:txBody>
          <a:bodyPr/>
          <a:lstStyle/>
          <a:p>
            <a:pPr marL="432" indent="0">
              <a:buNone/>
            </a:pPr>
            <a:r>
              <a:rPr lang="en-IN" sz="2000" b="1" dirty="0">
                <a:solidFill>
                  <a:srgbClr val="007FA3"/>
                </a:solidFill>
              </a:rPr>
              <a:t>2.</a:t>
            </a:r>
            <a:r>
              <a:rPr lang="en-IN" sz="2000" b="1" dirty="0"/>
              <a:t> N, P</a:t>
            </a:r>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353995"/>
            <a:ext cx="8220161" cy="368525"/>
          </a:xfrm>
        </p:spPr>
        <p:txBody>
          <a:bodyPr/>
          <a:lstStyle/>
          <a:p>
            <a:pPr marL="432" indent="0">
              <a:buNone/>
            </a:pPr>
            <a:r>
              <a:rPr lang="en-IN" sz="2000" b="1" dirty="0">
                <a:solidFill>
                  <a:schemeClr val="tx2"/>
                </a:solidFill>
              </a:rPr>
              <a:t>C.</a:t>
            </a:r>
            <a:r>
              <a:rPr lang="en-IN" sz="2000" dirty="0"/>
              <a:t> Metalloids in Group 4A (14)</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787651" y="4873385"/>
            <a:ext cx="7889709" cy="405465"/>
          </a:xfrm>
        </p:spPr>
        <p:txBody>
          <a:bodyPr/>
          <a:lstStyle/>
          <a:p>
            <a:pPr marL="0" indent="0">
              <a:buNone/>
            </a:pPr>
            <a:r>
              <a:rPr lang="en-IN" sz="2000" b="1" dirty="0">
                <a:solidFill>
                  <a:srgbClr val="007FA3"/>
                </a:solidFill>
                <a:latin typeface="+mn-lt"/>
              </a:rPr>
              <a:t>3.</a:t>
            </a:r>
            <a:r>
              <a:rPr lang="en-IN" sz="2000" b="1" dirty="0">
                <a:latin typeface="+mn-lt"/>
              </a:rPr>
              <a:t> S</a:t>
            </a:r>
            <a:r>
              <a:rPr lang="en-IN" sz="100" b="1" dirty="0">
                <a:latin typeface="+mn-lt"/>
              </a:rPr>
              <a:t> </a:t>
            </a:r>
            <a:r>
              <a:rPr lang="en-IN" sz="2000" b="1" dirty="0">
                <a:latin typeface="+mn-lt"/>
              </a:rPr>
              <a:t>i, G</a:t>
            </a:r>
            <a:r>
              <a:rPr lang="en-IN" sz="100" b="1" dirty="0">
                <a:latin typeface="+mn-lt"/>
              </a:rPr>
              <a:t> </a:t>
            </a:r>
            <a:r>
              <a:rPr lang="en-IN" sz="2000" b="1" dirty="0">
                <a:latin typeface="+mn-lt"/>
              </a:rPr>
              <a:t>e</a:t>
            </a:r>
          </a:p>
        </p:txBody>
      </p:sp>
    </p:spTree>
    <p:extLst>
      <p:ext uri="{BB962C8B-B14F-4D97-AF65-F5344CB8AC3E}">
        <p14:creationId xmlns:p14="http://schemas.microsoft.com/office/powerpoint/2010/main" val="1718507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CAA0-2AED-4A70-AD2B-1100D7F36D3D}"/>
              </a:ext>
            </a:extLst>
          </p:cNvPr>
          <p:cNvSpPr>
            <a:spLocks noGrp="1"/>
          </p:cNvSpPr>
          <p:nvPr>
            <p:ph type="title"/>
          </p:nvPr>
        </p:nvSpPr>
        <p:spPr/>
        <p:txBody>
          <a:bodyPr/>
          <a:lstStyle/>
          <a:p>
            <a:r>
              <a:rPr lang="en-IN" sz="3400" dirty="0"/>
              <a:t>Chemistry Link to Health Elements Essential to Health </a:t>
            </a:r>
            <a:r>
              <a:rPr lang="en-IN" sz="2000" b="0" dirty="0"/>
              <a:t>(1 of 7)</a:t>
            </a:r>
          </a:p>
        </p:txBody>
      </p:sp>
      <p:sp>
        <p:nvSpPr>
          <p:cNvPr id="3" name="Content Placeholder 2">
            <a:extLst>
              <a:ext uri="{FF2B5EF4-FFF2-40B4-BE49-F238E27FC236}">
                <a16:creationId xmlns:a16="http://schemas.microsoft.com/office/drawing/2014/main" id="{B02ECE33-B651-4F56-B24F-ABD11CCAA4C2}"/>
              </a:ext>
            </a:extLst>
          </p:cNvPr>
          <p:cNvSpPr>
            <a:spLocks noGrp="1"/>
          </p:cNvSpPr>
          <p:nvPr>
            <p:ph sz="quarter" idx="13"/>
          </p:nvPr>
        </p:nvSpPr>
        <p:spPr>
          <a:xfrm>
            <a:off x="457199" y="1556326"/>
            <a:ext cx="8397089" cy="4518797"/>
          </a:xfrm>
        </p:spPr>
        <p:txBody>
          <a:bodyPr/>
          <a:lstStyle/>
          <a:p>
            <a:pPr marL="432" indent="0">
              <a:buNone/>
            </a:pPr>
            <a:r>
              <a:rPr lang="en-IN" dirty="0"/>
              <a:t>Of all the elements,</a:t>
            </a:r>
          </a:p>
          <a:p>
            <a:r>
              <a:rPr lang="en-IN" dirty="0"/>
              <a:t>About 20 are essential for the well-being and survival of the human body</a:t>
            </a:r>
          </a:p>
          <a:p>
            <a:r>
              <a:rPr lang="en-IN" dirty="0"/>
              <a:t>four elements—oxygen, carbon, hydrogen, and nitrogen—make up 96% of our body mass</a:t>
            </a:r>
          </a:p>
          <a:p>
            <a:r>
              <a:rPr lang="en-IN" dirty="0"/>
              <a:t>the </a:t>
            </a:r>
            <a:r>
              <a:rPr lang="en-IN" b="1" dirty="0"/>
              <a:t>macrominerals</a:t>
            </a:r>
            <a:r>
              <a:rPr lang="en-IN" dirty="0"/>
              <a:t> C</a:t>
            </a:r>
            <a:r>
              <a:rPr lang="en-IN" sz="100" dirty="0"/>
              <a:t> </a:t>
            </a:r>
            <a:r>
              <a:rPr lang="en-IN" dirty="0"/>
              <a:t>a, P, K, C</a:t>
            </a:r>
            <a:r>
              <a:rPr lang="en-IN" sz="100" dirty="0"/>
              <a:t> </a:t>
            </a:r>
            <a:r>
              <a:rPr lang="en-IN" dirty="0"/>
              <a:t>l, S, N</a:t>
            </a:r>
            <a:r>
              <a:rPr lang="en-IN" sz="100" dirty="0"/>
              <a:t> </a:t>
            </a:r>
            <a:r>
              <a:rPr lang="en-IN" dirty="0"/>
              <a:t>a, and M</a:t>
            </a:r>
            <a:r>
              <a:rPr lang="en-IN" sz="100" dirty="0"/>
              <a:t> </a:t>
            </a:r>
            <a:r>
              <a:rPr lang="en-IN" dirty="0"/>
              <a:t>g are involved in the formation of bones and teeth, maintenance of heart and blood vessels, muscle contraction, nerve impulses, acid–base balance of body fluids, and regulation of cellular metabolism</a:t>
            </a:r>
          </a:p>
        </p:txBody>
      </p:sp>
    </p:spTree>
    <p:extLst>
      <p:ext uri="{BB962C8B-B14F-4D97-AF65-F5344CB8AC3E}">
        <p14:creationId xmlns:p14="http://schemas.microsoft.com/office/powerpoint/2010/main" val="1541653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p:txBody>
          <a:bodyPr/>
          <a:lstStyle/>
          <a:p>
            <a:r>
              <a:rPr lang="en-IN" sz="3400" dirty="0"/>
              <a:t>Chemistry Link to Health Elements Essential to Health </a:t>
            </a:r>
            <a:r>
              <a:rPr lang="en-IN" sz="2000" b="0" dirty="0"/>
              <a:t>(2 of 7)</a:t>
            </a:r>
            <a:endParaRPr lang="en-IN" sz="2000" dirty="0"/>
          </a:p>
        </p:txBody>
      </p:sp>
      <p:sp>
        <p:nvSpPr>
          <p:cNvPr id="4" name="Content Placeholder 3">
            <a:extLst>
              <a:ext uri="{FF2B5EF4-FFF2-40B4-BE49-F238E27FC236}">
                <a16:creationId xmlns:a16="http://schemas.microsoft.com/office/drawing/2014/main" id="{77688C45-50A6-449F-90D2-8E6FA5794A77}"/>
              </a:ext>
            </a:extLst>
          </p:cNvPr>
          <p:cNvSpPr>
            <a:spLocks noGrp="1"/>
          </p:cNvSpPr>
          <p:nvPr>
            <p:ph sz="quarter" idx="14"/>
          </p:nvPr>
        </p:nvSpPr>
        <p:spPr>
          <a:xfrm>
            <a:off x="457199" y="1547759"/>
            <a:ext cx="7742903" cy="347118"/>
          </a:xfrm>
        </p:spPr>
        <p:txBody>
          <a:bodyPr/>
          <a:lstStyle/>
          <a:p>
            <a:pPr marL="432" indent="0">
              <a:buNone/>
            </a:pPr>
            <a:r>
              <a:rPr lang="en-IN" sz="2000" b="1" dirty="0"/>
              <a:t>Table 4.4</a:t>
            </a:r>
            <a:r>
              <a:rPr lang="en-IN" sz="2000" dirty="0"/>
              <a:t> Typical Amounts of Essential Elements in a 60.-k</a:t>
            </a:r>
            <a:r>
              <a:rPr lang="en-IN" sz="100" dirty="0">
                <a:solidFill>
                  <a:schemeClr val="bg1"/>
                </a:solidFill>
              </a:rPr>
              <a:t>ilo</a:t>
            </a:r>
            <a:r>
              <a:rPr lang="en-IN" sz="2000" dirty="0"/>
              <a:t>g</a:t>
            </a:r>
            <a:r>
              <a:rPr lang="en-IN" sz="100" dirty="0">
                <a:solidFill>
                  <a:schemeClr val="bg1"/>
                </a:solidFill>
              </a:rPr>
              <a:t>ram</a:t>
            </a:r>
            <a:r>
              <a:rPr lang="en-IN" sz="2000" dirty="0"/>
              <a:t> Adult</a:t>
            </a:r>
          </a:p>
        </p:txBody>
      </p:sp>
      <p:sp>
        <p:nvSpPr>
          <p:cNvPr id="3" name="Content Placeholder 2">
            <a:extLst>
              <a:ext uri="{FF2B5EF4-FFF2-40B4-BE49-F238E27FC236}">
                <a16:creationId xmlns:a16="http://schemas.microsoft.com/office/drawing/2014/main" id="{327F3714-682F-444B-B496-BE71AE72036F}"/>
              </a:ext>
            </a:extLst>
          </p:cNvPr>
          <p:cNvSpPr>
            <a:spLocks noGrp="1"/>
          </p:cNvSpPr>
          <p:nvPr>
            <p:ph sz="quarter" idx="16"/>
          </p:nvPr>
        </p:nvSpPr>
        <p:spPr>
          <a:xfrm>
            <a:off x="457200" y="1968704"/>
            <a:ext cx="2050026" cy="346793"/>
          </a:xfrm>
        </p:spPr>
        <p:txBody>
          <a:bodyPr/>
          <a:lstStyle/>
          <a:p>
            <a:pPr marL="432" indent="0">
              <a:buNone/>
            </a:pPr>
            <a:r>
              <a:rPr lang="en-IN" sz="2000" b="1" dirty="0">
                <a:solidFill>
                  <a:schemeClr val="tx1"/>
                </a:solidFill>
              </a:rPr>
              <a:t>Major Elements</a:t>
            </a:r>
          </a:p>
        </p:txBody>
      </p:sp>
      <p:graphicFrame>
        <p:nvGraphicFramePr>
          <p:cNvPr id="63" name="Table 63">
            <a:extLst>
              <a:ext uri="{FF2B5EF4-FFF2-40B4-BE49-F238E27FC236}">
                <a16:creationId xmlns:a16="http://schemas.microsoft.com/office/drawing/2014/main" id="{A2CF3C01-8993-4560-B1F6-C9FB91584679}"/>
              </a:ext>
            </a:extLst>
          </p:cNvPr>
          <p:cNvGraphicFramePr>
            <a:graphicFrameLocks noGrp="1"/>
          </p:cNvGraphicFramePr>
          <p:nvPr>
            <p:ph sz="quarter" idx="15"/>
            <p:extLst/>
          </p:nvPr>
        </p:nvGraphicFramePr>
        <p:xfrm>
          <a:off x="457200" y="2445470"/>
          <a:ext cx="8229600" cy="2039740"/>
        </p:xfrm>
        <a:graphic>
          <a:graphicData uri="http://schemas.openxmlformats.org/drawingml/2006/table">
            <a:tbl>
              <a:tblPr firstRow="1" bandRow="1">
                <a:tableStyleId>{40F9630F-82C1-40B7-BC3A-925EFCFF5E92}</a:tableStyleId>
              </a:tblPr>
              <a:tblGrid>
                <a:gridCol w="1637071">
                  <a:extLst>
                    <a:ext uri="{9D8B030D-6E8A-4147-A177-3AD203B41FA5}">
                      <a16:colId xmlns:a16="http://schemas.microsoft.com/office/drawing/2014/main" val="4014236043"/>
                    </a:ext>
                  </a:extLst>
                </a:gridCol>
                <a:gridCol w="1179871">
                  <a:extLst>
                    <a:ext uri="{9D8B030D-6E8A-4147-A177-3AD203B41FA5}">
                      <a16:colId xmlns:a16="http://schemas.microsoft.com/office/drawing/2014/main" val="2549240615"/>
                    </a:ext>
                  </a:extLst>
                </a:gridCol>
                <a:gridCol w="5412658">
                  <a:extLst>
                    <a:ext uri="{9D8B030D-6E8A-4147-A177-3AD203B41FA5}">
                      <a16:colId xmlns:a16="http://schemas.microsoft.com/office/drawing/2014/main" val="1916755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Element</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Quantity</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Function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960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Oxygen (O)</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39 k</a:t>
                      </a:r>
                      <a:r>
                        <a:rPr lang="en-IN" sz="100" b="0" i="0" u="none" strike="noStrike" cap="none" dirty="0">
                          <a:solidFill>
                            <a:schemeClr val="tx1"/>
                          </a:solidFill>
                          <a:latin typeface="+mn-lt"/>
                          <a:ea typeface="Arial"/>
                          <a:cs typeface="Arial"/>
                          <a:sym typeface="Arial"/>
                        </a:rPr>
                        <a:t>ilo</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Building block of biomolecules and water </a:t>
                      </a:r>
                      <a:r>
                        <a:rPr lang="en-IN" sz="100" b="0" i="0" u="none" strike="noStrike" cap="none" baseline="0" dirty="0">
                          <a:solidFill>
                            <a:schemeClr val="tx1"/>
                          </a:solidFill>
                          <a:latin typeface="+mn-lt"/>
                          <a:ea typeface="+mn-ea"/>
                          <a:cs typeface="+mn-cs"/>
                          <a:sym typeface="Arial"/>
                        </a:rPr>
                        <a:t>H sub 2 O</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429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Carbon (C)</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11 k</a:t>
                      </a:r>
                      <a:r>
                        <a:rPr lang="en-IN" sz="100" b="0" i="0" u="none" strike="noStrike" cap="none" dirty="0">
                          <a:solidFill>
                            <a:schemeClr val="tx1"/>
                          </a:solidFill>
                          <a:latin typeface="+mn-lt"/>
                          <a:ea typeface="Arial"/>
                          <a:cs typeface="Arial"/>
                          <a:sym typeface="Arial"/>
                        </a:rPr>
                        <a:t>ilo</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Building block of organic and biomolecules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02978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Hydrogen (H)</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3975"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6 k</a:t>
                      </a:r>
                      <a:r>
                        <a:rPr lang="en-IN" sz="100" b="0" i="0" u="none" strike="noStrike" cap="none" dirty="0">
                          <a:solidFill>
                            <a:schemeClr val="tx1"/>
                          </a:solidFill>
                          <a:latin typeface="+mn-lt"/>
                          <a:ea typeface="Arial"/>
                          <a:cs typeface="Arial"/>
                          <a:sym typeface="Arial"/>
                        </a:rPr>
                        <a:t>ilo</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Component of biomolecules, water</a:t>
                      </a:r>
                      <a:r>
                        <a:rPr lang="en-IN" sz="900" b="0" i="0" u="none" strike="noStrike" cap="none" baseline="0" dirty="0">
                          <a:solidFill>
                            <a:schemeClr val="tx1"/>
                          </a:solidFill>
                          <a:latin typeface="+mn-lt"/>
                          <a:ea typeface="+mn-ea"/>
                          <a:cs typeface="+mn-cs"/>
                          <a:sym typeface="Arial"/>
                        </a:rPr>
                        <a:t> H sub 2 O</a:t>
                      </a:r>
                      <a:r>
                        <a:rPr lang="en-IN" sz="1600" b="0" i="0" u="none" strike="noStrike" cap="none" baseline="0" dirty="0">
                          <a:solidFill>
                            <a:schemeClr val="tx1"/>
                          </a:solidFill>
                          <a:latin typeface="+mn-lt"/>
                          <a:ea typeface="+mn-ea"/>
                          <a:cs typeface="+mn-cs"/>
                          <a:sym typeface="Arial"/>
                        </a:rPr>
                        <a:t> regulates p</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H of body fluids, stomach acid (H</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l)</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152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Nitrogen (N)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 k</a:t>
                      </a:r>
                      <a:r>
                        <a:rPr lang="en-IN" sz="100" b="0" i="0" u="none" strike="noStrike" cap="none" dirty="0">
                          <a:solidFill>
                            <a:schemeClr val="tx1"/>
                          </a:solidFill>
                          <a:latin typeface="+mn-lt"/>
                          <a:ea typeface="Arial"/>
                          <a:cs typeface="Arial"/>
                          <a:sym typeface="Arial"/>
                        </a:rPr>
                        <a:t>ilo</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Component of proteins and nucleic acids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5473178"/>
                  </a:ext>
                </a:extLst>
              </a:tr>
            </a:tbl>
          </a:graphicData>
        </a:graphic>
      </p:graphicFrame>
      <p:graphicFrame>
        <p:nvGraphicFramePr>
          <p:cNvPr id="65" name="Object 64">
            <a:extLst>
              <a:ext uri="{FF2B5EF4-FFF2-40B4-BE49-F238E27FC236}">
                <a16:creationId xmlns:a16="http://schemas.microsoft.com/office/drawing/2014/main" id="{FEB59ECE-C78A-4125-81F2-DCEA53E1B495}"/>
              </a:ext>
              <a:ext uri="{C183D7F6-B498-43B3-948B-1728B52AA6E4}">
                <adec:decorative xmlns:adec="http://schemas.microsoft.com/office/drawing/2017/decorative" val="1"/>
              </a:ext>
            </a:extLst>
          </p:cNvPr>
          <p:cNvGraphicFramePr>
            <a:graphicFrameLocks noChangeAspect="1"/>
          </p:cNvGraphicFramePr>
          <p:nvPr>
            <p:extLst/>
          </p:nvPr>
        </p:nvGraphicFramePr>
        <p:xfrm>
          <a:off x="7120957" y="2862741"/>
          <a:ext cx="534335" cy="286251"/>
        </p:xfrm>
        <a:graphic>
          <a:graphicData uri="http://schemas.openxmlformats.org/presentationml/2006/ole">
            <mc:AlternateContent xmlns:mc="http://schemas.openxmlformats.org/markup-compatibility/2006">
              <mc:Choice xmlns:v="urn:schemas-microsoft-com:vml" Requires="v">
                <p:oleObj spid="_x0000_s3074" name="Equation" r:id="rId3" imgW="711000" imgH="380880" progId="Equation.DSMT4">
                  <p:embed/>
                </p:oleObj>
              </mc:Choice>
              <mc:Fallback>
                <p:oleObj name="Equation" r:id="rId3" imgW="711000" imgH="380880" progId="Equation.DSMT4">
                  <p:embed/>
                  <p:pic>
                    <p:nvPicPr>
                      <p:cNvPr id="65" name="Object 64">
                        <a:extLst>
                          <a:ext uri="{FF2B5EF4-FFF2-40B4-BE49-F238E27FC236}">
                            <a16:creationId xmlns:a16="http://schemas.microsoft.com/office/drawing/2014/main" id="{FEB59ECE-C78A-4125-81F2-DCEA53E1B495}"/>
                          </a:ext>
                          <a:ext uri="{C183D7F6-B498-43B3-948B-1728B52AA6E4}">
                            <adec:decorative xmlns:adec="http://schemas.microsoft.com/office/drawing/2017/decorative" val="1"/>
                          </a:ext>
                        </a:extLst>
                      </p:cNvPr>
                      <p:cNvPicPr/>
                      <p:nvPr/>
                    </p:nvPicPr>
                    <p:blipFill>
                      <a:blip r:embed="rId4"/>
                      <a:stretch>
                        <a:fillRect/>
                      </a:stretch>
                    </p:blipFill>
                    <p:spPr>
                      <a:xfrm>
                        <a:off x="7120957" y="2862741"/>
                        <a:ext cx="534335" cy="286251"/>
                      </a:xfrm>
                      <a:prstGeom prst="rect">
                        <a:avLst/>
                      </a:prstGeom>
                      <a:solidFill>
                        <a:schemeClr val="bg1"/>
                      </a:solidFill>
                    </p:spPr>
                  </p:pic>
                </p:oleObj>
              </mc:Fallback>
            </mc:AlternateContent>
          </a:graphicData>
        </a:graphic>
      </p:graphicFrame>
      <p:graphicFrame>
        <p:nvGraphicFramePr>
          <p:cNvPr id="66" name="Object 65">
            <a:extLst>
              <a:ext uri="{FF2B5EF4-FFF2-40B4-BE49-F238E27FC236}">
                <a16:creationId xmlns:a16="http://schemas.microsoft.com/office/drawing/2014/main" id="{903952F9-7D49-4FA2-A047-BE6C1FDB67F1}"/>
              </a:ext>
              <a:ext uri="{C183D7F6-B498-43B3-948B-1728B52AA6E4}">
                <adec:decorative xmlns:adec="http://schemas.microsoft.com/office/drawing/2017/decorative" val="1"/>
              </a:ext>
            </a:extLst>
          </p:cNvPr>
          <p:cNvGraphicFramePr>
            <a:graphicFrameLocks noChangeAspect="1"/>
          </p:cNvGraphicFramePr>
          <p:nvPr>
            <p:extLst/>
          </p:nvPr>
        </p:nvGraphicFramePr>
        <p:xfrm>
          <a:off x="6587230" y="3611916"/>
          <a:ext cx="536864" cy="261215"/>
        </p:xfrm>
        <a:graphic>
          <a:graphicData uri="http://schemas.openxmlformats.org/presentationml/2006/ole">
            <mc:AlternateContent xmlns:mc="http://schemas.openxmlformats.org/markup-compatibility/2006">
              <mc:Choice xmlns:v="urn:schemas-microsoft-com:vml" Requires="v">
                <p:oleObj spid="_x0000_s3075" name="Equation" r:id="rId5" imgW="787320" imgH="380880" progId="Equation.DSMT4">
                  <p:embed/>
                </p:oleObj>
              </mc:Choice>
              <mc:Fallback>
                <p:oleObj name="Equation" r:id="rId5" imgW="787320" imgH="380880" progId="Equation.DSMT4">
                  <p:embed/>
                  <p:pic>
                    <p:nvPicPr>
                      <p:cNvPr id="66" name="Object 65">
                        <a:extLst>
                          <a:ext uri="{FF2B5EF4-FFF2-40B4-BE49-F238E27FC236}">
                            <a16:creationId xmlns:a16="http://schemas.microsoft.com/office/drawing/2014/main" id="{903952F9-7D49-4FA2-A047-BE6C1FDB67F1}"/>
                          </a:ext>
                          <a:ext uri="{C183D7F6-B498-43B3-948B-1728B52AA6E4}">
                            <adec:decorative xmlns:adec="http://schemas.microsoft.com/office/drawing/2017/decorative" val="1"/>
                          </a:ext>
                        </a:extLst>
                      </p:cNvPr>
                      <p:cNvPicPr/>
                      <p:nvPr/>
                    </p:nvPicPr>
                    <p:blipFill>
                      <a:blip r:embed="rId6"/>
                      <a:stretch>
                        <a:fillRect/>
                      </a:stretch>
                    </p:blipFill>
                    <p:spPr>
                      <a:xfrm>
                        <a:off x="6587230" y="3611916"/>
                        <a:ext cx="536864" cy="261215"/>
                      </a:xfrm>
                      <a:prstGeom prst="rect">
                        <a:avLst/>
                      </a:prstGeom>
                      <a:solidFill>
                        <a:schemeClr val="bg1"/>
                      </a:solidFill>
                    </p:spPr>
                  </p:pic>
                </p:oleObj>
              </mc:Fallback>
            </mc:AlternateContent>
          </a:graphicData>
        </a:graphic>
      </p:graphicFrame>
      <p:sp>
        <p:nvSpPr>
          <p:cNvPr id="6" name="Content Placeholder 5">
            <a:extLst>
              <a:ext uri="{FF2B5EF4-FFF2-40B4-BE49-F238E27FC236}">
                <a16:creationId xmlns:a16="http://schemas.microsoft.com/office/drawing/2014/main" id="{F1049030-54D2-4177-8B3A-3AEF731BEA3F}"/>
              </a:ext>
            </a:extLst>
          </p:cNvPr>
          <p:cNvSpPr>
            <a:spLocks noGrp="1"/>
          </p:cNvSpPr>
          <p:nvPr>
            <p:ph sz="quarter" idx="17"/>
          </p:nvPr>
        </p:nvSpPr>
        <p:spPr>
          <a:xfrm>
            <a:off x="454673" y="4587956"/>
            <a:ext cx="1949314" cy="382253"/>
          </a:xfrm>
        </p:spPr>
        <p:txBody>
          <a:bodyPr/>
          <a:lstStyle/>
          <a:p>
            <a:pPr marL="432" indent="0">
              <a:buNone/>
            </a:pPr>
            <a:r>
              <a:rPr lang="en-IN" sz="2000" b="1" dirty="0">
                <a:solidFill>
                  <a:schemeClr val="tx1"/>
                </a:solidFill>
              </a:rPr>
              <a:t>Macrominerals</a:t>
            </a:r>
            <a:endParaRPr lang="en-IN" sz="2000" dirty="0"/>
          </a:p>
        </p:txBody>
      </p:sp>
      <p:graphicFrame>
        <p:nvGraphicFramePr>
          <p:cNvPr id="67" name="Table 67">
            <a:extLst>
              <a:ext uri="{FF2B5EF4-FFF2-40B4-BE49-F238E27FC236}">
                <a16:creationId xmlns:a16="http://schemas.microsoft.com/office/drawing/2014/main" id="{D53DE4CF-A392-4932-9840-0234306FDB22}"/>
              </a:ext>
            </a:extLst>
          </p:cNvPr>
          <p:cNvGraphicFramePr>
            <a:graphicFrameLocks noGrp="1"/>
          </p:cNvGraphicFramePr>
          <p:nvPr>
            <p:ph sz="quarter" idx="18"/>
            <p:extLst/>
          </p:nvPr>
        </p:nvGraphicFramePr>
        <p:xfrm>
          <a:off x="460374" y="5056849"/>
          <a:ext cx="8226426" cy="1308433"/>
        </p:xfrm>
        <a:graphic>
          <a:graphicData uri="http://schemas.openxmlformats.org/drawingml/2006/table">
            <a:tbl>
              <a:tblPr firstRow="1" bandRow="1">
                <a:tableStyleId>{40F9630F-82C1-40B7-BC3A-925EFCFF5E92}</a:tableStyleId>
              </a:tblPr>
              <a:tblGrid>
                <a:gridCol w="1663394">
                  <a:extLst>
                    <a:ext uri="{9D8B030D-6E8A-4147-A177-3AD203B41FA5}">
                      <a16:colId xmlns:a16="http://schemas.microsoft.com/office/drawing/2014/main" val="434863268"/>
                    </a:ext>
                  </a:extLst>
                </a:gridCol>
                <a:gridCol w="1135626">
                  <a:extLst>
                    <a:ext uri="{9D8B030D-6E8A-4147-A177-3AD203B41FA5}">
                      <a16:colId xmlns:a16="http://schemas.microsoft.com/office/drawing/2014/main" val="3923871620"/>
                    </a:ext>
                  </a:extLst>
                </a:gridCol>
                <a:gridCol w="5427406">
                  <a:extLst>
                    <a:ext uri="{9D8B030D-6E8A-4147-A177-3AD203B41FA5}">
                      <a16:colId xmlns:a16="http://schemas.microsoft.com/office/drawing/2014/main" val="684361423"/>
                    </a:ext>
                  </a:extLst>
                </a:gridCol>
              </a:tblGrid>
              <a:tr h="290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Element</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Quantity</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Function</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2904554"/>
                  </a:ext>
                </a:extLst>
              </a:tr>
              <a:tr h="532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Calcium (C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1000 g</a:t>
                      </a:r>
                      <a:r>
                        <a:rPr lang="en-IN" sz="100" b="0" i="0" u="none" strike="noStrike" cap="none" dirty="0">
                          <a:solidFill>
                            <a:schemeClr val="tx1"/>
                          </a:solidFill>
                          <a:latin typeface="+mn-lt"/>
                          <a:ea typeface="Arial"/>
                          <a:cs typeface="Arial"/>
                          <a:sym typeface="Arial"/>
                        </a:rPr>
                        <a:t>rams</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bones and teeth, muscle contraction, nerve impulses</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12934"/>
                  </a:ext>
                </a:extLst>
              </a:tr>
              <a:tr h="477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Phosphorus (P)</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600 g</a:t>
                      </a:r>
                      <a:r>
                        <a:rPr lang="en-IN" sz="100" b="0" i="0" u="none" strike="noStrike" cap="none" dirty="0">
                          <a:solidFill>
                            <a:schemeClr val="tx1"/>
                          </a:solidFill>
                          <a:latin typeface="+mn-lt"/>
                          <a:ea typeface="Arial"/>
                          <a:cs typeface="Arial"/>
                          <a:sym typeface="Arial"/>
                        </a:rPr>
                        <a:t>rams</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bones and teeth, nucleic acids</a:t>
                      </a:r>
                    </a:p>
                  </a:txBody>
                  <a:tcPr marL="121706" marR="121706" marT="24735" marB="24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293007"/>
                  </a:ext>
                </a:extLst>
              </a:tr>
            </a:tbl>
          </a:graphicData>
        </a:graphic>
      </p:graphicFrame>
    </p:spTree>
    <p:extLst>
      <p:ext uri="{BB962C8B-B14F-4D97-AF65-F5344CB8AC3E}">
        <p14:creationId xmlns:p14="http://schemas.microsoft.com/office/powerpoint/2010/main" val="2016207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p:txBody>
          <a:bodyPr/>
          <a:lstStyle/>
          <a:p>
            <a:r>
              <a:rPr lang="en-IN" sz="3400" dirty="0"/>
              <a:t>Chemistry Link to Health Elements Essential to Health </a:t>
            </a:r>
            <a:r>
              <a:rPr lang="en-IN" sz="2000" b="0" dirty="0"/>
              <a:t>(3 of 7)</a:t>
            </a:r>
            <a:endParaRPr lang="en-IN" sz="2000" dirty="0"/>
          </a:p>
        </p:txBody>
      </p:sp>
      <p:sp>
        <p:nvSpPr>
          <p:cNvPr id="4" name="Content Placeholder 3">
            <a:extLst>
              <a:ext uri="{FF2B5EF4-FFF2-40B4-BE49-F238E27FC236}">
                <a16:creationId xmlns:a16="http://schemas.microsoft.com/office/drawing/2014/main" id="{77688C45-50A6-449F-90D2-8E6FA5794A77}"/>
              </a:ext>
            </a:extLst>
          </p:cNvPr>
          <p:cNvSpPr>
            <a:spLocks noGrp="1"/>
          </p:cNvSpPr>
          <p:nvPr>
            <p:ph sz="quarter" idx="14"/>
          </p:nvPr>
        </p:nvSpPr>
        <p:spPr>
          <a:xfrm>
            <a:off x="457199" y="1547759"/>
            <a:ext cx="7742903" cy="347118"/>
          </a:xfrm>
        </p:spPr>
        <p:txBody>
          <a:bodyPr/>
          <a:lstStyle/>
          <a:p>
            <a:pPr marL="432" indent="0">
              <a:buNone/>
            </a:pPr>
            <a:r>
              <a:rPr lang="en-IN" sz="2000" b="1" dirty="0"/>
              <a:t>Table 4.4 [Continued]</a:t>
            </a:r>
          </a:p>
        </p:txBody>
      </p:sp>
      <p:graphicFrame>
        <p:nvGraphicFramePr>
          <p:cNvPr id="63" name="Table 63">
            <a:extLst>
              <a:ext uri="{FF2B5EF4-FFF2-40B4-BE49-F238E27FC236}">
                <a16:creationId xmlns:a16="http://schemas.microsoft.com/office/drawing/2014/main" id="{A2CF3C01-8993-4560-B1F6-C9FB91584679}"/>
              </a:ext>
            </a:extLst>
          </p:cNvPr>
          <p:cNvGraphicFramePr>
            <a:graphicFrameLocks noGrp="1"/>
          </p:cNvGraphicFramePr>
          <p:nvPr>
            <p:ph sz="quarter" idx="15"/>
            <p:extLst/>
          </p:nvPr>
        </p:nvGraphicFramePr>
        <p:xfrm>
          <a:off x="457199" y="2445470"/>
          <a:ext cx="8229601" cy="2967200"/>
        </p:xfrm>
        <a:graphic>
          <a:graphicData uri="http://schemas.openxmlformats.org/drawingml/2006/table">
            <a:tbl>
              <a:tblPr firstRow="1" bandRow="1">
                <a:tableStyleId>{40F9630F-82C1-40B7-BC3A-925EFCFF5E92}</a:tableStyleId>
              </a:tblPr>
              <a:tblGrid>
                <a:gridCol w="1696066">
                  <a:extLst>
                    <a:ext uri="{9D8B030D-6E8A-4147-A177-3AD203B41FA5}">
                      <a16:colId xmlns:a16="http://schemas.microsoft.com/office/drawing/2014/main" val="4014236043"/>
                    </a:ext>
                  </a:extLst>
                </a:gridCol>
                <a:gridCol w="1120876">
                  <a:extLst>
                    <a:ext uri="{9D8B030D-6E8A-4147-A177-3AD203B41FA5}">
                      <a16:colId xmlns:a16="http://schemas.microsoft.com/office/drawing/2014/main" val="2549240615"/>
                    </a:ext>
                  </a:extLst>
                </a:gridCol>
                <a:gridCol w="5412659">
                  <a:extLst>
                    <a:ext uri="{9D8B030D-6E8A-4147-A177-3AD203B41FA5}">
                      <a16:colId xmlns:a16="http://schemas.microsoft.com/office/drawing/2014/main" val="1916755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Element</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Quantity</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Function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960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Potassium (K)</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120 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Most common positive ion </a:t>
                      </a:r>
                      <a:r>
                        <a:rPr lang="en-IN" sz="600" b="0" i="0" u="none" strike="noStrike" cap="none" baseline="0" dirty="0">
                          <a:solidFill>
                            <a:schemeClr val="tx1"/>
                          </a:solidFill>
                          <a:latin typeface="+mn-lt"/>
                          <a:ea typeface="+mn-ea"/>
                          <a:cs typeface="+mn-cs"/>
                          <a:sym typeface="Arial"/>
                        </a:rPr>
                        <a:t>K super plus</a:t>
                      </a:r>
                      <a:r>
                        <a:rPr lang="en-IN" sz="1600" b="0" i="0" u="none" strike="noStrike" cap="none" baseline="0" dirty="0">
                          <a:solidFill>
                            <a:schemeClr val="tx1"/>
                          </a:solidFill>
                          <a:latin typeface="+mn-lt"/>
                          <a:ea typeface="+mn-ea"/>
                          <a:cs typeface="+mn-cs"/>
                          <a:sym typeface="Arial"/>
                        </a:rPr>
                        <a:t> in cells, muscle contraction, nerve impulses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429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Chlorine (C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l)</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100 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Most common negative ion </a:t>
                      </a:r>
                      <a:r>
                        <a:rPr lang="en-IN" sz="500" b="0" i="0" u="none" strike="noStrike" cap="none" baseline="0" dirty="0">
                          <a:solidFill>
                            <a:schemeClr val="tx1"/>
                          </a:solidFill>
                          <a:latin typeface="+mn-lt"/>
                          <a:ea typeface="+mn-ea"/>
                          <a:cs typeface="+mn-cs"/>
                          <a:sym typeface="Arial"/>
                        </a:rPr>
                        <a:t>C l super minus</a:t>
                      </a:r>
                      <a:r>
                        <a:rPr lang="en-IN" sz="1600" b="0" i="0" u="none" strike="noStrike" cap="none" baseline="0" dirty="0">
                          <a:solidFill>
                            <a:schemeClr val="tx1"/>
                          </a:solidFill>
                          <a:latin typeface="+mn-lt"/>
                          <a:ea typeface="+mn-ea"/>
                          <a:cs typeface="+mn-cs"/>
                          <a:sym typeface="Arial"/>
                        </a:rPr>
                        <a:t> in fluids outside cells, stomach acid (H</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l)</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02978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Sulfur (S)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86 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Component of proteins, liver, vitamin </a:t>
                      </a:r>
                      <a:r>
                        <a:rPr lang="en-IN" sz="600" b="0" i="0" u="none" strike="noStrike" cap="none" baseline="0" dirty="0">
                          <a:solidFill>
                            <a:schemeClr val="tx1"/>
                          </a:solidFill>
                          <a:latin typeface="+mn-lt"/>
                          <a:ea typeface="+mn-ea"/>
                          <a:cs typeface="+mn-cs"/>
                          <a:sym typeface="Arial"/>
                        </a:rPr>
                        <a:t>B sub 1</a:t>
                      </a:r>
                      <a:r>
                        <a:rPr lang="en-IN" sz="1600" b="0" i="0" u="none" strike="noStrike" cap="none" baseline="0" dirty="0">
                          <a:solidFill>
                            <a:schemeClr val="tx1"/>
                          </a:solidFill>
                          <a:latin typeface="+mn-lt"/>
                          <a:ea typeface="+mn-ea"/>
                          <a:cs typeface="+mn-cs"/>
                          <a:sym typeface="Arial"/>
                        </a:rPr>
                        <a:t> insulin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152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Sodium (N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60 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0" i="0" u="none" strike="noStrike" cap="none" baseline="0" dirty="0">
                          <a:solidFill>
                            <a:schemeClr val="tx1"/>
                          </a:solidFill>
                          <a:latin typeface="+mn-lt"/>
                          <a:ea typeface="+mn-ea"/>
                          <a:cs typeface="+mn-cs"/>
                          <a:sym typeface="Arial"/>
                        </a:rPr>
                        <a:t>Most common positive ion </a:t>
                      </a:r>
                      <a:r>
                        <a:rPr lang="en-IN" sz="600" b="0" i="0" u="none" strike="noStrike" cap="none" baseline="0" dirty="0">
                          <a:solidFill>
                            <a:schemeClr val="tx1"/>
                          </a:solidFill>
                          <a:latin typeface="+mn-lt"/>
                          <a:ea typeface="+mn-ea"/>
                          <a:cs typeface="+mn-cs"/>
                          <a:sym typeface="Arial"/>
                        </a:rPr>
                        <a:t>N a super plus</a:t>
                      </a:r>
                      <a:r>
                        <a:rPr lang="en-IN" sz="1600" b="0" i="0" u="none" strike="noStrike" cap="none" baseline="0" dirty="0">
                          <a:solidFill>
                            <a:schemeClr val="tx1"/>
                          </a:solidFill>
                          <a:latin typeface="+mn-lt"/>
                          <a:ea typeface="+mn-ea"/>
                          <a:cs typeface="+mn-cs"/>
                          <a:sym typeface="Arial"/>
                        </a:rPr>
                        <a:t> in fluids outside cells, water balance, muscle contraction, nerve impulses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5473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Magnesium (M</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g)</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36 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Component of bones, required for metabolic reactions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2255861"/>
                  </a:ext>
                </a:extLst>
              </a:tr>
            </a:tbl>
          </a:graphicData>
        </a:graphic>
      </p:graphicFrame>
      <p:graphicFrame>
        <p:nvGraphicFramePr>
          <p:cNvPr id="12" name="Object 11">
            <a:extLst>
              <a:ext uri="{FF2B5EF4-FFF2-40B4-BE49-F238E27FC236}">
                <a16:creationId xmlns:a16="http://schemas.microsoft.com/office/drawing/2014/main" id="{7F6B1B90-9B22-40A8-8686-00DE0DD0F751}"/>
              </a:ext>
              <a:ext uri="{C183D7F6-B498-43B3-948B-1728B52AA6E4}">
                <adec:decorative xmlns:adec="http://schemas.microsoft.com/office/drawing/2017/decorative" val="1"/>
              </a:ext>
            </a:extLst>
          </p:cNvPr>
          <p:cNvGraphicFramePr>
            <a:graphicFrameLocks noChangeAspect="1"/>
          </p:cNvGraphicFramePr>
          <p:nvPr>
            <p:extLst/>
          </p:nvPr>
        </p:nvGraphicFramePr>
        <p:xfrm>
          <a:off x="5830026" y="2824716"/>
          <a:ext cx="372995" cy="346971"/>
        </p:xfrm>
        <a:graphic>
          <a:graphicData uri="http://schemas.openxmlformats.org/presentationml/2006/ole">
            <mc:AlternateContent xmlns:mc="http://schemas.openxmlformats.org/markup-compatibility/2006">
              <mc:Choice xmlns:v="urn:schemas-microsoft-com:vml" Requires="v">
                <p:oleObj spid="_x0000_s4098" name="Equation" r:id="rId3" imgW="545760" imgH="507960" progId="Equation.DSMT4">
                  <p:embed/>
                </p:oleObj>
              </mc:Choice>
              <mc:Fallback>
                <p:oleObj name="Equation" r:id="rId3" imgW="545760" imgH="507960" progId="Equation.DSMT4">
                  <p:embed/>
                  <p:pic>
                    <p:nvPicPr>
                      <p:cNvPr id="12" name="Object 11">
                        <a:extLst>
                          <a:ext uri="{FF2B5EF4-FFF2-40B4-BE49-F238E27FC236}">
                            <a16:creationId xmlns:a16="http://schemas.microsoft.com/office/drawing/2014/main" id="{7F6B1B90-9B22-40A8-8686-00DE0DD0F751}"/>
                          </a:ext>
                          <a:ext uri="{C183D7F6-B498-43B3-948B-1728B52AA6E4}">
                            <adec:decorative xmlns:adec="http://schemas.microsoft.com/office/drawing/2017/decorative" val="1"/>
                          </a:ext>
                        </a:extLst>
                      </p:cNvPr>
                      <p:cNvPicPr/>
                      <p:nvPr/>
                    </p:nvPicPr>
                    <p:blipFill>
                      <a:blip r:embed="rId4"/>
                      <a:stretch>
                        <a:fillRect/>
                      </a:stretch>
                    </p:blipFill>
                    <p:spPr>
                      <a:xfrm>
                        <a:off x="5830026" y="2824716"/>
                        <a:ext cx="372995" cy="346971"/>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E2323579-7503-4F89-A20A-373FA80A8039}"/>
              </a:ext>
              <a:ext uri="{C183D7F6-B498-43B3-948B-1728B52AA6E4}">
                <adec:decorative xmlns:adec="http://schemas.microsoft.com/office/drawing/2017/decorative" val="1"/>
              </a:ext>
            </a:extLst>
          </p:cNvPr>
          <p:cNvGraphicFramePr>
            <a:graphicFrameLocks noChangeAspect="1"/>
          </p:cNvGraphicFramePr>
          <p:nvPr>
            <p:extLst/>
          </p:nvPr>
        </p:nvGraphicFramePr>
        <p:xfrm>
          <a:off x="5865596" y="3395196"/>
          <a:ext cx="390342" cy="260228"/>
        </p:xfrm>
        <a:graphic>
          <a:graphicData uri="http://schemas.openxmlformats.org/presentationml/2006/ole">
            <mc:AlternateContent xmlns:mc="http://schemas.openxmlformats.org/markup-compatibility/2006">
              <mc:Choice xmlns:v="urn:schemas-microsoft-com:vml" Requires="v">
                <p:oleObj spid="_x0000_s4099" name="Equation" r:id="rId5" imgW="571320" imgH="380880" progId="Equation.DSMT4">
                  <p:embed/>
                </p:oleObj>
              </mc:Choice>
              <mc:Fallback>
                <p:oleObj name="Equation" r:id="rId5" imgW="571320" imgH="380880" progId="Equation.DSMT4">
                  <p:embed/>
                  <p:pic>
                    <p:nvPicPr>
                      <p:cNvPr id="13" name="Object 12">
                        <a:extLst>
                          <a:ext uri="{FF2B5EF4-FFF2-40B4-BE49-F238E27FC236}">
                            <a16:creationId xmlns:a16="http://schemas.microsoft.com/office/drawing/2014/main" id="{E2323579-7503-4F89-A20A-373FA80A8039}"/>
                          </a:ext>
                          <a:ext uri="{C183D7F6-B498-43B3-948B-1728B52AA6E4}">
                            <adec:decorative xmlns:adec="http://schemas.microsoft.com/office/drawing/2017/decorative" val="1"/>
                          </a:ext>
                        </a:extLst>
                      </p:cNvPr>
                      <p:cNvPicPr/>
                      <p:nvPr/>
                    </p:nvPicPr>
                    <p:blipFill>
                      <a:blip r:embed="rId6"/>
                      <a:stretch>
                        <a:fillRect/>
                      </a:stretch>
                    </p:blipFill>
                    <p:spPr>
                      <a:xfrm>
                        <a:off x="5865596" y="3395196"/>
                        <a:ext cx="390342" cy="260228"/>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7268A5A8-12D8-4726-A95E-420860C575EF}"/>
              </a:ext>
              <a:ext uri="{C183D7F6-B498-43B3-948B-1728B52AA6E4}">
                <adec:decorative xmlns:adec="http://schemas.microsoft.com/office/drawing/2017/decorative" val="1"/>
              </a:ext>
            </a:extLst>
          </p:cNvPr>
          <p:cNvGraphicFramePr>
            <a:graphicFrameLocks noChangeAspect="1"/>
          </p:cNvGraphicFramePr>
          <p:nvPr>
            <p:extLst/>
          </p:nvPr>
        </p:nvGraphicFramePr>
        <p:xfrm>
          <a:off x="6745122" y="3980014"/>
          <a:ext cx="258651" cy="258651"/>
        </p:xfrm>
        <a:graphic>
          <a:graphicData uri="http://schemas.openxmlformats.org/presentationml/2006/ole">
            <mc:AlternateContent xmlns:mc="http://schemas.openxmlformats.org/markup-compatibility/2006">
              <mc:Choice xmlns:v="urn:schemas-microsoft-com:vml" Requires="v">
                <p:oleObj spid="_x0000_s4100" name="Equation" r:id="rId7" imgW="279360" imgH="279360" progId="Equation.DSMT4">
                  <p:embed/>
                </p:oleObj>
              </mc:Choice>
              <mc:Fallback>
                <p:oleObj name="Equation" r:id="rId7" imgW="279360" imgH="279360" progId="Equation.DSMT4">
                  <p:embed/>
                  <p:pic>
                    <p:nvPicPr>
                      <p:cNvPr id="8" name="Object 7">
                        <a:extLst>
                          <a:ext uri="{FF2B5EF4-FFF2-40B4-BE49-F238E27FC236}">
                            <a16:creationId xmlns:a16="http://schemas.microsoft.com/office/drawing/2014/main" id="{7268A5A8-12D8-4726-A95E-420860C575EF}"/>
                          </a:ext>
                          <a:ext uri="{C183D7F6-B498-43B3-948B-1728B52AA6E4}">
                            <adec:decorative xmlns:adec="http://schemas.microsoft.com/office/drawing/2017/decorative" val="1"/>
                          </a:ext>
                        </a:extLst>
                      </p:cNvPr>
                      <p:cNvPicPr/>
                      <p:nvPr/>
                    </p:nvPicPr>
                    <p:blipFill>
                      <a:blip r:embed="rId8"/>
                      <a:stretch>
                        <a:fillRect/>
                      </a:stretch>
                    </p:blipFill>
                    <p:spPr>
                      <a:xfrm>
                        <a:off x="6745122" y="3980014"/>
                        <a:ext cx="258651" cy="258651"/>
                      </a:xfrm>
                      <a:prstGeom prst="rect">
                        <a:avLst/>
                      </a:prstGeom>
                      <a:solidFill>
                        <a:schemeClr val="bg1"/>
                      </a:solidFill>
                    </p:spPr>
                  </p:pic>
                </p:oleObj>
              </mc:Fallback>
            </mc:AlternateContent>
          </a:graphicData>
        </a:graphic>
      </p:graphicFrame>
      <p:graphicFrame>
        <p:nvGraphicFramePr>
          <p:cNvPr id="14" name="Object 13">
            <a:extLst>
              <a:ext uri="{FF2B5EF4-FFF2-40B4-BE49-F238E27FC236}">
                <a16:creationId xmlns:a16="http://schemas.microsoft.com/office/drawing/2014/main" id="{C835BDCE-5552-4CE7-8440-E8294DC0ABB7}"/>
              </a:ext>
              <a:ext uri="{C183D7F6-B498-43B3-948B-1728B52AA6E4}">
                <adec:decorative xmlns:adec="http://schemas.microsoft.com/office/drawing/2017/decorative" val="1"/>
              </a:ext>
            </a:extLst>
          </p:cNvPr>
          <p:cNvGraphicFramePr>
            <a:graphicFrameLocks noChangeAspect="1"/>
          </p:cNvGraphicFramePr>
          <p:nvPr>
            <p:extLst/>
          </p:nvPr>
        </p:nvGraphicFramePr>
        <p:xfrm>
          <a:off x="5793164" y="4313008"/>
          <a:ext cx="505710" cy="286251"/>
        </p:xfrm>
        <a:graphic>
          <a:graphicData uri="http://schemas.openxmlformats.org/presentationml/2006/ole">
            <mc:AlternateContent xmlns:mc="http://schemas.openxmlformats.org/markup-compatibility/2006">
              <mc:Choice xmlns:v="urn:schemas-microsoft-com:vml" Requires="v">
                <p:oleObj spid="_x0000_s4101" name="Equation" r:id="rId9" imgW="672840" imgH="380880" progId="Equation.DSMT4">
                  <p:embed/>
                </p:oleObj>
              </mc:Choice>
              <mc:Fallback>
                <p:oleObj name="Equation" r:id="rId9" imgW="672840" imgH="380880" progId="Equation.DSMT4">
                  <p:embed/>
                  <p:pic>
                    <p:nvPicPr>
                      <p:cNvPr id="14" name="Object 13">
                        <a:extLst>
                          <a:ext uri="{FF2B5EF4-FFF2-40B4-BE49-F238E27FC236}">
                            <a16:creationId xmlns:a16="http://schemas.microsoft.com/office/drawing/2014/main" id="{C835BDCE-5552-4CE7-8440-E8294DC0ABB7}"/>
                          </a:ext>
                          <a:ext uri="{C183D7F6-B498-43B3-948B-1728B52AA6E4}">
                            <adec:decorative xmlns:adec="http://schemas.microsoft.com/office/drawing/2017/decorative" val="1"/>
                          </a:ext>
                        </a:extLst>
                      </p:cNvPr>
                      <p:cNvPicPr/>
                      <p:nvPr/>
                    </p:nvPicPr>
                    <p:blipFill>
                      <a:blip r:embed="rId10"/>
                      <a:stretch>
                        <a:fillRect/>
                      </a:stretch>
                    </p:blipFill>
                    <p:spPr>
                      <a:xfrm>
                        <a:off x="5793164" y="4313008"/>
                        <a:ext cx="505710" cy="286251"/>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099605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CAA0-2AED-4A70-AD2B-1100D7F36D3D}"/>
              </a:ext>
            </a:extLst>
          </p:cNvPr>
          <p:cNvSpPr>
            <a:spLocks noGrp="1"/>
          </p:cNvSpPr>
          <p:nvPr>
            <p:ph type="title"/>
          </p:nvPr>
        </p:nvSpPr>
        <p:spPr/>
        <p:txBody>
          <a:bodyPr/>
          <a:lstStyle/>
          <a:p>
            <a:r>
              <a:rPr lang="en-IN" sz="3400" dirty="0"/>
              <a:t>Chemistry Link to Health Elements Essential to Health </a:t>
            </a:r>
            <a:r>
              <a:rPr lang="en-IN" sz="2000" b="0" dirty="0"/>
              <a:t>(4 of 7)</a:t>
            </a:r>
          </a:p>
        </p:txBody>
      </p:sp>
      <p:sp>
        <p:nvSpPr>
          <p:cNvPr id="3" name="Content Placeholder 2">
            <a:extLst>
              <a:ext uri="{FF2B5EF4-FFF2-40B4-BE49-F238E27FC236}">
                <a16:creationId xmlns:a16="http://schemas.microsoft.com/office/drawing/2014/main" id="{B02ECE33-B651-4F56-B24F-ABD11CCAA4C2}"/>
              </a:ext>
            </a:extLst>
          </p:cNvPr>
          <p:cNvSpPr>
            <a:spLocks noGrp="1"/>
          </p:cNvSpPr>
          <p:nvPr>
            <p:ph sz="quarter" idx="13"/>
          </p:nvPr>
        </p:nvSpPr>
        <p:spPr>
          <a:xfrm>
            <a:off x="457199" y="1556326"/>
            <a:ext cx="8306555" cy="4790153"/>
          </a:xfrm>
        </p:spPr>
        <p:txBody>
          <a:bodyPr/>
          <a:lstStyle/>
          <a:p>
            <a:r>
              <a:rPr lang="en-IN" dirty="0"/>
              <a:t>the other essential elements, called </a:t>
            </a:r>
            <a:r>
              <a:rPr lang="en-IN" b="1" dirty="0"/>
              <a:t>microminerals</a:t>
            </a:r>
            <a:r>
              <a:rPr lang="en-IN" dirty="0"/>
              <a:t> or </a:t>
            </a:r>
            <a:r>
              <a:rPr lang="en-IN" b="1" dirty="0"/>
              <a:t>trace elements</a:t>
            </a:r>
            <a:r>
              <a:rPr lang="en-IN" dirty="0"/>
              <a:t>, are mostly transition elements in Period 4 along with S</a:t>
            </a:r>
            <a:r>
              <a:rPr lang="en-IN" sz="100" dirty="0"/>
              <a:t> </a:t>
            </a:r>
            <a:r>
              <a:rPr lang="en-IN" dirty="0"/>
              <a:t>i in Period 3 and M</a:t>
            </a:r>
            <a:r>
              <a:rPr lang="en-IN" sz="100" dirty="0"/>
              <a:t> </a:t>
            </a:r>
            <a:r>
              <a:rPr lang="en-IN" dirty="0"/>
              <a:t>o and I in Period 5</a:t>
            </a:r>
          </a:p>
          <a:p>
            <a:r>
              <a:rPr lang="en-IN" dirty="0"/>
              <a:t>they are present in the human body in very small amounts, some less than 100 m</a:t>
            </a:r>
            <a:r>
              <a:rPr lang="en-IN" sz="100" dirty="0">
                <a:solidFill>
                  <a:schemeClr val="bg1"/>
                </a:solidFill>
              </a:rPr>
              <a:t>illi</a:t>
            </a:r>
            <a:r>
              <a:rPr lang="en-IN" dirty="0"/>
              <a:t>g</a:t>
            </a:r>
            <a:r>
              <a:rPr lang="en-IN" sz="100" dirty="0">
                <a:solidFill>
                  <a:schemeClr val="bg1"/>
                </a:solidFill>
              </a:rPr>
              <a:t>rams</a:t>
            </a:r>
          </a:p>
        </p:txBody>
      </p:sp>
    </p:spTree>
    <p:extLst>
      <p:ext uri="{BB962C8B-B14F-4D97-AF65-F5344CB8AC3E}">
        <p14:creationId xmlns:p14="http://schemas.microsoft.com/office/powerpoint/2010/main" val="35302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dirty="0"/>
              <a:t>Elements</a:t>
            </a:r>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0" y="1554204"/>
            <a:ext cx="4216400" cy="3612882"/>
          </a:xfrm>
        </p:spPr>
        <p:txBody>
          <a:bodyPr/>
          <a:lstStyle/>
          <a:p>
            <a:pPr marL="432" indent="0">
              <a:buNone/>
            </a:pPr>
            <a:r>
              <a:rPr lang="en-IN" sz="2400" b="1" dirty="0"/>
              <a:t>Elements</a:t>
            </a:r>
            <a:endParaRPr lang="en-IN" sz="2400" dirty="0"/>
          </a:p>
          <a:p>
            <a:r>
              <a:rPr lang="en-IN" sz="2400" dirty="0"/>
              <a:t>are pure substances from which all other things are built </a:t>
            </a:r>
          </a:p>
          <a:p>
            <a:r>
              <a:rPr lang="en-IN" sz="2400" dirty="0"/>
              <a:t>cannot be broken down into simpler substances</a:t>
            </a:r>
          </a:p>
          <a:p>
            <a:r>
              <a:rPr lang="en-IN" sz="2400" dirty="0"/>
              <a:t>are listed on the inside front cover of this text</a:t>
            </a:r>
          </a:p>
        </p:txBody>
      </p:sp>
      <p:pic>
        <p:nvPicPr>
          <p:cNvPr id="7" name="Content Placeholder 6" descr="A sample of sulfur powder.">
            <a:extLst>
              <a:ext uri="{FF2B5EF4-FFF2-40B4-BE49-F238E27FC236}">
                <a16:creationId xmlns:a16="http://schemas.microsoft.com/office/drawing/2014/main" id="{4ECC13FA-0EEC-4F2C-B7B8-339EB25D643D}"/>
              </a:ext>
            </a:extLst>
          </p:cNvPr>
          <p:cNvPicPr>
            <a:picLocks noGrp="1" noChangeAspect="1"/>
          </p:cNvPicPr>
          <p:nvPr>
            <p:ph sz="quarter" idx="15"/>
          </p:nvPr>
        </p:nvPicPr>
        <p:blipFill>
          <a:blip r:embed="rId2"/>
          <a:stretch>
            <a:fillRect/>
          </a:stretch>
        </p:blipFill>
        <p:spPr>
          <a:xfrm>
            <a:off x="4893274" y="1997890"/>
            <a:ext cx="3890929" cy="2862219"/>
          </a:xfrm>
          <a:prstGeom prst="rect">
            <a:avLst/>
          </a:prstGeom>
        </p:spPr>
      </p:pic>
      <p:sp>
        <p:nvSpPr>
          <p:cNvPr id="3" name="Content Placeholder 2">
            <a:extLst>
              <a:ext uri="{FF2B5EF4-FFF2-40B4-BE49-F238E27FC236}">
                <a16:creationId xmlns:a16="http://schemas.microsoft.com/office/drawing/2014/main" id="{0093DA67-2970-4F81-8C3B-5E48D538604F}"/>
              </a:ext>
            </a:extLst>
          </p:cNvPr>
          <p:cNvSpPr>
            <a:spLocks noGrp="1"/>
          </p:cNvSpPr>
          <p:nvPr>
            <p:ph sz="quarter" idx="16"/>
          </p:nvPr>
        </p:nvSpPr>
        <p:spPr>
          <a:xfrm>
            <a:off x="5376423" y="4959657"/>
            <a:ext cx="2924629" cy="457591"/>
          </a:xfrm>
        </p:spPr>
        <p:txBody>
          <a:bodyPr/>
          <a:lstStyle/>
          <a:p>
            <a:pPr marL="432" indent="0">
              <a:buNone/>
            </a:pPr>
            <a:r>
              <a:rPr lang="en-IN" sz="2400" dirty="0"/>
              <a:t>Sulfur is an element.</a:t>
            </a:r>
          </a:p>
        </p:txBody>
      </p:sp>
    </p:spTree>
    <p:extLst>
      <p:ext uri="{BB962C8B-B14F-4D97-AF65-F5344CB8AC3E}">
        <p14:creationId xmlns:p14="http://schemas.microsoft.com/office/powerpoint/2010/main" val="1631466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p:txBody>
          <a:bodyPr/>
          <a:lstStyle/>
          <a:p>
            <a:r>
              <a:rPr lang="en-IN" sz="3400" dirty="0"/>
              <a:t>Chemistry Link to Health Elements Essential to Health </a:t>
            </a:r>
            <a:r>
              <a:rPr lang="en-IN" sz="2000" b="0" dirty="0"/>
              <a:t>(5 of 7)</a:t>
            </a:r>
            <a:endParaRPr lang="en-IN" sz="2000" dirty="0"/>
          </a:p>
        </p:txBody>
      </p:sp>
      <p:sp>
        <p:nvSpPr>
          <p:cNvPr id="4" name="Content Placeholder 3">
            <a:extLst>
              <a:ext uri="{FF2B5EF4-FFF2-40B4-BE49-F238E27FC236}">
                <a16:creationId xmlns:a16="http://schemas.microsoft.com/office/drawing/2014/main" id="{77688C45-50A6-449F-90D2-8E6FA5794A77}"/>
              </a:ext>
            </a:extLst>
          </p:cNvPr>
          <p:cNvSpPr>
            <a:spLocks noGrp="1"/>
          </p:cNvSpPr>
          <p:nvPr>
            <p:ph sz="quarter" idx="14"/>
          </p:nvPr>
        </p:nvSpPr>
        <p:spPr>
          <a:xfrm>
            <a:off x="457199" y="1547759"/>
            <a:ext cx="7742903" cy="347118"/>
          </a:xfrm>
        </p:spPr>
        <p:txBody>
          <a:bodyPr/>
          <a:lstStyle/>
          <a:p>
            <a:pPr marL="432" indent="0">
              <a:buNone/>
            </a:pPr>
            <a:r>
              <a:rPr lang="en-IN" sz="2000" b="1" dirty="0"/>
              <a:t>Table 4.4 [Continued]</a:t>
            </a:r>
          </a:p>
        </p:txBody>
      </p:sp>
      <p:sp>
        <p:nvSpPr>
          <p:cNvPr id="3" name="Content Placeholder 2">
            <a:extLst>
              <a:ext uri="{FF2B5EF4-FFF2-40B4-BE49-F238E27FC236}">
                <a16:creationId xmlns:a16="http://schemas.microsoft.com/office/drawing/2014/main" id="{327F3714-682F-444B-B496-BE71AE72036F}"/>
              </a:ext>
            </a:extLst>
          </p:cNvPr>
          <p:cNvSpPr>
            <a:spLocks noGrp="1"/>
          </p:cNvSpPr>
          <p:nvPr>
            <p:ph sz="quarter" idx="16"/>
          </p:nvPr>
        </p:nvSpPr>
        <p:spPr>
          <a:xfrm>
            <a:off x="457199" y="1968704"/>
            <a:ext cx="3996813" cy="361541"/>
          </a:xfrm>
        </p:spPr>
        <p:txBody>
          <a:bodyPr/>
          <a:lstStyle/>
          <a:p>
            <a:pPr marL="432" indent="0">
              <a:buNone/>
            </a:pPr>
            <a:r>
              <a:rPr lang="en-IN" sz="2000" b="1" dirty="0">
                <a:solidFill>
                  <a:schemeClr val="tx1"/>
                </a:solidFill>
              </a:rPr>
              <a:t>Microminerals (Trace Elements)</a:t>
            </a:r>
          </a:p>
        </p:txBody>
      </p:sp>
      <p:graphicFrame>
        <p:nvGraphicFramePr>
          <p:cNvPr id="63" name="Table 63">
            <a:extLst>
              <a:ext uri="{FF2B5EF4-FFF2-40B4-BE49-F238E27FC236}">
                <a16:creationId xmlns:a16="http://schemas.microsoft.com/office/drawing/2014/main" id="{A2CF3C01-8993-4560-B1F6-C9FB91584679}"/>
              </a:ext>
            </a:extLst>
          </p:cNvPr>
          <p:cNvGraphicFramePr>
            <a:graphicFrameLocks noGrp="1"/>
          </p:cNvGraphicFramePr>
          <p:nvPr>
            <p:ph sz="quarter" idx="15"/>
            <p:extLst/>
          </p:nvPr>
        </p:nvGraphicFramePr>
        <p:xfrm>
          <a:off x="457200" y="2445470"/>
          <a:ext cx="8061043" cy="3211040"/>
        </p:xfrm>
        <a:graphic>
          <a:graphicData uri="http://schemas.openxmlformats.org/drawingml/2006/table">
            <a:tbl>
              <a:tblPr firstRow="1" bandRow="1">
                <a:tableStyleId>{40F9630F-82C1-40B7-BC3A-925EFCFF5E92}</a:tableStyleId>
              </a:tblPr>
              <a:tblGrid>
                <a:gridCol w="1840437">
                  <a:extLst>
                    <a:ext uri="{9D8B030D-6E8A-4147-A177-3AD203B41FA5}">
                      <a16:colId xmlns:a16="http://schemas.microsoft.com/office/drawing/2014/main" val="4014236043"/>
                    </a:ext>
                  </a:extLst>
                </a:gridCol>
                <a:gridCol w="1132412">
                  <a:extLst>
                    <a:ext uri="{9D8B030D-6E8A-4147-A177-3AD203B41FA5}">
                      <a16:colId xmlns:a16="http://schemas.microsoft.com/office/drawing/2014/main" val="2549240615"/>
                    </a:ext>
                  </a:extLst>
                </a:gridCol>
                <a:gridCol w="5088194">
                  <a:extLst>
                    <a:ext uri="{9D8B030D-6E8A-4147-A177-3AD203B41FA5}">
                      <a16:colId xmlns:a16="http://schemas.microsoft.com/office/drawing/2014/main" val="1916755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Element</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Quantity</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Function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960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Iron (F</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e)</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3600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Component of oxygen carrier haemoglobin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429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Silicon (S</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i)</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3000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growth and maintenance of bones and teeth, tendons and ligaments, hair and skin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02978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Zinc (Z</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3975"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2000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0" i="0" u="none" strike="noStrike" cap="none" baseline="0" dirty="0">
                          <a:solidFill>
                            <a:schemeClr val="tx1"/>
                          </a:solidFill>
                          <a:latin typeface="+mn-lt"/>
                          <a:ea typeface="+mn-ea"/>
                          <a:cs typeface="+mn-cs"/>
                          <a:sym typeface="Arial"/>
                        </a:rPr>
                        <a:t>Needed for metabolic reactions in cells, D</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 synthesis, growth of bones, teeth, connective tissue, immune system</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152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Copper (C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u)</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240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blood vessels, blood pressure, immune system</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5473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Manganese (M</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60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growth of bones, blood clotting, metabolic reactions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3383481"/>
                  </a:ext>
                </a:extLst>
              </a:tr>
            </a:tbl>
          </a:graphicData>
        </a:graphic>
      </p:graphicFrame>
    </p:spTree>
    <p:extLst>
      <p:ext uri="{BB962C8B-B14F-4D97-AF65-F5344CB8AC3E}">
        <p14:creationId xmlns:p14="http://schemas.microsoft.com/office/powerpoint/2010/main" val="3533820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B247-3692-4F51-8A74-9ED541C63F0B}"/>
              </a:ext>
            </a:extLst>
          </p:cNvPr>
          <p:cNvSpPr>
            <a:spLocks noGrp="1"/>
          </p:cNvSpPr>
          <p:nvPr>
            <p:ph type="title"/>
          </p:nvPr>
        </p:nvSpPr>
        <p:spPr/>
        <p:txBody>
          <a:bodyPr/>
          <a:lstStyle/>
          <a:p>
            <a:r>
              <a:rPr lang="en-IN" sz="3400" dirty="0"/>
              <a:t>Chemistry Link to Health Elements Essential to Health </a:t>
            </a:r>
            <a:r>
              <a:rPr lang="en-IN" sz="2000" b="0" dirty="0"/>
              <a:t>(6 of 7)</a:t>
            </a:r>
            <a:endParaRPr lang="en-IN" sz="2000" dirty="0"/>
          </a:p>
        </p:txBody>
      </p:sp>
      <p:sp>
        <p:nvSpPr>
          <p:cNvPr id="4" name="Content Placeholder 3">
            <a:extLst>
              <a:ext uri="{FF2B5EF4-FFF2-40B4-BE49-F238E27FC236}">
                <a16:creationId xmlns:a16="http://schemas.microsoft.com/office/drawing/2014/main" id="{77688C45-50A6-449F-90D2-8E6FA5794A77}"/>
              </a:ext>
            </a:extLst>
          </p:cNvPr>
          <p:cNvSpPr>
            <a:spLocks noGrp="1"/>
          </p:cNvSpPr>
          <p:nvPr>
            <p:ph sz="quarter" idx="14"/>
          </p:nvPr>
        </p:nvSpPr>
        <p:spPr>
          <a:xfrm>
            <a:off x="457199" y="1547759"/>
            <a:ext cx="7742903" cy="347118"/>
          </a:xfrm>
        </p:spPr>
        <p:txBody>
          <a:bodyPr/>
          <a:lstStyle/>
          <a:p>
            <a:pPr marL="432" indent="0">
              <a:buNone/>
            </a:pPr>
            <a:r>
              <a:rPr lang="en-IN" sz="2000" b="1" dirty="0"/>
              <a:t>Table 4.4 [Continued]</a:t>
            </a:r>
          </a:p>
        </p:txBody>
      </p:sp>
      <p:graphicFrame>
        <p:nvGraphicFramePr>
          <p:cNvPr id="63" name="Table 63">
            <a:extLst>
              <a:ext uri="{FF2B5EF4-FFF2-40B4-BE49-F238E27FC236}">
                <a16:creationId xmlns:a16="http://schemas.microsoft.com/office/drawing/2014/main" id="{A2CF3C01-8993-4560-B1F6-C9FB91584679}"/>
              </a:ext>
            </a:extLst>
          </p:cNvPr>
          <p:cNvGraphicFramePr>
            <a:graphicFrameLocks noGrp="1"/>
          </p:cNvGraphicFramePr>
          <p:nvPr>
            <p:ph sz="quarter" idx="15"/>
            <p:extLst/>
          </p:nvPr>
        </p:nvGraphicFramePr>
        <p:xfrm>
          <a:off x="457200" y="2445470"/>
          <a:ext cx="8480757" cy="3523340"/>
        </p:xfrm>
        <a:graphic>
          <a:graphicData uri="http://schemas.openxmlformats.org/drawingml/2006/table">
            <a:tbl>
              <a:tblPr firstRow="1" bandRow="1">
                <a:tableStyleId>{40F9630F-82C1-40B7-BC3A-925EFCFF5E92}</a:tableStyleId>
              </a:tblPr>
              <a:tblGrid>
                <a:gridCol w="1942037">
                  <a:extLst>
                    <a:ext uri="{9D8B030D-6E8A-4147-A177-3AD203B41FA5}">
                      <a16:colId xmlns:a16="http://schemas.microsoft.com/office/drawing/2014/main" val="4014236043"/>
                    </a:ext>
                  </a:extLst>
                </a:gridCol>
                <a:gridCol w="1126062">
                  <a:extLst>
                    <a:ext uri="{9D8B030D-6E8A-4147-A177-3AD203B41FA5}">
                      <a16:colId xmlns:a16="http://schemas.microsoft.com/office/drawing/2014/main" val="2549240615"/>
                    </a:ext>
                  </a:extLst>
                </a:gridCol>
                <a:gridCol w="5412658">
                  <a:extLst>
                    <a:ext uri="{9D8B030D-6E8A-4147-A177-3AD203B41FA5}">
                      <a16:colId xmlns:a16="http://schemas.microsoft.com/office/drawing/2014/main" val="1916755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Element</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Quantity</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Function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960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Iodine (I)</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20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proper thyroid function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429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Molybdenum (M</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o)</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12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to process F</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e and N from food</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02978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Arsenic (A</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growth and reproduction</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152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Chromium (C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r)</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for maintenance of blood sugar levels, synthesis of biomolecules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5473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Cobalt (C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o)</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3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Component of vitamin </a:t>
                      </a:r>
                      <a:r>
                        <a:rPr lang="en-IN" sz="700" b="0" i="0" u="none" strike="noStrike" cap="none" baseline="0" dirty="0">
                          <a:solidFill>
                            <a:schemeClr val="tx1"/>
                          </a:solidFill>
                          <a:latin typeface="+mn-lt"/>
                          <a:ea typeface="+mn-ea"/>
                          <a:cs typeface="+mn-cs"/>
                          <a:sym typeface="Arial"/>
                        </a:rPr>
                        <a:t>B sub 12</a:t>
                      </a:r>
                      <a:r>
                        <a:rPr lang="en-IN" sz="1600" b="0" i="0" u="none" strike="noStrike" cap="none" baseline="0" dirty="0">
                          <a:solidFill>
                            <a:schemeClr val="tx1"/>
                          </a:solidFill>
                          <a:latin typeface="+mn-lt"/>
                          <a:ea typeface="+mn-ea"/>
                          <a:cs typeface="+mn-cs"/>
                          <a:sym typeface="Arial"/>
                        </a:rPr>
                        <a:t> red blood cells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33834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Selenium (S</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e)</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Used in the immune system, health of heart and pancreas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74826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Vanadium (V)</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2 m</a:t>
                      </a:r>
                      <a:r>
                        <a:rPr lang="en-IN" sz="100" b="0" i="0" u="none" strike="noStrike" cap="none" dirty="0">
                          <a:solidFill>
                            <a:schemeClr val="tx1"/>
                          </a:solidFill>
                          <a:latin typeface="+mn-lt"/>
                          <a:ea typeface="Arial"/>
                          <a:cs typeface="Arial"/>
                          <a:sym typeface="Arial"/>
                        </a:rPr>
                        <a:t>illi</a:t>
                      </a:r>
                      <a:r>
                        <a:rPr lang="en-IN" sz="1600" b="0" i="0" u="none" strike="noStrike" cap="none" baseline="0" dirty="0">
                          <a:solidFill>
                            <a:schemeClr val="tx1"/>
                          </a:solidFill>
                          <a:latin typeface="+mn-lt"/>
                          <a:ea typeface="+mn-ea"/>
                          <a:cs typeface="+mn-cs"/>
                          <a:sym typeface="Arial"/>
                        </a:rPr>
                        <a:t>g</a:t>
                      </a:r>
                      <a:r>
                        <a:rPr lang="en-IN" sz="100" b="0" i="0" u="none" strike="noStrike" cap="none" dirty="0">
                          <a:solidFill>
                            <a:schemeClr val="tx1"/>
                          </a:solidFill>
                          <a:latin typeface="+mn-lt"/>
                          <a:ea typeface="Arial"/>
                          <a:cs typeface="Arial"/>
                          <a:sym typeface="Arial"/>
                        </a:rPr>
                        <a:t>rams</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Needed in the formation of bones and teeth, energy from food</a:t>
                      </a:r>
                    </a:p>
                  </a:txBody>
                  <a:tcPr marL="121706" marR="121706" marT="34350" marB="343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3506538"/>
                  </a:ext>
                </a:extLst>
              </a:tr>
            </a:tbl>
          </a:graphicData>
        </a:graphic>
      </p:graphicFrame>
      <p:graphicFrame>
        <p:nvGraphicFramePr>
          <p:cNvPr id="7" name="Object 6">
            <a:extLst>
              <a:ext uri="{FF2B5EF4-FFF2-40B4-BE49-F238E27FC236}">
                <a16:creationId xmlns:a16="http://schemas.microsoft.com/office/drawing/2014/main" id="{90C2508D-9FFB-4B9F-A26D-FC235D6D152B}"/>
              </a:ext>
              <a:ext uri="{C183D7F6-B498-43B3-948B-1728B52AA6E4}">
                <adec:decorative xmlns:adec="http://schemas.microsoft.com/office/drawing/2017/decorative" val="1"/>
              </a:ext>
            </a:extLst>
          </p:cNvPr>
          <p:cNvGraphicFramePr>
            <a:graphicFrameLocks noChangeAspect="1"/>
          </p:cNvGraphicFramePr>
          <p:nvPr>
            <p:extLst/>
          </p:nvPr>
        </p:nvGraphicFramePr>
        <p:xfrm>
          <a:off x="5683093" y="4517871"/>
          <a:ext cx="352425" cy="258762"/>
        </p:xfrm>
        <a:graphic>
          <a:graphicData uri="http://schemas.openxmlformats.org/presentationml/2006/ole">
            <mc:AlternateContent xmlns:mc="http://schemas.openxmlformats.org/markup-compatibility/2006">
              <mc:Choice xmlns:v="urn:schemas-microsoft-com:vml" Requires="v">
                <p:oleObj spid="_x0000_s5122" name="Equation" r:id="rId3" imgW="380880" imgH="279360" progId="Equation.DSMT4">
                  <p:embed/>
                </p:oleObj>
              </mc:Choice>
              <mc:Fallback>
                <p:oleObj name="Equation" r:id="rId3" imgW="380880" imgH="279360" progId="Equation.DSMT4">
                  <p:embed/>
                  <p:pic>
                    <p:nvPicPr>
                      <p:cNvPr id="7" name="Object 6">
                        <a:extLst>
                          <a:ext uri="{FF2B5EF4-FFF2-40B4-BE49-F238E27FC236}">
                            <a16:creationId xmlns:a16="http://schemas.microsoft.com/office/drawing/2014/main" id="{90C2508D-9FFB-4B9F-A26D-FC235D6D152B}"/>
                          </a:ext>
                          <a:ext uri="{C183D7F6-B498-43B3-948B-1728B52AA6E4}">
                            <adec:decorative xmlns:adec="http://schemas.microsoft.com/office/drawing/2017/decorative" val="1"/>
                          </a:ext>
                        </a:extLst>
                      </p:cNvPr>
                      <p:cNvPicPr/>
                      <p:nvPr/>
                    </p:nvPicPr>
                    <p:blipFill>
                      <a:blip r:embed="rId4"/>
                      <a:stretch>
                        <a:fillRect/>
                      </a:stretch>
                    </p:blipFill>
                    <p:spPr>
                      <a:xfrm>
                        <a:off x="5683093" y="4517871"/>
                        <a:ext cx="352425" cy="25876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34406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D8D7-7714-41A9-9657-7D1A7F4C8E60}"/>
              </a:ext>
            </a:extLst>
          </p:cNvPr>
          <p:cNvSpPr>
            <a:spLocks noGrp="1"/>
          </p:cNvSpPr>
          <p:nvPr>
            <p:ph type="title"/>
          </p:nvPr>
        </p:nvSpPr>
        <p:spPr/>
        <p:txBody>
          <a:bodyPr/>
          <a:lstStyle/>
          <a:p>
            <a:r>
              <a:rPr lang="en-IN" sz="3400" dirty="0"/>
              <a:t>Chemistry Link to Health Elements Essential to Health </a:t>
            </a:r>
            <a:r>
              <a:rPr lang="en-IN" sz="2000" b="0" dirty="0"/>
              <a:t>(7 of 7)</a:t>
            </a:r>
            <a:endParaRPr lang="en-IN" sz="2000" dirty="0"/>
          </a:p>
        </p:txBody>
      </p:sp>
      <p:pic>
        <p:nvPicPr>
          <p:cNvPr id="4" name="Content Placeholder 3" descr="The following list provides element symbols for each group. For long description in Notes pane, press F6.">
            <a:extLst>
              <a:ext uri="{FF2B5EF4-FFF2-40B4-BE49-F238E27FC236}">
                <a16:creationId xmlns:a16="http://schemas.microsoft.com/office/drawing/2014/main" id="{F3DE847B-68E0-4D1E-9562-52E214EE5DD6}"/>
              </a:ext>
            </a:extLst>
          </p:cNvPr>
          <p:cNvPicPr>
            <a:picLocks noGrp="1" noChangeAspect="1"/>
          </p:cNvPicPr>
          <p:nvPr>
            <p:ph sz="quarter" idx="13"/>
          </p:nvPr>
        </p:nvPicPr>
        <p:blipFill>
          <a:blip r:embed="rId3"/>
          <a:stretch>
            <a:fillRect/>
          </a:stretch>
        </p:blipFill>
        <p:spPr>
          <a:xfrm>
            <a:off x="984193" y="1769157"/>
            <a:ext cx="7175614" cy="4041998"/>
          </a:xfrm>
          <a:prstGeom prst="rect">
            <a:avLst/>
          </a:prstGeom>
        </p:spPr>
      </p:pic>
    </p:spTree>
    <p:extLst>
      <p:ext uri="{BB962C8B-B14F-4D97-AF65-F5344CB8AC3E}">
        <p14:creationId xmlns:p14="http://schemas.microsoft.com/office/powerpoint/2010/main" val="3251962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315-CBE6-446C-B041-99B08534FA93}"/>
              </a:ext>
            </a:extLst>
          </p:cNvPr>
          <p:cNvSpPr>
            <a:spLocks noGrp="1"/>
          </p:cNvSpPr>
          <p:nvPr>
            <p:ph type="title"/>
          </p:nvPr>
        </p:nvSpPr>
        <p:spPr/>
        <p:txBody>
          <a:bodyPr/>
          <a:lstStyle/>
          <a:p>
            <a:r>
              <a:rPr lang="en-IN" dirty="0"/>
              <a:t>4.3 The Atom</a:t>
            </a:r>
          </a:p>
        </p:txBody>
      </p:sp>
      <p:sp>
        <p:nvSpPr>
          <p:cNvPr id="4" name="Content Placeholder 3">
            <a:extLst>
              <a:ext uri="{FF2B5EF4-FFF2-40B4-BE49-F238E27FC236}">
                <a16:creationId xmlns:a16="http://schemas.microsoft.com/office/drawing/2014/main" id="{192F37EF-0E76-40A5-A6BF-CDF4218BEEE3}"/>
              </a:ext>
            </a:extLst>
          </p:cNvPr>
          <p:cNvSpPr>
            <a:spLocks noGrp="1"/>
          </p:cNvSpPr>
          <p:nvPr>
            <p:ph sz="quarter" idx="14"/>
          </p:nvPr>
        </p:nvSpPr>
        <p:spPr>
          <a:xfrm>
            <a:off x="457201" y="1552841"/>
            <a:ext cx="8425542" cy="733160"/>
          </a:xfrm>
        </p:spPr>
        <p:txBody>
          <a:bodyPr/>
          <a:lstStyle/>
          <a:p>
            <a:pPr marL="432" indent="0">
              <a:buNone/>
            </a:pPr>
            <a:r>
              <a:rPr lang="en-IN" sz="2200" dirty="0"/>
              <a:t>Images of gold atoms are produced when magnified 16 million times by a scanning microscope.</a:t>
            </a:r>
          </a:p>
        </p:txBody>
      </p:sp>
      <p:pic>
        <p:nvPicPr>
          <p:cNvPr id="39" name="Content Placeholder 38" descr="A scanning microscope image of gold atoms, a grid of roughly circular gold objects with black spaces between them.">
            <a:extLst>
              <a:ext uri="{FF2B5EF4-FFF2-40B4-BE49-F238E27FC236}">
                <a16:creationId xmlns:a16="http://schemas.microsoft.com/office/drawing/2014/main" id="{1DE76561-CEC4-4D1B-AB46-14AA49115E7C}"/>
              </a:ext>
            </a:extLst>
          </p:cNvPr>
          <p:cNvPicPr>
            <a:picLocks noGrp="1" noChangeAspect="1"/>
          </p:cNvPicPr>
          <p:nvPr>
            <p:ph sz="quarter" idx="15"/>
          </p:nvPr>
        </p:nvPicPr>
        <p:blipFill>
          <a:blip r:embed="rId2"/>
          <a:stretch>
            <a:fillRect/>
          </a:stretch>
        </p:blipFill>
        <p:spPr>
          <a:xfrm>
            <a:off x="2718719" y="2359741"/>
            <a:ext cx="3902503" cy="3148441"/>
          </a:xfrm>
          <a:prstGeom prst="rect">
            <a:avLst/>
          </a:prstGeom>
        </p:spPr>
      </p:pic>
      <p:sp>
        <p:nvSpPr>
          <p:cNvPr id="3" name="Content Placeholder 2">
            <a:extLst>
              <a:ext uri="{FF2B5EF4-FFF2-40B4-BE49-F238E27FC236}">
                <a16:creationId xmlns:a16="http://schemas.microsoft.com/office/drawing/2014/main" id="{4D786D5D-DF62-43B6-8D69-BCE263A73383}"/>
              </a:ext>
            </a:extLst>
          </p:cNvPr>
          <p:cNvSpPr>
            <a:spLocks noGrp="1"/>
          </p:cNvSpPr>
          <p:nvPr>
            <p:ph sz="quarter" idx="16"/>
          </p:nvPr>
        </p:nvSpPr>
        <p:spPr>
          <a:xfrm>
            <a:off x="457200" y="5605488"/>
            <a:ext cx="8425543" cy="728189"/>
          </a:xfrm>
        </p:spPr>
        <p:txBody>
          <a:bodyPr/>
          <a:lstStyle/>
          <a:p>
            <a:pPr marL="432" indent="0">
              <a:buNone/>
            </a:pPr>
            <a:r>
              <a:rPr lang="en-IN" sz="2200" b="1" dirty="0"/>
              <a:t>Learning Goal</a:t>
            </a:r>
            <a:r>
              <a:rPr lang="en-IN" sz="2200" dirty="0"/>
              <a:t> Describe the electrical charge and location in an atom for a proton, a neutron, and an electron.</a:t>
            </a:r>
          </a:p>
        </p:txBody>
      </p:sp>
    </p:spTree>
    <p:extLst>
      <p:ext uri="{BB962C8B-B14F-4D97-AF65-F5344CB8AC3E}">
        <p14:creationId xmlns:p14="http://schemas.microsoft.com/office/powerpoint/2010/main" val="1450152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315-CBE6-446C-B041-99B08534FA93}"/>
              </a:ext>
            </a:extLst>
          </p:cNvPr>
          <p:cNvSpPr>
            <a:spLocks noGrp="1"/>
          </p:cNvSpPr>
          <p:nvPr>
            <p:ph type="title"/>
          </p:nvPr>
        </p:nvSpPr>
        <p:spPr/>
        <p:txBody>
          <a:bodyPr/>
          <a:lstStyle/>
          <a:p>
            <a:r>
              <a:rPr lang="en-IN" dirty="0"/>
              <a:t>The Atom</a:t>
            </a:r>
          </a:p>
        </p:txBody>
      </p:sp>
      <p:sp>
        <p:nvSpPr>
          <p:cNvPr id="4" name="Content Placeholder 3">
            <a:extLst>
              <a:ext uri="{FF2B5EF4-FFF2-40B4-BE49-F238E27FC236}">
                <a16:creationId xmlns:a16="http://schemas.microsoft.com/office/drawing/2014/main" id="{192F37EF-0E76-40A5-A6BF-CDF4218BEEE3}"/>
              </a:ext>
            </a:extLst>
          </p:cNvPr>
          <p:cNvSpPr>
            <a:spLocks noGrp="1"/>
          </p:cNvSpPr>
          <p:nvPr>
            <p:ph sz="quarter" idx="14"/>
          </p:nvPr>
        </p:nvSpPr>
        <p:spPr>
          <a:xfrm>
            <a:off x="457200" y="1552840"/>
            <a:ext cx="4405085" cy="2525674"/>
          </a:xfrm>
        </p:spPr>
        <p:txBody>
          <a:bodyPr/>
          <a:lstStyle/>
          <a:p>
            <a:pPr marL="432" indent="0">
              <a:buNone/>
            </a:pPr>
            <a:r>
              <a:rPr lang="en-IN" sz="2400" dirty="0"/>
              <a:t>All of the elements listed on the periodic table are made up of atoms.</a:t>
            </a:r>
          </a:p>
          <a:p>
            <a:pPr marL="432" indent="0">
              <a:buNone/>
            </a:pPr>
            <a:r>
              <a:rPr lang="en-IN" sz="2400" dirty="0"/>
              <a:t>An </a:t>
            </a:r>
            <a:r>
              <a:rPr lang="en-IN" sz="2400" b="1" dirty="0"/>
              <a:t>atom</a:t>
            </a:r>
            <a:r>
              <a:rPr lang="en-IN" sz="2400" dirty="0"/>
              <a:t> is the smallest particle of an element that retains the characteristics of that element.</a:t>
            </a:r>
          </a:p>
        </p:txBody>
      </p:sp>
      <p:sp>
        <p:nvSpPr>
          <p:cNvPr id="3" name="Content Placeholder 2">
            <a:extLst>
              <a:ext uri="{FF2B5EF4-FFF2-40B4-BE49-F238E27FC236}">
                <a16:creationId xmlns:a16="http://schemas.microsoft.com/office/drawing/2014/main" id="{4D786D5D-DF62-43B6-8D69-BCE263A73383}"/>
              </a:ext>
            </a:extLst>
          </p:cNvPr>
          <p:cNvSpPr>
            <a:spLocks noGrp="1"/>
          </p:cNvSpPr>
          <p:nvPr>
            <p:ph sz="quarter" idx="16"/>
          </p:nvPr>
        </p:nvSpPr>
        <p:spPr>
          <a:xfrm>
            <a:off x="457200" y="4277796"/>
            <a:ext cx="4071257" cy="846943"/>
          </a:xfrm>
        </p:spPr>
        <p:txBody>
          <a:bodyPr/>
          <a:lstStyle/>
          <a:p>
            <a:pPr marL="432" indent="0">
              <a:buNone/>
            </a:pPr>
            <a:r>
              <a:rPr lang="en-IN" sz="2400" dirty="0"/>
              <a:t>Aluminum foil consists of atoms of aluminum.</a:t>
            </a:r>
          </a:p>
        </p:txBody>
      </p:sp>
      <p:pic>
        <p:nvPicPr>
          <p:cNvPr id="7" name="Content Placeholder 6" descr="A roll of aluminum foil with an enlarged image showing aluminum atoms.">
            <a:extLst>
              <a:ext uri="{FF2B5EF4-FFF2-40B4-BE49-F238E27FC236}">
                <a16:creationId xmlns:a16="http://schemas.microsoft.com/office/drawing/2014/main" id="{0ED5BB2E-5798-4EEA-8EEB-2A1B253414DB}"/>
              </a:ext>
            </a:extLst>
          </p:cNvPr>
          <p:cNvPicPr>
            <a:picLocks noGrp="1" noChangeAspect="1"/>
          </p:cNvPicPr>
          <p:nvPr>
            <p:ph sz="quarter" idx="15"/>
          </p:nvPr>
        </p:nvPicPr>
        <p:blipFill>
          <a:blip r:embed="rId2"/>
          <a:stretch>
            <a:fillRect/>
          </a:stretch>
        </p:blipFill>
        <p:spPr>
          <a:xfrm>
            <a:off x="5870431" y="1736918"/>
            <a:ext cx="2543237" cy="3809614"/>
          </a:xfrm>
          <a:prstGeom prst="rect">
            <a:avLst/>
          </a:prstGeom>
        </p:spPr>
      </p:pic>
    </p:spTree>
    <p:extLst>
      <p:ext uri="{BB962C8B-B14F-4D97-AF65-F5344CB8AC3E}">
        <p14:creationId xmlns:p14="http://schemas.microsoft.com/office/powerpoint/2010/main" val="2951264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BCE0-1C53-4C17-BEC1-8051B1AE3788}"/>
              </a:ext>
            </a:extLst>
          </p:cNvPr>
          <p:cNvSpPr>
            <a:spLocks noGrp="1"/>
          </p:cNvSpPr>
          <p:nvPr>
            <p:ph type="title"/>
          </p:nvPr>
        </p:nvSpPr>
        <p:spPr/>
        <p:txBody>
          <a:bodyPr/>
          <a:lstStyle/>
          <a:p>
            <a:r>
              <a:rPr lang="en-IN" dirty="0"/>
              <a:t>Dalton’s Atomic Theory </a:t>
            </a:r>
            <a:r>
              <a:rPr lang="en-IN" sz="2000" b="0" dirty="0"/>
              <a:t>(1 of 2)</a:t>
            </a:r>
          </a:p>
        </p:txBody>
      </p:sp>
      <p:sp>
        <p:nvSpPr>
          <p:cNvPr id="3" name="Content Placeholder 2">
            <a:extLst>
              <a:ext uri="{FF2B5EF4-FFF2-40B4-BE49-F238E27FC236}">
                <a16:creationId xmlns:a16="http://schemas.microsoft.com/office/drawing/2014/main" id="{AA2BCCE7-6C64-4B5C-A6CD-D5BC60B1F208}"/>
              </a:ext>
            </a:extLst>
          </p:cNvPr>
          <p:cNvSpPr>
            <a:spLocks noGrp="1"/>
          </p:cNvSpPr>
          <p:nvPr>
            <p:ph sz="quarter" idx="13"/>
          </p:nvPr>
        </p:nvSpPr>
        <p:spPr>
          <a:xfrm>
            <a:off x="457201" y="1556326"/>
            <a:ext cx="7882127" cy="4467955"/>
          </a:xfrm>
        </p:spPr>
        <p:txBody>
          <a:bodyPr/>
          <a:lstStyle/>
          <a:p>
            <a:pPr marL="432" indent="0">
              <a:buNone/>
            </a:pPr>
            <a:r>
              <a:rPr lang="en-IN" dirty="0"/>
              <a:t>The idea of atoms did not become scientific theory until 1808.</a:t>
            </a:r>
          </a:p>
          <a:p>
            <a:pPr marL="432" indent="0">
              <a:buNone/>
            </a:pPr>
            <a:r>
              <a:rPr lang="en-IN" dirty="0"/>
              <a:t>John Dalton (1766–1844) developed an atomic theory proposing that atoms were responsible for the combinations of elements in compounds.</a:t>
            </a:r>
          </a:p>
        </p:txBody>
      </p:sp>
    </p:spTree>
    <p:extLst>
      <p:ext uri="{BB962C8B-B14F-4D97-AF65-F5344CB8AC3E}">
        <p14:creationId xmlns:p14="http://schemas.microsoft.com/office/powerpoint/2010/main" val="3541378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BCE0-1C53-4C17-BEC1-8051B1AE3788}"/>
              </a:ext>
            </a:extLst>
          </p:cNvPr>
          <p:cNvSpPr>
            <a:spLocks noGrp="1"/>
          </p:cNvSpPr>
          <p:nvPr>
            <p:ph type="title"/>
          </p:nvPr>
        </p:nvSpPr>
        <p:spPr/>
        <p:txBody>
          <a:bodyPr/>
          <a:lstStyle/>
          <a:p>
            <a:r>
              <a:rPr lang="en-IN" dirty="0"/>
              <a:t>Dalton’s Atomic Theory </a:t>
            </a:r>
            <a:r>
              <a:rPr lang="en-IN" sz="2000" b="0" dirty="0"/>
              <a:t>(2 of 2)</a:t>
            </a:r>
          </a:p>
        </p:txBody>
      </p:sp>
      <p:sp>
        <p:nvSpPr>
          <p:cNvPr id="3" name="Content Placeholder 2">
            <a:extLst>
              <a:ext uri="{FF2B5EF4-FFF2-40B4-BE49-F238E27FC236}">
                <a16:creationId xmlns:a16="http://schemas.microsoft.com/office/drawing/2014/main" id="{AA2BCCE7-6C64-4B5C-A6CD-D5BC60B1F208}"/>
              </a:ext>
            </a:extLst>
          </p:cNvPr>
          <p:cNvSpPr>
            <a:spLocks noGrp="1"/>
          </p:cNvSpPr>
          <p:nvPr>
            <p:ph sz="quarter" idx="13"/>
          </p:nvPr>
        </p:nvSpPr>
        <p:spPr>
          <a:xfrm>
            <a:off x="457199" y="1556326"/>
            <a:ext cx="8324661" cy="4467955"/>
          </a:xfrm>
        </p:spPr>
        <p:txBody>
          <a:bodyPr/>
          <a:lstStyle/>
          <a:p>
            <a:pPr marL="432000" indent="-432000">
              <a:buFont typeface="+mj-lt"/>
              <a:buAutoNum type="arabicPeriod"/>
            </a:pPr>
            <a:r>
              <a:rPr lang="en-IN" dirty="0"/>
              <a:t>All matter is made up of tiny particles called atoms.</a:t>
            </a:r>
          </a:p>
          <a:p>
            <a:pPr marL="432000" indent="-432000">
              <a:buFont typeface="+mj-lt"/>
              <a:buAutoNum type="arabicPeriod"/>
            </a:pPr>
            <a:r>
              <a:rPr lang="en-IN" dirty="0"/>
              <a:t>All atoms of a given element are identical to one another and different from atoms of other elements.</a:t>
            </a:r>
          </a:p>
          <a:p>
            <a:pPr marL="432000" indent="-432000">
              <a:buFont typeface="+mj-lt"/>
              <a:buAutoNum type="arabicPeriod"/>
            </a:pPr>
            <a:r>
              <a:rPr lang="en-IN" dirty="0"/>
              <a:t>Atoms of two or more different elements combine to form compounds. A particular compound is always made up of the same kinds of atoms and the same number of each kind of atom. </a:t>
            </a:r>
          </a:p>
          <a:p>
            <a:pPr marL="432000" indent="-432000">
              <a:buFont typeface="+mj-lt"/>
              <a:buAutoNum type="arabicPeriod"/>
            </a:pPr>
            <a:r>
              <a:rPr lang="en-IN" dirty="0"/>
              <a:t>A chemical reaction involves the rearrangement, separation, or combination of atoms. Atoms are never created or destroyed in a chemical reaction.</a:t>
            </a:r>
          </a:p>
        </p:txBody>
      </p:sp>
    </p:spTree>
    <p:extLst>
      <p:ext uri="{BB962C8B-B14F-4D97-AF65-F5344CB8AC3E}">
        <p14:creationId xmlns:p14="http://schemas.microsoft.com/office/powerpoint/2010/main" val="1090115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DFC4-4398-41F8-8A6B-2DEF99F1FA5F}"/>
              </a:ext>
            </a:extLst>
          </p:cNvPr>
          <p:cNvSpPr>
            <a:spLocks noGrp="1"/>
          </p:cNvSpPr>
          <p:nvPr>
            <p:ph type="title"/>
          </p:nvPr>
        </p:nvSpPr>
        <p:spPr/>
        <p:txBody>
          <a:bodyPr/>
          <a:lstStyle/>
          <a:p>
            <a:r>
              <a:rPr lang="en-IN" dirty="0"/>
              <a:t>Subatomic Particles</a:t>
            </a:r>
          </a:p>
        </p:txBody>
      </p:sp>
      <p:sp>
        <p:nvSpPr>
          <p:cNvPr id="3" name="Content Placeholder 2">
            <a:extLst>
              <a:ext uri="{FF2B5EF4-FFF2-40B4-BE49-F238E27FC236}">
                <a16:creationId xmlns:a16="http://schemas.microsoft.com/office/drawing/2014/main" id="{B7489F0E-9F99-43F8-A939-70717F07DB09}"/>
              </a:ext>
            </a:extLst>
          </p:cNvPr>
          <p:cNvSpPr>
            <a:spLocks noGrp="1"/>
          </p:cNvSpPr>
          <p:nvPr>
            <p:ph sz="quarter" idx="13"/>
          </p:nvPr>
        </p:nvSpPr>
        <p:spPr/>
        <p:txBody>
          <a:bodyPr/>
          <a:lstStyle/>
          <a:p>
            <a:pPr marL="432" indent="0">
              <a:buNone/>
            </a:pPr>
            <a:r>
              <a:rPr lang="en-IN" dirty="0"/>
              <a:t>By the end of the 1800s,</a:t>
            </a:r>
          </a:p>
          <a:p>
            <a:r>
              <a:rPr lang="en-IN" dirty="0"/>
              <a:t>experiments with electricity showed that atoms were composed of tiny particles called </a:t>
            </a:r>
            <a:r>
              <a:rPr lang="en-IN" b="1" dirty="0"/>
              <a:t>subatomic particles</a:t>
            </a:r>
            <a:r>
              <a:rPr lang="en-IN" dirty="0"/>
              <a:t>, including protons, neutrons, and electrons</a:t>
            </a:r>
          </a:p>
          <a:p>
            <a:r>
              <a:rPr lang="en-IN" dirty="0"/>
              <a:t>it was shown that some subatomic particles in an atom have charge</a:t>
            </a:r>
          </a:p>
        </p:txBody>
      </p:sp>
    </p:spTree>
    <p:extLst>
      <p:ext uri="{BB962C8B-B14F-4D97-AF65-F5344CB8AC3E}">
        <p14:creationId xmlns:p14="http://schemas.microsoft.com/office/powerpoint/2010/main" val="541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A6A6-DA1F-44D9-B229-56C952ED0140}"/>
              </a:ext>
            </a:extLst>
          </p:cNvPr>
          <p:cNvSpPr>
            <a:spLocks noGrp="1"/>
          </p:cNvSpPr>
          <p:nvPr>
            <p:ph type="title"/>
          </p:nvPr>
        </p:nvSpPr>
        <p:spPr/>
        <p:txBody>
          <a:bodyPr/>
          <a:lstStyle/>
          <a:p>
            <a:r>
              <a:rPr lang="en-IN" dirty="0"/>
              <a:t>Electrical Charges in an Atom</a:t>
            </a:r>
          </a:p>
        </p:txBody>
      </p:sp>
      <p:sp>
        <p:nvSpPr>
          <p:cNvPr id="3" name="Content Placeholder 2">
            <a:extLst>
              <a:ext uri="{FF2B5EF4-FFF2-40B4-BE49-F238E27FC236}">
                <a16:creationId xmlns:a16="http://schemas.microsoft.com/office/drawing/2014/main" id="{6AD55F51-95C1-4678-9F1A-82C457259B6C}"/>
              </a:ext>
            </a:extLst>
          </p:cNvPr>
          <p:cNvSpPr>
            <a:spLocks noGrp="1"/>
          </p:cNvSpPr>
          <p:nvPr>
            <p:ph sz="quarter" idx="13"/>
          </p:nvPr>
        </p:nvSpPr>
        <p:spPr>
          <a:xfrm>
            <a:off x="457199" y="1556327"/>
            <a:ext cx="6091085" cy="3697844"/>
          </a:xfrm>
        </p:spPr>
        <p:txBody>
          <a:bodyPr/>
          <a:lstStyle/>
          <a:p>
            <a:pPr marL="432" indent="0">
              <a:buNone/>
            </a:pPr>
            <a:r>
              <a:rPr lang="en-IN" dirty="0"/>
              <a:t>Electrical charges can be positive or negative:</a:t>
            </a:r>
          </a:p>
          <a:p>
            <a:r>
              <a:rPr lang="en-IN" dirty="0"/>
              <a:t>two positive charges repel each other</a:t>
            </a:r>
          </a:p>
          <a:p>
            <a:r>
              <a:rPr lang="en-IN" dirty="0"/>
              <a:t>two negative charges repel each other</a:t>
            </a:r>
          </a:p>
          <a:p>
            <a:r>
              <a:rPr lang="en-IN" dirty="0"/>
              <a:t>unlike charges attract each other</a:t>
            </a:r>
          </a:p>
        </p:txBody>
      </p:sp>
      <p:pic>
        <p:nvPicPr>
          <p:cNvPr id="5" name="Content Placeholder 4" descr="Like charges repel and unlike charges attract. Interactions are illustrated as follows. For long description in Notes pane, press F6. ">
            <a:extLst>
              <a:ext uri="{FF2B5EF4-FFF2-40B4-BE49-F238E27FC236}">
                <a16:creationId xmlns:a16="http://schemas.microsoft.com/office/drawing/2014/main" id="{A8E34B18-F42F-4368-B7CC-6C382957760A}"/>
              </a:ext>
            </a:extLst>
          </p:cNvPr>
          <p:cNvPicPr>
            <a:picLocks noGrp="1" noChangeAspect="1"/>
          </p:cNvPicPr>
          <p:nvPr>
            <p:ph sz="quarter" idx="14"/>
          </p:nvPr>
        </p:nvPicPr>
        <p:blipFill>
          <a:blip r:embed="rId3"/>
          <a:stretch>
            <a:fillRect/>
          </a:stretch>
        </p:blipFill>
        <p:spPr>
          <a:xfrm>
            <a:off x="6828503" y="1556326"/>
            <a:ext cx="1858297" cy="4758269"/>
          </a:xfrm>
          <a:prstGeom prst="rect">
            <a:avLst/>
          </a:prstGeom>
        </p:spPr>
      </p:pic>
    </p:spTree>
    <p:extLst>
      <p:ext uri="{BB962C8B-B14F-4D97-AF65-F5344CB8AC3E}">
        <p14:creationId xmlns:p14="http://schemas.microsoft.com/office/powerpoint/2010/main" val="114848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A648-AA76-439E-9219-AE3E2A124D64}"/>
              </a:ext>
            </a:extLst>
          </p:cNvPr>
          <p:cNvSpPr>
            <a:spLocks noGrp="1"/>
          </p:cNvSpPr>
          <p:nvPr>
            <p:ph type="title"/>
          </p:nvPr>
        </p:nvSpPr>
        <p:spPr/>
        <p:txBody>
          <a:bodyPr/>
          <a:lstStyle/>
          <a:p>
            <a:r>
              <a:rPr lang="en-IN" sz="3400" dirty="0"/>
              <a:t>J. J. Thomson’s Cathode Ray Experiment</a:t>
            </a:r>
          </a:p>
        </p:txBody>
      </p:sp>
      <p:sp>
        <p:nvSpPr>
          <p:cNvPr id="3" name="Content Placeholder 2">
            <a:extLst>
              <a:ext uri="{FF2B5EF4-FFF2-40B4-BE49-F238E27FC236}">
                <a16:creationId xmlns:a16="http://schemas.microsoft.com/office/drawing/2014/main" id="{3049B952-BFD0-4250-8122-8596C32B4AC6}"/>
              </a:ext>
            </a:extLst>
          </p:cNvPr>
          <p:cNvSpPr>
            <a:spLocks noGrp="1"/>
          </p:cNvSpPr>
          <p:nvPr>
            <p:ph sz="quarter" idx="13"/>
          </p:nvPr>
        </p:nvSpPr>
        <p:spPr>
          <a:xfrm>
            <a:off x="457200" y="1556327"/>
            <a:ext cx="8229600" cy="2667330"/>
          </a:xfrm>
        </p:spPr>
        <p:txBody>
          <a:bodyPr/>
          <a:lstStyle/>
          <a:p>
            <a:pPr marL="432" indent="0">
              <a:buNone/>
            </a:pPr>
            <a:r>
              <a:rPr lang="en-IN" dirty="0"/>
              <a:t>In 1897, J. J. Thomson</a:t>
            </a:r>
          </a:p>
          <a:p>
            <a:r>
              <a:rPr lang="en-IN" dirty="0"/>
              <a:t>discovered that </a:t>
            </a:r>
            <a:r>
              <a:rPr lang="en-IN" b="1" dirty="0"/>
              <a:t>cathode rays</a:t>
            </a:r>
            <a:r>
              <a:rPr lang="en-IN" dirty="0"/>
              <a:t> were streams of small, negatively charged particles called </a:t>
            </a:r>
            <a:r>
              <a:rPr lang="en-IN" b="1" dirty="0"/>
              <a:t>electrons</a:t>
            </a:r>
          </a:p>
          <a:p>
            <a:r>
              <a:rPr lang="en-IN" dirty="0"/>
              <a:t>proposed the “plum-pudding” model of the atom in which protons and electrons were randomly distributed in a positively charged cloud like plums in a pudding</a:t>
            </a:r>
          </a:p>
        </p:txBody>
      </p:sp>
      <p:pic>
        <p:nvPicPr>
          <p:cNvPr id="5" name="Content Placeholder 4" descr="Smaller spheres representing negative electrons are scattered throughout the atom, like plums in the pudding.">
            <a:extLst>
              <a:ext uri="{FF2B5EF4-FFF2-40B4-BE49-F238E27FC236}">
                <a16:creationId xmlns:a16="http://schemas.microsoft.com/office/drawing/2014/main" id="{DCF867FD-459B-4A1E-8D75-ECDEE5CB8286}"/>
              </a:ext>
            </a:extLst>
          </p:cNvPr>
          <p:cNvPicPr>
            <a:picLocks noGrp="1" noChangeAspect="1"/>
          </p:cNvPicPr>
          <p:nvPr>
            <p:ph sz="quarter" idx="14"/>
          </p:nvPr>
        </p:nvPicPr>
        <p:blipFill>
          <a:blip r:embed="rId2"/>
          <a:stretch>
            <a:fillRect/>
          </a:stretch>
        </p:blipFill>
        <p:spPr>
          <a:xfrm>
            <a:off x="3105110" y="4311267"/>
            <a:ext cx="2933781" cy="2093653"/>
          </a:xfrm>
          <a:prstGeom prst="rect">
            <a:avLst/>
          </a:prstGeom>
        </p:spPr>
      </p:pic>
    </p:spTree>
    <p:extLst>
      <p:ext uri="{BB962C8B-B14F-4D97-AF65-F5344CB8AC3E}">
        <p14:creationId xmlns:p14="http://schemas.microsoft.com/office/powerpoint/2010/main" val="169804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dirty="0"/>
              <a:t>Some Elements and Their Names</a:t>
            </a:r>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199" y="1554204"/>
            <a:ext cx="8120743" cy="782596"/>
          </a:xfrm>
        </p:spPr>
        <p:txBody>
          <a:bodyPr/>
          <a:lstStyle/>
          <a:p>
            <a:pPr marL="432" indent="0">
              <a:buNone/>
            </a:pPr>
            <a:r>
              <a:rPr lang="en-IN" sz="2400" dirty="0"/>
              <a:t>Element names come from planets, mythological figures, minerals, colors, geographic locations, and famous people.</a:t>
            </a:r>
          </a:p>
        </p:txBody>
      </p:sp>
      <p:sp>
        <p:nvSpPr>
          <p:cNvPr id="3" name="Content Placeholder 2">
            <a:extLst>
              <a:ext uri="{FF2B5EF4-FFF2-40B4-BE49-F238E27FC236}">
                <a16:creationId xmlns:a16="http://schemas.microsoft.com/office/drawing/2014/main" id="{0093DA67-2970-4F81-8C3B-5E48D538604F}"/>
              </a:ext>
            </a:extLst>
          </p:cNvPr>
          <p:cNvSpPr>
            <a:spLocks noGrp="1"/>
          </p:cNvSpPr>
          <p:nvPr>
            <p:ph sz="quarter" idx="16"/>
          </p:nvPr>
        </p:nvSpPr>
        <p:spPr>
          <a:xfrm>
            <a:off x="468313" y="2475749"/>
            <a:ext cx="7832739" cy="374431"/>
          </a:xfrm>
        </p:spPr>
        <p:txBody>
          <a:bodyPr/>
          <a:lstStyle/>
          <a:p>
            <a:pPr marL="432" indent="0">
              <a:buNone/>
            </a:pPr>
            <a:r>
              <a:rPr lang="en-IN" sz="2000" b="1" dirty="0"/>
              <a:t>Table 4.1</a:t>
            </a:r>
            <a:r>
              <a:rPr lang="en-IN" sz="2000" dirty="0"/>
              <a:t> Some Elements, Symbols, and Source of Names</a:t>
            </a:r>
          </a:p>
        </p:txBody>
      </p:sp>
      <p:graphicFrame>
        <p:nvGraphicFramePr>
          <p:cNvPr id="8" name="Table 8">
            <a:extLst>
              <a:ext uri="{FF2B5EF4-FFF2-40B4-BE49-F238E27FC236}">
                <a16:creationId xmlns:a16="http://schemas.microsoft.com/office/drawing/2014/main" id="{4DA157F3-53FD-4CD0-8DA1-347103EF011B}"/>
              </a:ext>
            </a:extLst>
          </p:cNvPr>
          <p:cNvGraphicFramePr>
            <a:graphicFrameLocks noGrp="1"/>
          </p:cNvGraphicFramePr>
          <p:nvPr>
            <p:ph sz="quarter" idx="15"/>
            <p:extLst>
              <p:ext uri="{D42A27DB-BD31-4B8C-83A1-F6EECF244321}">
                <p14:modId xmlns:p14="http://schemas.microsoft.com/office/powerpoint/2010/main" val="3763145173"/>
              </p:ext>
            </p:extLst>
          </p:nvPr>
        </p:nvGraphicFramePr>
        <p:xfrm>
          <a:off x="468314" y="3029935"/>
          <a:ext cx="8218486" cy="3267622"/>
        </p:xfrm>
        <a:graphic>
          <a:graphicData uri="http://schemas.openxmlformats.org/drawingml/2006/table">
            <a:tbl>
              <a:tblPr firstRow="1" bandRow="1">
                <a:tableStyleId>{40F9630F-82C1-40B7-BC3A-925EFCFF5E92}</a:tableStyleId>
              </a:tblPr>
              <a:tblGrid>
                <a:gridCol w="2065961">
                  <a:extLst>
                    <a:ext uri="{9D8B030D-6E8A-4147-A177-3AD203B41FA5}">
                      <a16:colId xmlns:a16="http://schemas.microsoft.com/office/drawing/2014/main" val="2643750435"/>
                    </a:ext>
                  </a:extLst>
                </a:gridCol>
                <a:gridCol w="1356549">
                  <a:extLst>
                    <a:ext uri="{9D8B030D-6E8A-4147-A177-3AD203B41FA5}">
                      <a16:colId xmlns:a16="http://schemas.microsoft.com/office/drawing/2014/main" val="3495765422"/>
                    </a:ext>
                  </a:extLst>
                </a:gridCol>
                <a:gridCol w="4795976">
                  <a:extLst>
                    <a:ext uri="{9D8B030D-6E8A-4147-A177-3AD203B41FA5}">
                      <a16:colId xmlns:a16="http://schemas.microsoft.com/office/drawing/2014/main" val="1098660257"/>
                    </a:ext>
                  </a:extLst>
                </a:gridCol>
              </a:tblGrid>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Element</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Source of Name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5241758"/>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Uranium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The planet Uranus</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6797573"/>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Titanium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I</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Titans (mythology)</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1411451"/>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Chlorine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Chloros:</a:t>
                      </a:r>
                      <a:r>
                        <a:rPr lang="en-IN" sz="1400" b="0" i="0" u="none" strike="noStrike" cap="none" baseline="0" dirty="0">
                          <a:solidFill>
                            <a:schemeClr val="tx1"/>
                          </a:solidFill>
                          <a:latin typeface="+mn-lt"/>
                          <a:ea typeface="+mn-ea"/>
                          <a:cs typeface="+mn-cs"/>
                          <a:sym typeface="Arial"/>
                        </a:rPr>
                        <a:t> “greenish yellow” (Greek)</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332020"/>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Iodine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Ioeides:</a:t>
                      </a:r>
                      <a:r>
                        <a:rPr lang="en-IN" sz="1400" b="0" i="0" u="none" strike="noStrike" cap="none" baseline="0" dirty="0">
                          <a:solidFill>
                            <a:schemeClr val="tx1"/>
                          </a:solidFill>
                          <a:latin typeface="+mn-lt"/>
                          <a:ea typeface="+mn-ea"/>
                          <a:cs typeface="+mn-cs"/>
                          <a:sym typeface="Arial"/>
                        </a:rPr>
                        <a:t> “violet” (Greek)</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3482563"/>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Magnesium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Magnesia, a mineral</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5305213"/>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Tennessine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s</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Tennessee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0062570"/>
                  </a:ext>
                </a:extLst>
              </a:tr>
              <a:tr h="362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Curium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Marie and Pierre Curie</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4894676"/>
                  </a:ext>
                </a:extLst>
              </a:tr>
              <a:tr h="365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Copernicium</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n</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Nicolaus Copernicus</a:t>
                      </a:r>
                    </a:p>
                  </a:txBody>
                  <a:tcPr marL="121706" marR="121706" marT="43936" marB="43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0291441"/>
                  </a:ext>
                </a:extLst>
              </a:tr>
            </a:tbl>
          </a:graphicData>
        </a:graphic>
      </p:graphicFrame>
    </p:spTree>
    <p:extLst>
      <p:ext uri="{BB962C8B-B14F-4D97-AF65-F5344CB8AC3E}">
        <p14:creationId xmlns:p14="http://schemas.microsoft.com/office/powerpoint/2010/main" val="2884799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A648-AA76-439E-9219-AE3E2A124D64}"/>
              </a:ext>
            </a:extLst>
          </p:cNvPr>
          <p:cNvSpPr>
            <a:spLocks noGrp="1"/>
          </p:cNvSpPr>
          <p:nvPr>
            <p:ph type="title"/>
          </p:nvPr>
        </p:nvSpPr>
        <p:spPr>
          <a:xfrm>
            <a:off x="457200" y="215371"/>
            <a:ext cx="8483600" cy="1097279"/>
          </a:xfrm>
        </p:spPr>
        <p:txBody>
          <a:bodyPr/>
          <a:lstStyle/>
          <a:p>
            <a:r>
              <a:rPr lang="en-IN" dirty="0"/>
              <a:t>Rutherford’s Gold Foil Experiment </a:t>
            </a:r>
            <a:r>
              <a:rPr lang="en-IN" sz="1800" b="0" dirty="0"/>
              <a:t>(1 of 2)</a:t>
            </a:r>
            <a:endParaRPr lang="en-IN" sz="3400" dirty="0"/>
          </a:p>
        </p:txBody>
      </p:sp>
      <p:sp>
        <p:nvSpPr>
          <p:cNvPr id="3" name="Content Placeholder 2">
            <a:extLst>
              <a:ext uri="{FF2B5EF4-FFF2-40B4-BE49-F238E27FC236}">
                <a16:creationId xmlns:a16="http://schemas.microsoft.com/office/drawing/2014/main" id="{3049B952-BFD0-4250-8122-8596C32B4AC6}"/>
              </a:ext>
            </a:extLst>
          </p:cNvPr>
          <p:cNvSpPr>
            <a:spLocks noGrp="1"/>
          </p:cNvSpPr>
          <p:nvPr>
            <p:ph sz="quarter" idx="13"/>
          </p:nvPr>
        </p:nvSpPr>
        <p:spPr>
          <a:xfrm>
            <a:off x="457200" y="1556327"/>
            <a:ext cx="8229600" cy="1172359"/>
          </a:xfrm>
        </p:spPr>
        <p:txBody>
          <a:bodyPr/>
          <a:lstStyle/>
          <a:p>
            <a:pPr marL="432" indent="0">
              <a:buNone/>
            </a:pPr>
            <a:r>
              <a:rPr lang="en-IN" dirty="0"/>
              <a:t>In 1911, Ernest Rutherford worked with J. J. Thomson and developed a new structure for the atom based on Rutherford’s gold foil experiments.</a:t>
            </a:r>
          </a:p>
        </p:txBody>
      </p:sp>
      <p:pic>
        <p:nvPicPr>
          <p:cNvPr id="7" name="Content Placeholder 6" descr="The diagram is described in two parts, as follows. For long description in Notes pane, press F6.">
            <a:extLst>
              <a:ext uri="{FF2B5EF4-FFF2-40B4-BE49-F238E27FC236}">
                <a16:creationId xmlns:a16="http://schemas.microsoft.com/office/drawing/2014/main" id="{982236F4-90C0-4785-B133-D2D421B7CC1F}"/>
              </a:ext>
            </a:extLst>
          </p:cNvPr>
          <p:cNvPicPr>
            <a:picLocks noGrp="1" noChangeAspect="1"/>
          </p:cNvPicPr>
          <p:nvPr>
            <p:ph sz="quarter" idx="14"/>
          </p:nvPr>
        </p:nvPicPr>
        <p:blipFill>
          <a:blip r:embed="rId3"/>
          <a:stretch>
            <a:fillRect/>
          </a:stretch>
        </p:blipFill>
        <p:spPr>
          <a:xfrm>
            <a:off x="982735" y="3196648"/>
            <a:ext cx="7178530" cy="2105025"/>
          </a:xfrm>
          <a:prstGeom prst="rect">
            <a:avLst/>
          </a:prstGeom>
        </p:spPr>
      </p:pic>
    </p:spTree>
    <p:extLst>
      <p:ext uri="{BB962C8B-B14F-4D97-AF65-F5344CB8AC3E}">
        <p14:creationId xmlns:p14="http://schemas.microsoft.com/office/powerpoint/2010/main" val="2876130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AB22-D2F6-4A9F-B57B-B5C580C9F50F}"/>
              </a:ext>
            </a:extLst>
          </p:cNvPr>
          <p:cNvSpPr>
            <a:spLocks noGrp="1"/>
          </p:cNvSpPr>
          <p:nvPr>
            <p:ph type="title"/>
          </p:nvPr>
        </p:nvSpPr>
        <p:spPr>
          <a:xfrm>
            <a:off x="457199" y="215371"/>
            <a:ext cx="8535139" cy="1097279"/>
          </a:xfrm>
        </p:spPr>
        <p:txBody>
          <a:bodyPr/>
          <a:lstStyle/>
          <a:p>
            <a:r>
              <a:rPr lang="en-IN" dirty="0"/>
              <a:t>Rutherford’s Gold Foil Experiment </a:t>
            </a:r>
            <a:r>
              <a:rPr lang="en-IN" sz="2000" b="0" dirty="0"/>
              <a:t>(2 of 2)</a:t>
            </a:r>
          </a:p>
        </p:txBody>
      </p:sp>
      <p:sp>
        <p:nvSpPr>
          <p:cNvPr id="3" name="Content Placeholder 2">
            <a:extLst>
              <a:ext uri="{FF2B5EF4-FFF2-40B4-BE49-F238E27FC236}">
                <a16:creationId xmlns:a16="http://schemas.microsoft.com/office/drawing/2014/main" id="{361DEDDF-5120-4782-B7A2-5D9CF3EBAA72}"/>
              </a:ext>
            </a:extLst>
          </p:cNvPr>
          <p:cNvSpPr>
            <a:spLocks noGrp="1"/>
          </p:cNvSpPr>
          <p:nvPr>
            <p:ph sz="quarter" idx="13"/>
          </p:nvPr>
        </p:nvSpPr>
        <p:spPr>
          <a:xfrm>
            <a:off x="457200" y="1556326"/>
            <a:ext cx="8229600" cy="2877888"/>
          </a:xfrm>
        </p:spPr>
        <p:txBody>
          <a:bodyPr/>
          <a:lstStyle/>
          <a:p>
            <a:pPr marL="432" indent="0">
              <a:buNone/>
            </a:pPr>
            <a:r>
              <a:rPr lang="en-IN" dirty="0"/>
              <a:t>From his gold foil experiments, Rutherford determined that atoms contained</a:t>
            </a:r>
          </a:p>
          <a:p>
            <a:r>
              <a:rPr lang="en-IN" dirty="0"/>
              <a:t>a small positively charged region in the center, which he called the </a:t>
            </a:r>
            <a:r>
              <a:rPr lang="en-IN" b="1" dirty="0"/>
              <a:t>nucleus</a:t>
            </a:r>
          </a:p>
          <a:p>
            <a:r>
              <a:rPr lang="en-IN" dirty="0"/>
              <a:t>a region of space surrounding the nucleus that was occupied by electrons</a:t>
            </a:r>
          </a:p>
        </p:txBody>
      </p:sp>
    </p:spTree>
    <p:extLst>
      <p:ext uri="{BB962C8B-B14F-4D97-AF65-F5344CB8AC3E}">
        <p14:creationId xmlns:p14="http://schemas.microsoft.com/office/powerpoint/2010/main" val="1356713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315-CBE6-446C-B041-99B08534FA93}"/>
              </a:ext>
            </a:extLst>
          </p:cNvPr>
          <p:cNvSpPr>
            <a:spLocks noGrp="1"/>
          </p:cNvSpPr>
          <p:nvPr>
            <p:ph type="title"/>
          </p:nvPr>
        </p:nvSpPr>
        <p:spPr/>
        <p:txBody>
          <a:bodyPr/>
          <a:lstStyle/>
          <a:p>
            <a:r>
              <a:rPr lang="en-IN" dirty="0"/>
              <a:t>Structure of the Atom</a:t>
            </a:r>
          </a:p>
        </p:txBody>
      </p:sp>
      <p:sp>
        <p:nvSpPr>
          <p:cNvPr id="4" name="Content Placeholder 3">
            <a:extLst>
              <a:ext uri="{FF2B5EF4-FFF2-40B4-BE49-F238E27FC236}">
                <a16:creationId xmlns:a16="http://schemas.microsoft.com/office/drawing/2014/main" id="{192F37EF-0E76-40A5-A6BF-CDF4218BEEE3}"/>
              </a:ext>
            </a:extLst>
          </p:cNvPr>
          <p:cNvSpPr>
            <a:spLocks noGrp="1"/>
          </p:cNvSpPr>
          <p:nvPr>
            <p:ph sz="quarter" idx="14"/>
          </p:nvPr>
        </p:nvSpPr>
        <p:spPr>
          <a:xfrm>
            <a:off x="457200" y="1552840"/>
            <a:ext cx="7757886" cy="987160"/>
          </a:xfrm>
        </p:spPr>
        <p:txBody>
          <a:bodyPr/>
          <a:lstStyle/>
          <a:p>
            <a:pPr marL="432" indent="0">
              <a:buNone/>
            </a:pPr>
            <a:r>
              <a:rPr lang="en-IN" sz="2400" dirty="0"/>
              <a:t>An </a:t>
            </a:r>
            <a:r>
              <a:rPr lang="en-IN" sz="2400" b="1" dirty="0"/>
              <a:t>atom</a:t>
            </a:r>
            <a:r>
              <a:rPr lang="en-IN" sz="2400" dirty="0"/>
              <a:t> consists of</a:t>
            </a:r>
          </a:p>
          <a:p>
            <a:r>
              <a:rPr lang="en-IN" sz="2400" dirty="0"/>
              <a:t>a nucleus that contains protons (+) and neutrons (0)</a:t>
            </a:r>
          </a:p>
        </p:txBody>
      </p:sp>
      <p:sp>
        <p:nvSpPr>
          <p:cNvPr id="5" name="Content Placeholder 4">
            <a:extLst>
              <a:ext uri="{FF2B5EF4-FFF2-40B4-BE49-F238E27FC236}">
                <a16:creationId xmlns:a16="http://schemas.microsoft.com/office/drawing/2014/main" id="{B65B7B3F-ED98-4BA4-8375-3CBA52B647EF}"/>
              </a:ext>
            </a:extLst>
          </p:cNvPr>
          <p:cNvSpPr>
            <a:spLocks noGrp="1"/>
          </p:cNvSpPr>
          <p:nvPr>
            <p:ph sz="quarter" idx="15"/>
          </p:nvPr>
        </p:nvSpPr>
        <p:spPr>
          <a:xfrm>
            <a:off x="457200" y="2630528"/>
            <a:ext cx="1604445" cy="426566"/>
          </a:xfrm>
        </p:spPr>
        <p:txBody>
          <a:bodyPr/>
          <a:lstStyle/>
          <a:p>
            <a:r>
              <a:rPr lang="en-IN" sz="2400" dirty="0"/>
              <a:t>electrons</a:t>
            </a:r>
          </a:p>
        </p:txBody>
      </p:sp>
      <p:graphicFrame>
        <p:nvGraphicFramePr>
          <p:cNvPr id="17" name="Object 16" descr="negative&#10;">
            <a:extLst>
              <a:ext uri="{FF2B5EF4-FFF2-40B4-BE49-F238E27FC236}">
                <a16:creationId xmlns:a16="http://schemas.microsoft.com/office/drawing/2014/main" id="{3C945591-91D3-4B54-9F5D-FE114CD870E9}"/>
              </a:ext>
            </a:extLst>
          </p:cNvPr>
          <p:cNvGraphicFramePr>
            <a:graphicFrameLocks noChangeAspect="1"/>
          </p:cNvGraphicFramePr>
          <p:nvPr>
            <p:extLst/>
          </p:nvPr>
        </p:nvGraphicFramePr>
        <p:xfrm>
          <a:off x="2137399" y="2621575"/>
          <a:ext cx="491744" cy="461010"/>
        </p:xfrm>
        <a:graphic>
          <a:graphicData uri="http://schemas.openxmlformats.org/presentationml/2006/ole">
            <mc:AlternateContent xmlns:mc="http://schemas.openxmlformats.org/markup-compatibility/2006">
              <mc:Choice xmlns:v="urn:schemas-microsoft-com:vml" Requires="v">
                <p:oleObj spid="_x0000_s6146" name="Equation" r:id="rId4" imgW="406080" imgH="380880" progId="Equation.DSMT4">
                  <p:embed/>
                </p:oleObj>
              </mc:Choice>
              <mc:Fallback>
                <p:oleObj name="Equation" r:id="rId4" imgW="406080" imgH="380880" progId="Equation.DSMT4">
                  <p:embed/>
                  <p:pic>
                    <p:nvPicPr>
                      <p:cNvPr id="17" name="Object 16" descr="negative&#10;">
                        <a:extLst>
                          <a:ext uri="{FF2B5EF4-FFF2-40B4-BE49-F238E27FC236}">
                            <a16:creationId xmlns:a16="http://schemas.microsoft.com/office/drawing/2014/main" id="{3C945591-91D3-4B54-9F5D-FE114CD870E9}"/>
                          </a:ext>
                        </a:extLst>
                      </p:cNvPr>
                      <p:cNvPicPr/>
                      <p:nvPr/>
                    </p:nvPicPr>
                    <p:blipFill>
                      <a:blip r:embed="rId5"/>
                      <a:stretch>
                        <a:fillRect/>
                      </a:stretch>
                    </p:blipFill>
                    <p:spPr>
                      <a:xfrm>
                        <a:off x="2137399" y="2621575"/>
                        <a:ext cx="491744" cy="46101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D786D5D-DF62-43B6-8D69-BCE263A73383}"/>
              </a:ext>
            </a:extLst>
          </p:cNvPr>
          <p:cNvSpPr>
            <a:spLocks noGrp="1"/>
          </p:cNvSpPr>
          <p:nvPr>
            <p:ph sz="quarter" idx="16"/>
          </p:nvPr>
        </p:nvSpPr>
        <p:spPr>
          <a:xfrm>
            <a:off x="2793385" y="2624364"/>
            <a:ext cx="5988377" cy="423636"/>
          </a:xfrm>
        </p:spPr>
        <p:txBody>
          <a:bodyPr/>
          <a:lstStyle/>
          <a:p>
            <a:pPr marL="432" indent="0">
              <a:buNone/>
            </a:pPr>
            <a:r>
              <a:rPr lang="en-IN" sz="2400" dirty="0"/>
              <a:t>in a large, empty space around the nucleus</a:t>
            </a:r>
          </a:p>
        </p:txBody>
      </p:sp>
      <p:pic>
        <p:nvPicPr>
          <p:cNvPr id="18" name="Content Placeholder 17" descr="Lithium metal consists of bonded lithium atoms. For long description in Notes pane, press F6.">
            <a:extLst>
              <a:ext uri="{FF2B5EF4-FFF2-40B4-BE49-F238E27FC236}">
                <a16:creationId xmlns:a16="http://schemas.microsoft.com/office/drawing/2014/main" id="{4FAD4E3F-E3C9-45EC-87C1-A2657446012E}"/>
              </a:ext>
            </a:extLst>
          </p:cNvPr>
          <p:cNvPicPr>
            <a:picLocks noGrp="1" noChangeAspect="1"/>
          </p:cNvPicPr>
          <p:nvPr>
            <p:ph sz="quarter" idx="17"/>
          </p:nvPr>
        </p:nvPicPr>
        <p:blipFill>
          <a:blip r:embed="rId6"/>
          <a:stretch>
            <a:fillRect/>
          </a:stretch>
        </p:blipFill>
        <p:spPr>
          <a:xfrm>
            <a:off x="454833" y="3260074"/>
            <a:ext cx="8234332" cy="2873868"/>
          </a:xfrm>
          <a:prstGeom prst="rect">
            <a:avLst/>
          </a:prstGeom>
        </p:spPr>
      </p:pic>
    </p:spTree>
    <p:extLst>
      <p:ext uri="{BB962C8B-B14F-4D97-AF65-F5344CB8AC3E}">
        <p14:creationId xmlns:p14="http://schemas.microsoft.com/office/powerpoint/2010/main" val="1911422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ADA7-92AA-4D6E-BAAB-CAF17169DCAD}"/>
              </a:ext>
            </a:extLst>
          </p:cNvPr>
          <p:cNvSpPr>
            <a:spLocks noGrp="1"/>
          </p:cNvSpPr>
          <p:nvPr>
            <p:ph type="title"/>
          </p:nvPr>
        </p:nvSpPr>
        <p:spPr/>
        <p:txBody>
          <a:bodyPr/>
          <a:lstStyle/>
          <a:p>
            <a:r>
              <a:rPr lang="en-IN" dirty="0"/>
              <a:t>Mass of the Atom</a:t>
            </a:r>
          </a:p>
        </p:txBody>
      </p:sp>
      <p:sp>
        <p:nvSpPr>
          <p:cNvPr id="3" name="Content Placeholder 2">
            <a:extLst>
              <a:ext uri="{FF2B5EF4-FFF2-40B4-BE49-F238E27FC236}">
                <a16:creationId xmlns:a16="http://schemas.microsoft.com/office/drawing/2014/main" id="{A346D737-B70C-4BC9-BE16-CB804DBEB1C0}"/>
              </a:ext>
            </a:extLst>
          </p:cNvPr>
          <p:cNvSpPr>
            <a:spLocks noGrp="1"/>
          </p:cNvSpPr>
          <p:nvPr>
            <p:ph sz="quarter" idx="13"/>
          </p:nvPr>
        </p:nvSpPr>
        <p:spPr/>
        <p:txBody>
          <a:bodyPr/>
          <a:lstStyle/>
          <a:p>
            <a:pPr marL="432" indent="0">
              <a:buNone/>
            </a:pPr>
            <a:r>
              <a:rPr lang="en-IN" b="1" dirty="0">
                <a:solidFill>
                  <a:schemeClr val="tx1"/>
                </a:solidFill>
              </a:rPr>
              <a:t>Atomic Mass Unit</a:t>
            </a:r>
          </a:p>
          <a:p>
            <a:r>
              <a:rPr lang="en-IN" dirty="0">
                <a:solidFill>
                  <a:schemeClr val="tx1"/>
                </a:solidFill>
              </a:rPr>
              <a:t>The mass of the atom is due to the protons and neutrons in the nucleus. Electrons have a much smaller mass.</a:t>
            </a:r>
          </a:p>
          <a:p>
            <a:r>
              <a:rPr lang="en-IN" dirty="0">
                <a:solidFill>
                  <a:schemeClr val="tx1"/>
                </a:solidFill>
              </a:rPr>
              <a:t>Chemists use a unit called the </a:t>
            </a:r>
            <a:r>
              <a:rPr lang="en-IN" b="1" dirty="0">
                <a:solidFill>
                  <a:schemeClr val="tx1"/>
                </a:solidFill>
              </a:rPr>
              <a:t>atomic mass unit (a</a:t>
            </a:r>
            <a:r>
              <a:rPr lang="en-IN" sz="100" b="1" dirty="0">
                <a:solidFill>
                  <a:schemeClr val="tx1"/>
                </a:solidFill>
              </a:rPr>
              <a:t> </a:t>
            </a:r>
            <a:r>
              <a:rPr lang="en-IN" b="1" dirty="0">
                <a:solidFill>
                  <a:schemeClr val="tx1"/>
                </a:solidFill>
              </a:rPr>
              <a:t>m</a:t>
            </a:r>
            <a:r>
              <a:rPr lang="en-IN" sz="100" b="1" dirty="0">
                <a:solidFill>
                  <a:schemeClr val="tx1"/>
                </a:solidFill>
              </a:rPr>
              <a:t> </a:t>
            </a:r>
            <a:r>
              <a:rPr lang="en-IN" b="1" dirty="0">
                <a:solidFill>
                  <a:schemeClr val="tx1"/>
                </a:solidFill>
              </a:rPr>
              <a:t>u)</a:t>
            </a:r>
            <a:r>
              <a:rPr lang="en-IN" dirty="0">
                <a:solidFill>
                  <a:schemeClr val="tx1"/>
                </a:solidFill>
              </a:rPr>
              <a:t> which has a mass equal to one-twelfth of the mass of the carbon atom with 6 protons and 6 neutrons.</a:t>
            </a:r>
          </a:p>
          <a:p>
            <a:r>
              <a:rPr lang="en-IN" dirty="0">
                <a:solidFill>
                  <a:schemeClr val="tx1"/>
                </a:solidFill>
              </a:rPr>
              <a:t>A proton has a mass of about 1 a</a:t>
            </a:r>
            <a:r>
              <a:rPr lang="en-IN" sz="100" dirty="0">
                <a:solidFill>
                  <a:schemeClr val="tx1"/>
                </a:solidFill>
              </a:rPr>
              <a:t>tomic </a:t>
            </a:r>
            <a:r>
              <a:rPr lang="en-IN" dirty="0">
                <a:solidFill>
                  <a:schemeClr val="tx1"/>
                </a:solidFill>
              </a:rPr>
              <a:t>m</a:t>
            </a:r>
            <a:r>
              <a:rPr lang="en-IN" sz="100" dirty="0">
                <a:solidFill>
                  <a:schemeClr val="tx1"/>
                </a:solidFill>
              </a:rPr>
              <a:t>ass </a:t>
            </a:r>
            <a:r>
              <a:rPr lang="en-IN" dirty="0">
                <a:solidFill>
                  <a:schemeClr val="tx1"/>
                </a:solidFill>
              </a:rPr>
              <a:t>u</a:t>
            </a:r>
            <a:r>
              <a:rPr lang="en-IN" sz="100" dirty="0">
                <a:solidFill>
                  <a:schemeClr val="tx1"/>
                </a:solidFill>
              </a:rPr>
              <a:t>nit </a:t>
            </a:r>
            <a:r>
              <a:rPr lang="en-IN" dirty="0">
                <a:solidFill>
                  <a:schemeClr val="tx1"/>
                </a:solidFill>
              </a:rPr>
              <a:t>(1.007).</a:t>
            </a:r>
          </a:p>
          <a:p>
            <a:r>
              <a:rPr lang="en-IN" dirty="0">
                <a:solidFill>
                  <a:schemeClr val="tx1"/>
                </a:solidFill>
              </a:rPr>
              <a:t>A neutron has a mass of about 1 a</a:t>
            </a:r>
            <a:r>
              <a:rPr lang="en-IN" sz="100" dirty="0">
                <a:solidFill>
                  <a:schemeClr val="tx1"/>
                </a:solidFill>
              </a:rPr>
              <a:t>tomic </a:t>
            </a:r>
            <a:r>
              <a:rPr lang="en-IN" dirty="0">
                <a:solidFill>
                  <a:schemeClr val="tx1"/>
                </a:solidFill>
              </a:rPr>
              <a:t>m</a:t>
            </a:r>
            <a:r>
              <a:rPr lang="en-IN" sz="100" dirty="0">
                <a:solidFill>
                  <a:schemeClr val="tx1"/>
                </a:solidFill>
              </a:rPr>
              <a:t>ass </a:t>
            </a:r>
            <a:r>
              <a:rPr lang="en-IN" dirty="0">
                <a:solidFill>
                  <a:schemeClr val="tx1"/>
                </a:solidFill>
              </a:rPr>
              <a:t>u</a:t>
            </a:r>
            <a:r>
              <a:rPr lang="en-IN" sz="100" dirty="0">
                <a:solidFill>
                  <a:schemeClr val="tx1"/>
                </a:solidFill>
              </a:rPr>
              <a:t>nit</a:t>
            </a:r>
            <a:r>
              <a:rPr lang="en-IN" dirty="0">
                <a:solidFill>
                  <a:schemeClr val="tx1"/>
                </a:solidFill>
              </a:rPr>
              <a:t> (1.008).</a:t>
            </a:r>
          </a:p>
          <a:p>
            <a:r>
              <a:rPr lang="en-IN" dirty="0">
                <a:solidFill>
                  <a:schemeClr val="tx1"/>
                </a:solidFill>
              </a:rPr>
              <a:t>An electron has a very small mass (0.000 55 a</a:t>
            </a:r>
            <a:r>
              <a:rPr lang="en-IN" sz="100" dirty="0">
                <a:solidFill>
                  <a:schemeClr val="tx1"/>
                </a:solidFill>
              </a:rPr>
              <a:t>tomic </a:t>
            </a:r>
            <a:r>
              <a:rPr lang="en-IN" dirty="0">
                <a:solidFill>
                  <a:schemeClr val="tx1"/>
                </a:solidFill>
              </a:rPr>
              <a:t>m</a:t>
            </a:r>
            <a:r>
              <a:rPr lang="en-IN" sz="100" dirty="0">
                <a:solidFill>
                  <a:schemeClr val="tx1"/>
                </a:solidFill>
              </a:rPr>
              <a:t>ass </a:t>
            </a:r>
            <a:r>
              <a:rPr lang="en-IN" dirty="0">
                <a:solidFill>
                  <a:schemeClr val="tx1"/>
                </a:solidFill>
              </a:rPr>
              <a:t>u</a:t>
            </a:r>
            <a:r>
              <a:rPr lang="en-IN" sz="100" dirty="0">
                <a:solidFill>
                  <a:schemeClr val="tx1"/>
                </a:solidFill>
              </a:rPr>
              <a:t>nit</a:t>
            </a:r>
            <a:r>
              <a:rPr lang="en-IN" dirty="0">
                <a:solidFill>
                  <a:schemeClr val="tx1"/>
                </a:solidFill>
              </a:rPr>
              <a:t>).</a:t>
            </a:r>
          </a:p>
        </p:txBody>
      </p:sp>
    </p:spTree>
    <p:extLst>
      <p:ext uri="{BB962C8B-B14F-4D97-AF65-F5344CB8AC3E}">
        <p14:creationId xmlns:p14="http://schemas.microsoft.com/office/powerpoint/2010/main" val="1812593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9315-CBE6-446C-B041-99B08534FA93}"/>
              </a:ext>
            </a:extLst>
          </p:cNvPr>
          <p:cNvSpPr>
            <a:spLocks noGrp="1"/>
          </p:cNvSpPr>
          <p:nvPr>
            <p:ph type="title"/>
          </p:nvPr>
        </p:nvSpPr>
        <p:spPr/>
        <p:txBody>
          <a:bodyPr/>
          <a:lstStyle/>
          <a:p>
            <a:r>
              <a:rPr lang="en-IN" dirty="0"/>
              <a:t>Subatomic Particles in the Atom</a:t>
            </a:r>
          </a:p>
        </p:txBody>
      </p:sp>
      <p:sp>
        <p:nvSpPr>
          <p:cNvPr id="4" name="Content Placeholder 3">
            <a:extLst>
              <a:ext uri="{FF2B5EF4-FFF2-40B4-BE49-F238E27FC236}">
                <a16:creationId xmlns:a16="http://schemas.microsoft.com/office/drawing/2014/main" id="{192F37EF-0E76-40A5-A6BF-CDF4218BEEE3}"/>
              </a:ext>
            </a:extLst>
          </p:cNvPr>
          <p:cNvSpPr>
            <a:spLocks noGrp="1"/>
          </p:cNvSpPr>
          <p:nvPr>
            <p:ph sz="quarter" idx="14"/>
          </p:nvPr>
        </p:nvSpPr>
        <p:spPr>
          <a:xfrm>
            <a:off x="457200" y="1552841"/>
            <a:ext cx="5943599" cy="435616"/>
          </a:xfrm>
        </p:spPr>
        <p:txBody>
          <a:bodyPr/>
          <a:lstStyle/>
          <a:p>
            <a:pPr marL="432" indent="0">
              <a:buNone/>
            </a:pPr>
            <a:r>
              <a:rPr lang="en-IN" sz="2400" b="1" dirty="0"/>
              <a:t>Table 4.5</a:t>
            </a:r>
            <a:r>
              <a:rPr lang="en-IN" sz="2400" dirty="0"/>
              <a:t> Subatomic Particles in the Atom</a:t>
            </a:r>
          </a:p>
        </p:txBody>
      </p:sp>
      <p:graphicFrame>
        <p:nvGraphicFramePr>
          <p:cNvPr id="8" name="Table 8">
            <a:extLst>
              <a:ext uri="{FF2B5EF4-FFF2-40B4-BE49-F238E27FC236}">
                <a16:creationId xmlns:a16="http://schemas.microsoft.com/office/drawing/2014/main" id="{FBB387C1-8C73-4F52-9FF4-6A05F24A3043}"/>
              </a:ext>
            </a:extLst>
          </p:cNvPr>
          <p:cNvGraphicFramePr>
            <a:graphicFrameLocks noGrp="1"/>
          </p:cNvGraphicFramePr>
          <p:nvPr>
            <p:ph sz="quarter" idx="16"/>
            <p:extLst/>
          </p:nvPr>
        </p:nvGraphicFramePr>
        <p:xfrm>
          <a:off x="457200" y="2507946"/>
          <a:ext cx="8352970" cy="1483360"/>
        </p:xfrm>
        <a:graphic>
          <a:graphicData uri="http://schemas.openxmlformats.org/drawingml/2006/table">
            <a:tbl>
              <a:tblPr firstRow="1" bandRow="1">
                <a:tableStyleId>{40F9630F-82C1-40B7-BC3A-925EFCFF5E92}</a:tableStyleId>
              </a:tblPr>
              <a:tblGrid>
                <a:gridCol w="1226457">
                  <a:extLst>
                    <a:ext uri="{9D8B030D-6E8A-4147-A177-3AD203B41FA5}">
                      <a16:colId xmlns:a16="http://schemas.microsoft.com/office/drawing/2014/main" val="3205951530"/>
                    </a:ext>
                  </a:extLst>
                </a:gridCol>
                <a:gridCol w="1436914">
                  <a:extLst>
                    <a:ext uri="{9D8B030D-6E8A-4147-A177-3AD203B41FA5}">
                      <a16:colId xmlns:a16="http://schemas.microsoft.com/office/drawing/2014/main" val="2259756749"/>
                    </a:ext>
                  </a:extLst>
                </a:gridCol>
                <a:gridCol w="1785258">
                  <a:extLst>
                    <a:ext uri="{9D8B030D-6E8A-4147-A177-3AD203B41FA5}">
                      <a16:colId xmlns:a16="http://schemas.microsoft.com/office/drawing/2014/main" val="22785234"/>
                    </a:ext>
                  </a:extLst>
                </a:gridCol>
                <a:gridCol w="1698171">
                  <a:extLst>
                    <a:ext uri="{9D8B030D-6E8A-4147-A177-3AD203B41FA5}">
                      <a16:colId xmlns:a16="http://schemas.microsoft.com/office/drawing/2014/main" val="2436862744"/>
                    </a:ext>
                  </a:extLst>
                </a:gridCol>
                <a:gridCol w="2206170">
                  <a:extLst>
                    <a:ext uri="{9D8B030D-6E8A-4147-A177-3AD203B41FA5}">
                      <a16:colId xmlns:a16="http://schemas.microsoft.com/office/drawing/2014/main" val="29055829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Particle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Symbol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Charge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Mass (</a:t>
                      </a:r>
                      <a:r>
                        <a:rPr lang="en-IN" sz="1800" b="1" dirty="0">
                          <a:solidFill>
                            <a:schemeClr val="tx1"/>
                          </a:solidFill>
                          <a:latin typeface="+mn-lt"/>
                        </a:rPr>
                        <a:t>a</a:t>
                      </a:r>
                      <a:r>
                        <a:rPr lang="en-IN" sz="100" b="1" i="0" u="none" strike="noStrike" cap="none" dirty="0">
                          <a:solidFill>
                            <a:schemeClr val="tx1"/>
                          </a:solidFill>
                          <a:latin typeface="+mn-lt"/>
                          <a:ea typeface="Arial"/>
                          <a:cs typeface="Arial"/>
                          <a:sym typeface="Arial"/>
                        </a:rPr>
                        <a:t>tomic </a:t>
                      </a:r>
                      <a:r>
                        <a:rPr lang="en-IN" sz="1800" b="1" dirty="0">
                          <a:solidFill>
                            <a:schemeClr val="tx1"/>
                          </a:solidFill>
                          <a:latin typeface="+mn-lt"/>
                        </a:rPr>
                        <a:t>m</a:t>
                      </a:r>
                      <a:r>
                        <a:rPr lang="en-IN" sz="100" b="1" i="0" u="none" strike="noStrike" cap="none" dirty="0">
                          <a:solidFill>
                            <a:schemeClr val="tx1"/>
                          </a:solidFill>
                          <a:latin typeface="+mn-lt"/>
                          <a:ea typeface="Arial"/>
                          <a:cs typeface="Arial"/>
                          <a:sym typeface="Arial"/>
                        </a:rPr>
                        <a:t>ass </a:t>
                      </a:r>
                      <a:r>
                        <a:rPr lang="en-IN" sz="1800" b="1" dirty="0">
                          <a:solidFill>
                            <a:schemeClr val="tx1"/>
                          </a:solidFill>
                          <a:latin typeface="+mn-lt"/>
                        </a:rPr>
                        <a:t>u</a:t>
                      </a:r>
                      <a:r>
                        <a:rPr lang="en-IN" sz="100" b="1" i="0" u="none" strike="noStrike" cap="none" dirty="0">
                          <a:solidFill>
                            <a:schemeClr val="tx1"/>
                          </a:solidFill>
                          <a:latin typeface="+mn-lt"/>
                          <a:ea typeface="Arial"/>
                          <a:cs typeface="Arial"/>
                          <a:sym typeface="Arial"/>
                        </a:rPr>
                        <a:t>nit</a:t>
                      </a:r>
                      <a:r>
                        <a:rPr lang="en-IN" sz="1800" b="1" i="0" u="none" strike="noStrike" cap="none" baseline="0" dirty="0">
                          <a:solidFill>
                            <a:schemeClr val="tx1"/>
                          </a:solidFill>
                          <a:latin typeface="+mn-lt"/>
                          <a:ea typeface="+mn-ea"/>
                          <a:cs typeface="+mn-cs"/>
                          <a:sym typeface="Arial"/>
                        </a:rPr>
                        <a: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Location in Atom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38085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Proton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30000" dirty="0">
                          <a:solidFill>
                            <a:schemeClr val="tx1"/>
                          </a:solidFill>
                          <a:latin typeface="+mn-lt"/>
                          <a:ea typeface="+mn-ea"/>
                          <a:cs typeface="+mn-cs"/>
                          <a:sym typeface="Arial"/>
                        </a:rPr>
                        <a:t>p or p super plus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1.007</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Nucleus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19177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Neutron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 b="0" i="0" u="none" strike="noStrike" cap="none" baseline="30000" dirty="0">
                          <a:solidFill>
                            <a:schemeClr val="tx1"/>
                          </a:solidFill>
                          <a:latin typeface="+mn-lt"/>
                          <a:ea typeface="+mn-ea"/>
                          <a:cs typeface="+mn-cs"/>
                          <a:sym typeface="Arial"/>
                        </a:rPr>
                        <a:t>n or n super 0</a:t>
                      </a:r>
                      <a:endParaRPr lang="en-IN" sz="100" b="0" i="0" u="none" strike="noStrike" cap="none" baseline="3000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solidFill>
                            <a:schemeClr val="tx1"/>
                          </a:solidFill>
                          <a:latin typeface="+mn-lt"/>
                        </a:rPr>
                        <a:t>0</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1.008</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Nucleus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77572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Electron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30000" dirty="0">
                          <a:solidFill>
                            <a:schemeClr val="tx1"/>
                          </a:solidFill>
                          <a:latin typeface="+mn-lt"/>
                          <a:ea typeface="+mn-ea"/>
                          <a:cs typeface="+mn-cs"/>
                          <a:sym typeface="Arial"/>
                        </a:rPr>
                        <a:t>e super minus</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0" i="0" u="none" strike="noStrike" cap="none" baseline="0" dirty="0">
                          <a:solidFill>
                            <a:schemeClr val="tx1"/>
                          </a:solidFill>
                          <a:latin typeface="+mn-lt"/>
                          <a:ea typeface="+mn-ea"/>
                          <a:cs typeface="+mn-cs"/>
                          <a:sym typeface="Arial"/>
                        </a:rPr>
                        <a:t>1 minus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0.000 55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Outside nucleus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58504"/>
                  </a:ext>
                </a:extLst>
              </a:tr>
            </a:tbl>
          </a:graphicData>
        </a:graphic>
      </p:graphicFrame>
      <p:graphicFrame>
        <p:nvGraphicFramePr>
          <p:cNvPr id="10" name="Object 9">
            <a:extLst>
              <a:ext uri="{FF2B5EF4-FFF2-40B4-BE49-F238E27FC236}">
                <a16:creationId xmlns:a16="http://schemas.microsoft.com/office/drawing/2014/main" id="{F27F66EF-515D-48B9-9D79-F0C81C173571}"/>
              </a:ext>
              <a:ext uri="{C183D7F6-B498-43B3-948B-1728B52AA6E4}">
                <adec:decorative xmlns:adec="http://schemas.microsoft.com/office/drawing/2017/decorative" val="1"/>
              </a:ext>
            </a:extLst>
          </p:cNvPr>
          <p:cNvGraphicFramePr>
            <a:graphicFrameLocks noChangeAspect="1"/>
          </p:cNvGraphicFramePr>
          <p:nvPr>
            <p:extLst/>
          </p:nvPr>
        </p:nvGraphicFramePr>
        <p:xfrm>
          <a:off x="1771423" y="2885313"/>
          <a:ext cx="758303" cy="339540"/>
        </p:xfrm>
        <a:graphic>
          <a:graphicData uri="http://schemas.openxmlformats.org/presentationml/2006/ole">
            <mc:AlternateContent xmlns:mc="http://schemas.openxmlformats.org/markup-compatibility/2006">
              <mc:Choice xmlns:v="urn:schemas-microsoft-com:vml" Requires="v">
                <p:oleObj spid="_x0000_s7170" name="Equation" r:id="rId3" imgW="850680" imgH="380880" progId="Equation.DSMT4">
                  <p:embed/>
                </p:oleObj>
              </mc:Choice>
              <mc:Fallback>
                <p:oleObj name="Equation" r:id="rId3" imgW="850680" imgH="380880" progId="Equation.DSMT4">
                  <p:embed/>
                  <p:pic>
                    <p:nvPicPr>
                      <p:cNvPr id="10" name="Object 9">
                        <a:extLst>
                          <a:ext uri="{FF2B5EF4-FFF2-40B4-BE49-F238E27FC236}">
                            <a16:creationId xmlns:a16="http://schemas.microsoft.com/office/drawing/2014/main" id="{F27F66EF-515D-48B9-9D79-F0C81C173571}"/>
                          </a:ext>
                          <a:ext uri="{C183D7F6-B498-43B3-948B-1728B52AA6E4}">
                            <adec:decorative xmlns:adec="http://schemas.microsoft.com/office/drawing/2017/decorative" val="1"/>
                          </a:ext>
                        </a:extLst>
                      </p:cNvPr>
                      <p:cNvPicPr/>
                      <p:nvPr/>
                    </p:nvPicPr>
                    <p:blipFill>
                      <a:blip r:embed="rId4"/>
                      <a:stretch>
                        <a:fillRect/>
                      </a:stretch>
                    </p:blipFill>
                    <p:spPr>
                      <a:xfrm>
                        <a:off x="1771423" y="2885313"/>
                        <a:ext cx="758303" cy="33954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4C502535-2D49-4504-95FA-E0AB1593E60F}"/>
              </a:ext>
              <a:ext uri="{C183D7F6-B498-43B3-948B-1728B52AA6E4}">
                <adec:decorative xmlns:adec="http://schemas.microsoft.com/office/drawing/2017/decorative" val="1"/>
              </a:ext>
            </a:extLst>
          </p:cNvPr>
          <p:cNvGraphicFramePr>
            <a:graphicFrameLocks noChangeAspect="1"/>
          </p:cNvGraphicFramePr>
          <p:nvPr>
            <p:extLst/>
          </p:nvPr>
        </p:nvGraphicFramePr>
        <p:xfrm>
          <a:off x="1761493" y="3282923"/>
          <a:ext cx="738909" cy="300182"/>
        </p:xfrm>
        <a:graphic>
          <a:graphicData uri="http://schemas.openxmlformats.org/presentationml/2006/ole">
            <mc:AlternateContent xmlns:mc="http://schemas.openxmlformats.org/markup-compatibility/2006">
              <mc:Choice xmlns:v="urn:schemas-microsoft-com:vml" Requires="v">
                <p:oleObj spid="_x0000_s7171" name="Equation" r:id="rId5" imgW="812520" imgH="330120" progId="Equation.DSMT4">
                  <p:embed/>
                </p:oleObj>
              </mc:Choice>
              <mc:Fallback>
                <p:oleObj name="Equation" r:id="rId5" imgW="812520" imgH="330120" progId="Equation.DSMT4">
                  <p:embed/>
                  <p:pic>
                    <p:nvPicPr>
                      <p:cNvPr id="11" name="Object 10">
                        <a:extLst>
                          <a:ext uri="{FF2B5EF4-FFF2-40B4-BE49-F238E27FC236}">
                            <a16:creationId xmlns:a16="http://schemas.microsoft.com/office/drawing/2014/main" id="{4C502535-2D49-4504-95FA-E0AB1593E60F}"/>
                          </a:ext>
                          <a:ext uri="{C183D7F6-B498-43B3-948B-1728B52AA6E4}">
                            <adec:decorative xmlns:adec="http://schemas.microsoft.com/office/drawing/2017/decorative" val="1"/>
                          </a:ext>
                        </a:extLst>
                      </p:cNvPr>
                      <p:cNvPicPr/>
                      <p:nvPr/>
                    </p:nvPicPr>
                    <p:blipFill>
                      <a:blip r:embed="rId6"/>
                      <a:stretch>
                        <a:fillRect/>
                      </a:stretch>
                    </p:blipFill>
                    <p:spPr>
                      <a:xfrm>
                        <a:off x="1761493" y="3282923"/>
                        <a:ext cx="738909" cy="300182"/>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260CE1D4-86E0-4174-AADB-4FFD725FB438}"/>
              </a:ext>
              <a:ext uri="{C183D7F6-B498-43B3-948B-1728B52AA6E4}">
                <adec:decorative xmlns:adec="http://schemas.microsoft.com/office/drawing/2017/decorative" val="1"/>
              </a:ext>
            </a:extLst>
          </p:cNvPr>
          <p:cNvGraphicFramePr>
            <a:graphicFrameLocks noChangeAspect="1"/>
          </p:cNvGraphicFramePr>
          <p:nvPr>
            <p:extLst/>
          </p:nvPr>
        </p:nvGraphicFramePr>
        <p:xfrm>
          <a:off x="1762520" y="3653650"/>
          <a:ext cx="252658" cy="285613"/>
        </p:xfrm>
        <a:graphic>
          <a:graphicData uri="http://schemas.openxmlformats.org/presentationml/2006/ole">
            <mc:AlternateContent xmlns:mc="http://schemas.openxmlformats.org/markup-compatibility/2006">
              <mc:Choice xmlns:v="urn:schemas-microsoft-com:vml" Requires="v">
                <p:oleObj spid="_x0000_s7172" name="Equation" r:id="rId7" imgW="291960" imgH="330120" progId="Equation.DSMT4">
                  <p:embed/>
                </p:oleObj>
              </mc:Choice>
              <mc:Fallback>
                <p:oleObj name="Equation" r:id="rId7" imgW="291960" imgH="330120" progId="Equation.DSMT4">
                  <p:embed/>
                  <p:pic>
                    <p:nvPicPr>
                      <p:cNvPr id="12" name="Object 11">
                        <a:extLst>
                          <a:ext uri="{FF2B5EF4-FFF2-40B4-BE49-F238E27FC236}">
                            <a16:creationId xmlns:a16="http://schemas.microsoft.com/office/drawing/2014/main" id="{260CE1D4-86E0-4174-AADB-4FFD725FB438}"/>
                          </a:ext>
                          <a:ext uri="{C183D7F6-B498-43B3-948B-1728B52AA6E4}">
                            <adec:decorative xmlns:adec="http://schemas.microsoft.com/office/drawing/2017/decorative" val="1"/>
                          </a:ext>
                        </a:extLst>
                      </p:cNvPr>
                      <p:cNvPicPr/>
                      <p:nvPr/>
                    </p:nvPicPr>
                    <p:blipFill>
                      <a:blip r:embed="rId8"/>
                      <a:stretch>
                        <a:fillRect/>
                      </a:stretch>
                    </p:blipFill>
                    <p:spPr>
                      <a:xfrm>
                        <a:off x="1762520" y="3653650"/>
                        <a:ext cx="252658" cy="285613"/>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31976D10-CBDC-403F-9E3F-72EBDEE15189}"/>
              </a:ext>
              <a:ext uri="{C183D7F6-B498-43B3-948B-1728B52AA6E4}">
                <adec:decorative xmlns:adec="http://schemas.microsoft.com/office/drawing/2017/decorative" val="1"/>
              </a:ext>
            </a:extLst>
          </p:cNvPr>
          <p:cNvGraphicFramePr>
            <a:graphicFrameLocks noChangeAspect="1"/>
          </p:cNvGraphicFramePr>
          <p:nvPr>
            <p:extLst/>
          </p:nvPr>
        </p:nvGraphicFramePr>
        <p:xfrm>
          <a:off x="3222170" y="3668932"/>
          <a:ext cx="304800" cy="241300"/>
        </p:xfrm>
        <a:graphic>
          <a:graphicData uri="http://schemas.openxmlformats.org/presentationml/2006/ole">
            <mc:AlternateContent xmlns:mc="http://schemas.openxmlformats.org/markup-compatibility/2006">
              <mc:Choice xmlns:v="urn:schemas-microsoft-com:vml" Requires="v">
                <p:oleObj spid="_x0000_s7173" name="Equation" r:id="rId9" imgW="304560" imgH="241200" progId="Equation.DSMT4">
                  <p:embed/>
                </p:oleObj>
              </mc:Choice>
              <mc:Fallback>
                <p:oleObj name="Equation" r:id="rId9" imgW="304560" imgH="241200" progId="Equation.DSMT4">
                  <p:embed/>
                  <p:pic>
                    <p:nvPicPr>
                      <p:cNvPr id="13" name="Object 12">
                        <a:extLst>
                          <a:ext uri="{FF2B5EF4-FFF2-40B4-BE49-F238E27FC236}">
                            <a16:creationId xmlns:a16="http://schemas.microsoft.com/office/drawing/2014/main" id="{31976D10-CBDC-403F-9E3F-72EBDEE15189}"/>
                          </a:ext>
                          <a:ext uri="{C183D7F6-B498-43B3-948B-1728B52AA6E4}">
                            <adec:decorative xmlns:adec="http://schemas.microsoft.com/office/drawing/2017/decorative" val="1"/>
                          </a:ext>
                        </a:extLst>
                      </p:cNvPr>
                      <p:cNvPicPr/>
                      <p:nvPr/>
                    </p:nvPicPr>
                    <p:blipFill>
                      <a:blip r:embed="rId10"/>
                      <a:stretch>
                        <a:fillRect/>
                      </a:stretch>
                    </p:blipFill>
                    <p:spPr>
                      <a:xfrm>
                        <a:off x="3222170" y="3668932"/>
                        <a:ext cx="304800" cy="241300"/>
                      </a:xfrm>
                      <a:prstGeom prst="rect">
                        <a:avLst/>
                      </a:prstGeom>
                      <a:solidFill>
                        <a:schemeClr val="bg1"/>
                      </a:solidFill>
                    </p:spPr>
                  </p:pic>
                </p:oleObj>
              </mc:Fallback>
            </mc:AlternateContent>
          </a:graphicData>
        </a:graphic>
      </p:graphicFrame>
      <p:pic>
        <p:nvPicPr>
          <p:cNvPr id="7" name="Content Placeholder 6" descr="The nucleus contains three positively charged protons and four neutrons, with no charge, arranged closely together. Three negatively charged electrons are in the space surrounding the nucleus.">
            <a:extLst>
              <a:ext uri="{FF2B5EF4-FFF2-40B4-BE49-F238E27FC236}">
                <a16:creationId xmlns:a16="http://schemas.microsoft.com/office/drawing/2014/main" id="{B2C44579-678B-4E82-A3FB-014CC19DA7A3}"/>
              </a:ext>
            </a:extLst>
          </p:cNvPr>
          <p:cNvPicPr>
            <a:picLocks noGrp="1" noChangeAspect="1"/>
          </p:cNvPicPr>
          <p:nvPr>
            <p:ph sz="quarter" idx="15"/>
          </p:nvPr>
        </p:nvPicPr>
        <p:blipFill>
          <a:blip r:embed="rId11"/>
          <a:stretch>
            <a:fillRect/>
          </a:stretch>
        </p:blipFill>
        <p:spPr>
          <a:xfrm>
            <a:off x="2698255" y="4318900"/>
            <a:ext cx="3747489" cy="1954934"/>
          </a:xfrm>
          <a:prstGeom prst="rect">
            <a:avLst/>
          </a:prstGeom>
        </p:spPr>
      </p:pic>
    </p:spTree>
    <p:extLst>
      <p:ext uri="{BB962C8B-B14F-4D97-AF65-F5344CB8AC3E}">
        <p14:creationId xmlns:p14="http://schemas.microsoft.com/office/powerpoint/2010/main" val="2019978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024" y="1555748"/>
            <a:ext cx="8232776" cy="810375"/>
          </a:xfrm>
        </p:spPr>
        <p:txBody>
          <a:bodyPr/>
          <a:lstStyle/>
          <a:p>
            <a:pPr marL="432" indent="0">
              <a:buNone/>
            </a:pPr>
            <a:r>
              <a:rPr lang="en-IN" sz="2400" dirty="0"/>
              <a:t>Which of the following subatomic particles fits each of the descriptions below?</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2754630" y="2654124"/>
            <a:ext cx="3634740" cy="478964"/>
          </a:xfrm>
        </p:spPr>
        <p:txBody>
          <a:bodyPr/>
          <a:lstStyle/>
          <a:p>
            <a:pPr marL="432" indent="0">
              <a:buNone/>
            </a:pPr>
            <a:r>
              <a:rPr lang="en-IN" sz="2400" dirty="0"/>
              <a:t>proton, neutron, electron</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520388"/>
            <a:ext cx="4992986" cy="478964"/>
          </a:xfrm>
        </p:spPr>
        <p:txBody>
          <a:bodyPr/>
          <a:lstStyle/>
          <a:p>
            <a:pPr marL="432" indent="0">
              <a:buNone/>
            </a:pPr>
            <a:r>
              <a:rPr lang="en-IN" sz="2400" b="1" dirty="0">
                <a:solidFill>
                  <a:schemeClr val="tx2"/>
                </a:solidFill>
              </a:rPr>
              <a:t>A.</a:t>
            </a:r>
            <a:r>
              <a:rPr lang="en-IN" sz="2400" dirty="0"/>
              <a:t> found outside the nucleus</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245187"/>
            <a:ext cx="4992985" cy="468721"/>
          </a:xfrm>
        </p:spPr>
        <p:txBody>
          <a:bodyPr/>
          <a:lstStyle/>
          <a:p>
            <a:pPr marL="0" indent="0">
              <a:buNone/>
            </a:pPr>
            <a:r>
              <a:rPr lang="en-IN" sz="2400" b="1" dirty="0">
                <a:solidFill>
                  <a:schemeClr val="tx2"/>
                </a:solidFill>
              </a:rPr>
              <a:t>B.</a:t>
            </a:r>
            <a:r>
              <a:rPr lang="en-IN" sz="2400" dirty="0"/>
              <a:t> has a positive charge</a:t>
            </a:r>
          </a:p>
        </p:txBody>
      </p:sp>
      <p:sp>
        <p:nvSpPr>
          <p:cNvPr id="11" name="Content Placeholder 10"/>
          <p:cNvSpPr>
            <a:spLocks noGrp="1"/>
          </p:cNvSpPr>
          <p:nvPr>
            <p:ph sz="quarter" idx="19"/>
          </p:nvPr>
        </p:nvSpPr>
        <p:spPr>
          <a:xfrm>
            <a:off x="454024" y="5051904"/>
            <a:ext cx="5979919" cy="450719"/>
          </a:xfrm>
        </p:spPr>
        <p:txBody>
          <a:bodyPr/>
          <a:lstStyle/>
          <a:p>
            <a:pPr marL="0" indent="0">
              <a:buNone/>
            </a:pPr>
            <a:r>
              <a:rPr lang="en-IN" sz="2400" b="1" dirty="0">
                <a:solidFill>
                  <a:schemeClr val="tx2"/>
                </a:solidFill>
              </a:rPr>
              <a:t>C.</a:t>
            </a:r>
            <a:r>
              <a:rPr lang="en-IN" sz="2400" dirty="0"/>
              <a:t> has mass but no charge</a:t>
            </a:r>
          </a:p>
        </p:txBody>
      </p:sp>
    </p:spTree>
    <p:extLst>
      <p:ext uri="{BB962C8B-B14F-4D97-AF65-F5344CB8AC3E}">
        <p14:creationId xmlns:p14="http://schemas.microsoft.com/office/powerpoint/2010/main" val="3747597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65628"/>
            <a:ext cx="8023860" cy="834672"/>
          </a:xfrm>
        </p:spPr>
        <p:txBody>
          <a:bodyPr/>
          <a:lstStyle/>
          <a:p>
            <a:pPr marL="432" indent="0">
              <a:buNone/>
            </a:pPr>
            <a:r>
              <a:rPr lang="en-IN" sz="2400" dirty="0"/>
              <a:t>Which of the following subatomic particles fits each of the descriptions below?</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2742140" y="2674628"/>
            <a:ext cx="3555416" cy="429858"/>
          </a:xfrm>
        </p:spPr>
        <p:txBody>
          <a:bodyPr/>
          <a:lstStyle/>
          <a:p>
            <a:pPr marL="432" indent="0">
              <a:buNone/>
            </a:pPr>
            <a:r>
              <a:rPr lang="en-IN" sz="2400" dirty="0"/>
              <a:t>proton, neutron, electron</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4024" y="3516074"/>
            <a:ext cx="4117976" cy="429858"/>
          </a:xfrm>
        </p:spPr>
        <p:txBody>
          <a:bodyPr/>
          <a:lstStyle/>
          <a:p>
            <a:pPr marL="432" indent="0">
              <a:buNone/>
            </a:pPr>
            <a:r>
              <a:rPr lang="en-IN" sz="2400" b="1" dirty="0">
                <a:solidFill>
                  <a:schemeClr val="tx2"/>
                </a:solidFill>
              </a:rPr>
              <a:t>A.</a:t>
            </a:r>
            <a:r>
              <a:rPr lang="en-IN" sz="2400" dirty="0"/>
              <a:t> found outside the nucleus</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6610394" y="3581406"/>
            <a:ext cx="1396987" cy="454182"/>
          </a:xfrm>
        </p:spPr>
        <p:txBody>
          <a:bodyPr/>
          <a:lstStyle/>
          <a:p>
            <a:pPr marL="432" indent="0">
              <a:buNone/>
            </a:pPr>
            <a:r>
              <a:rPr lang="en-IN" sz="2400" b="1" dirty="0"/>
              <a:t>electron</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457200" y="4226746"/>
            <a:ext cx="3543299" cy="429858"/>
          </a:xfrm>
        </p:spPr>
        <p:txBody>
          <a:bodyPr/>
          <a:lstStyle/>
          <a:p>
            <a:pPr marL="432" indent="0">
              <a:buNone/>
            </a:pPr>
            <a:r>
              <a:rPr lang="en-IN" sz="2400" b="1" dirty="0">
                <a:solidFill>
                  <a:schemeClr val="tx2"/>
                </a:solidFill>
              </a:rPr>
              <a:t>B.</a:t>
            </a:r>
            <a:r>
              <a:rPr lang="en-IN" sz="2400" dirty="0"/>
              <a:t> has a positive charge</a:t>
            </a:r>
          </a:p>
        </p:txBody>
      </p:sp>
      <p:sp>
        <p:nvSpPr>
          <p:cNvPr id="11" name="Content Placeholder 10"/>
          <p:cNvSpPr>
            <a:spLocks noGrp="1"/>
          </p:cNvSpPr>
          <p:nvPr>
            <p:ph sz="quarter" idx="19"/>
          </p:nvPr>
        </p:nvSpPr>
        <p:spPr>
          <a:xfrm>
            <a:off x="6610394" y="4191588"/>
            <a:ext cx="1165859" cy="411598"/>
          </a:xfrm>
        </p:spPr>
        <p:txBody>
          <a:bodyPr/>
          <a:lstStyle/>
          <a:p>
            <a:pPr marL="0" indent="0">
              <a:buNone/>
            </a:pPr>
            <a:r>
              <a:rPr lang="en-IN" sz="2400" b="1" dirty="0"/>
              <a:t>proton</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5043807"/>
            <a:ext cx="4992985" cy="468721"/>
          </a:xfrm>
        </p:spPr>
        <p:txBody>
          <a:bodyPr/>
          <a:lstStyle/>
          <a:p>
            <a:pPr marL="0" indent="0">
              <a:buNone/>
            </a:pPr>
            <a:r>
              <a:rPr lang="en-IN" sz="2400" b="1" dirty="0">
                <a:solidFill>
                  <a:schemeClr val="tx2"/>
                </a:solidFill>
              </a:rPr>
              <a:t>C.</a:t>
            </a:r>
            <a:r>
              <a:rPr lang="en-IN" sz="2400" dirty="0"/>
              <a:t> has mass but no charge</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6609030" y="4995467"/>
            <a:ext cx="2080944" cy="450719"/>
          </a:xfrm>
        </p:spPr>
        <p:txBody>
          <a:bodyPr/>
          <a:lstStyle/>
          <a:p>
            <a:pPr marL="0" indent="0">
              <a:buNone/>
            </a:pPr>
            <a:r>
              <a:rPr lang="en-IN" sz="2400" b="1" dirty="0"/>
              <a:t>neutron</a:t>
            </a:r>
          </a:p>
        </p:txBody>
      </p:sp>
    </p:spTree>
    <p:extLst>
      <p:ext uri="{BB962C8B-B14F-4D97-AF65-F5344CB8AC3E}">
        <p14:creationId xmlns:p14="http://schemas.microsoft.com/office/powerpoint/2010/main" val="3628156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55749"/>
            <a:ext cx="6972301" cy="426110"/>
          </a:xfrm>
        </p:spPr>
        <p:txBody>
          <a:bodyPr/>
          <a:lstStyle/>
          <a:p>
            <a:pPr marL="398463" indent="-398463">
              <a:buNone/>
            </a:pPr>
            <a:r>
              <a:rPr lang="en-IN" sz="2400" dirty="0"/>
              <a:t>Is each of the following statements </a:t>
            </a:r>
            <a:r>
              <a:rPr lang="en-IN" sz="2400" b="1" dirty="0"/>
              <a:t>true </a:t>
            </a:r>
            <a:r>
              <a:rPr lang="en-IN" sz="2400" dirty="0"/>
              <a:t>or </a:t>
            </a:r>
            <a:r>
              <a:rPr lang="en-IN" sz="2400" b="1" dirty="0"/>
              <a:t>false</a:t>
            </a:r>
            <a:r>
              <a:rPr lang="en-IN" sz="2400" dirty="0"/>
              <a:t>?</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57200" y="2315171"/>
            <a:ext cx="6012180" cy="858966"/>
          </a:xfrm>
        </p:spPr>
        <p:txBody>
          <a:bodyPr/>
          <a:lstStyle/>
          <a:p>
            <a:pPr marL="399600" indent="-399600">
              <a:buNone/>
            </a:pPr>
            <a:r>
              <a:rPr lang="en-IN" sz="2400" b="1" dirty="0">
                <a:solidFill>
                  <a:schemeClr val="tx2"/>
                </a:solidFill>
              </a:rPr>
              <a:t>A.</a:t>
            </a:r>
            <a:r>
              <a:rPr lang="en-IN" sz="2400" dirty="0"/>
              <a:t> The mass of an electron is greater than the mass of a proton.</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368442"/>
            <a:ext cx="5701683" cy="858967"/>
          </a:xfrm>
        </p:spPr>
        <p:txBody>
          <a:bodyPr/>
          <a:lstStyle/>
          <a:p>
            <a:pPr marL="398463" indent="-398463">
              <a:buNone/>
            </a:pPr>
            <a:r>
              <a:rPr lang="en-IN" sz="2400" b="1" dirty="0">
                <a:solidFill>
                  <a:schemeClr val="tx2"/>
                </a:solidFill>
              </a:rPr>
              <a:t>B.</a:t>
            </a:r>
            <a:r>
              <a:rPr lang="en-IN" sz="2400" dirty="0"/>
              <a:t> Protons have a positive charge, and electrons have a negative charge.</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413011"/>
            <a:ext cx="5699155" cy="889239"/>
          </a:xfrm>
        </p:spPr>
        <p:txBody>
          <a:bodyPr/>
          <a:lstStyle/>
          <a:p>
            <a:pPr marL="398463" indent="-398463">
              <a:buNone/>
            </a:pPr>
            <a:r>
              <a:rPr lang="en-IN" sz="2400" b="1" dirty="0">
                <a:solidFill>
                  <a:schemeClr val="tx2"/>
                </a:solidFill>
              </a:rPr>
              <a:t>C.</a:t>
            </a:r>
            <a:r>
              <a:rPr lang="en-IN" sz="2400" dirty="0"/>
              <a:t> The nucleus of an atom contains only the protons and neutrons.</a:t>
            </a:r>
          </a:p>
        </p:txBody>
      </p:sp>
    </p:spTree>
    <p:extLst>
      <p:ext uri="{BB962C8B-B14F-4D97-AF65-F5344CB8AC3E}">
        <p14:creationId xmlns:p14="http://schemas.microsoft.com/office/powerpoint/2010/main" val="2834045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7201" y="1544881"/>
            <a:ext cx="8232777" cy="426110"/>
          </a:xfrm>
        </p:spPr>
        <p:txBody>
          <a:bodyPr/>
          <a:lstStyle/>
          <a:p>
            <a:pPr marL="398463" indent="-398463">
              <a:buNone/>
            </a:pPr>
            <a:r>
              <a:rPr lang="en-IN" sz="2400" dirty="0"/>
              <a:t>Is each of the following statements </a:t>
            </a:r>
            <a:r>
              <a:rPr lang="en-IN" sz="2400" b="1" dirty="0"/>
              <a:t>true </a:t>
            </a:r>
            <a:r>
              <a:rPr lang="en-IN" sz="2400" dirty="0"/>
              <a:t>or </a:t>
            </a:r>
            <a:r>
              <a:rPr lang="en-IN" sz="2400" b="1" dirty="0"/>
              <a:t>false</a:t>
            </a:r>
            <a:r>
              <a:rPr lang="en-IN" sz="2400" dirty="0"/>
              <a:t>?</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306547"/>
            <a:ext cx="6126481" cy="779553"/>
          </a:xfrm>
        </p:spPr>
        <p:txBody>
          <a:bodyPr/>
          <a:lstStyle/>
          <a:p>
            <a:pPr marL="399600" indent="-399600">
              <a:buNone/>
            </a:pPr>
            <a:r>
              <a:rPr lang="en-IN" sz="2400" b="1" dirty="0">
                <a:solidFill>
                  <a:schemeClr val="tx2"/>
                </a:solidFill>
              </a:rPr>
              <a:t>A.</a:t>
            </a:r>
            <a:r>
              <a:rPr lang="en-IN" sz="2400" dirty="0"/>
              <a:t> The mass of an electron is greater than the mass of a proton.</a:t>
            </a:r>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7269932" y="2568963"/>
            <a:ext cx="1051560" cy="445495"/>
          </a:xfrm>
        </p:spPr>
        <p:txBody>
          <a:bodyPr/>
          <a:lstStyle/>
          <a:p>
            <a:pPr marL="399600" indent="-399600">
              <a:buNone/>
            </a:pPr>
            <a:r>
              <a:rPr lang="en-IN" sz="2400" b="1" dirty="0"/>
              <a:t>False</a:t>
            </a: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368442"/>
            <a:ext cx="5701683" cy="858967"/>
          </a:xfrm>
        </p:spPr>
        <p:txBody>
          <a:bodyPr/>
          <a:lstStyle/>
          <a:p>
            <a:pPr marL="398463" indent="-398463">
              <a:buNone/>
            </a:pPr>
            <a:r>
              <a:rPr lang="en-IN" sz="2400" b="1" dirty="0">
                <a:solidFill>
                  <a:schemeClr val="tx2"/>
                </a:solidFill>
              </a:rPr>
              <a:t>B.</a:t>
            </a:r>
            <a:r>
              <a:rPr lang="en-IN" sz="2400" dirty="0"/>
              <a:t> Protons have a positive charge, and electrons have a negative charge.</a:t>
            </a:r>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7266756" y="3429001"/>
            <a:ext cx="1420044" cy="509256"/>
          </a:xfrm>
        </p:spPr>
        <p:txBody>
          <a:bodyPr/>
          <a:lstStyle/>
          <a:p>
            <a:pPr marL="432" indent="0">
              <a:buNone/>
            </a:pPr>
            <a:r>
              <a:rPr lang="en-IN" sz="2400" b="1" dirty="0"/>
              <a:t>True</a:t>
            </a: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1" y="4413011"/>
            <a:ext cx="5699155" cy="889239"/>
          </a:xfrm>
        </p:spPr>
        <p:txBody>
          <a:bodyPr/>
          <a:lstStyle/>
          <a:p>
            <a:pPr marL="398463" indent="-398463">
              <a:buNone/>
            </a:pPr>
            <a:r>
              <a:rPr lang="en-IN" sz="2400" b="1" dirty="0">
                <a:solidFill>
                  <a:schemeClr val="tx2"/>
                </a:solidFill>
              </a:rPr>
              <a:t>C.</a:t>
            </a:r>
            <a:r>
              <a:rPr lang="en-IN" sz="2400" dirty="0"/>
              <a:t> The nucleus of an atom contains only the protons and neutrons.</a:t>
            </a:r>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7269932" y="4452123"/>
            <a:ext cx="1420041" cy="509256"/>
          </a:xfrm>
        </p:spPr>
        <p:txBody>
          <a:bodyPr/>
          <a:lstStyle/>
          <a:p>
            <a:pPr marL="0" indent="0">
              <a:buNone/>
            </a:pPr>
            <a:r>
              <a:rPr lang="en-IN" sz="2400" b="1" dirty="0"/>
              <a:t>True</a:t>
            </a:r>
          </a:p>
        </p:txBody>
      </p:sp>
    </p:spTree>
    <p:extLst>
      <p:ext uri="{BB962C8B-B14F-4D97-AF65-F5344CB8AC3E}">
        <p14:creationId xmlns:p14="http://schemas.microsoft.com/office/powerpoint/2010/main" val="947130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AB19-E8C2-44E6-9E76-F994EF220C6F}"/>
              </a:ext>
            </a:extLst>
          </p:cNvPr>
          <p:cNvSpPr>
            <a:spLocks noGrp="1"/>
          </p:cNvSpPr>
          <p:nvPr>
            <p:ph type="title"/>
          </p:nvPr>
        </p:nvSpPr>
        <p:spPr>
          <a:xfrm>
            <a:off x="457200" y="215371"/>
            <a:ext cx="8396514" cy="1097279"/>
          </a:xfrm>
        </p:spPr>
        <p:txBody>
          <a:bodyPr/>
          <a:lstStyle/>
          <a:p>
            <a:r>
              <a:rPr lang="en-IN" dirty="0"/>
              <a:t>4.4 Atomic Number and Mass Number</a:t>
            </a:r>
          </a:p>
        </p:txBody>
      </p:sp>
      <p:sp>
        <p:nvSpPr>
          <p:cNvPr id="4" name="Content Placeholder 3">
            <a:extLst>
              <a:ext uri="{FF2B5EF4-FFF2-40B4-BE49-F238E27FC236}">
                <a16:creationId xmlns:a16="http://schemas.microsoft.com/office/drawing/2014/main" id="{03DC9D35-4451-4FDE-B7D1-A4C095DEB343}"/>
              </a:ext>
            </a:extLst>
          </p:cNvPr>
          <p:cNvSpPr>
            <a:spLocks noGrp="1"/>
          </p:cNvSpPr>
          <p:nvPr>
            <p:ph sz="quarter" idx="14"/>
          </p:nvPr>
        </p:nvSpPr>
        <p:spPr>
          <a:xfrm>
            <a:off x="459729" y="1552585"/>
            <a:ext cx="8331184" cy="802688"/>
          </a:xfrm>
        </p:spPr>
        <p:txBody>
          <a:bodyPr/>
          <a:lstStyle/>
          <a:p>
            <a:pPr marL="432" indent="0">
              <a:buNone/>
            </a:pPr>
            <a:r>
              <a:rPr lang="en-IN" sz="2400" dirty="0"/>
              <a:t>All atoms of an element have the same number of protons and the same atomic number.</a:t>
            </a:r>
          </a:p>
        </p:txBody>
      </p:sp>
      <p:pic>
        <p:nvPicPr>
          <p:cNvPr id="57" name="Content Placeholder 56" descr="An image of a periodic table shows lithium, atomic number 3, is located in group 1 A on the left side. For long description in Notes pane, press F6.">
            <a:extLst>
              <a:ext uri="{FF2B5EF4-FFF2-40B4-BE49-F238E27FC236}">
                <a16:creationId xmlns:a16="http://schemas.microsoft.com/office/drawing/2014/main" id="{B208F286-1FD5-4A3D-AB88-58313E00063D}"/>
              </a:ext>
            </a:extLst>
          </p:cNvPr>
          <p:cNvPicPr>
            <a:picLocks noGrp="1" noChangeAspect="1"/>
          </p:cNvPicPr>
          <p:nvPr>
            <p:ph sz="quarter" idx="15"/>
          </p:nvPr>
        </p:nvPicPr>
        <p:blipFill>
          <a:blip r:embed="rId3"/>
          <a:stretch>
            <a:fillRect/>
          </a:stretch>
        </p:blipFill>
        <p:spPr>
          <a:xfrm>
            <a:off x="2083679" y="2460070"/>
            <a:ext cx="4911328" cy="2514060"/>
          </a:xfrm>
          <a:prstGeom prst="rect">
            <a:avLst/>
          </a:prstGeom>
        </p:spPr>
      </p:pic>
      <p:sp>
        <p:nvSpPr>
          <p:cNvPr id="3" name="Content Placeholder 2">
            <a:extLst>
              <a:ext uri="{FF2B5EF4-FFF2-40B4-BE49-F238E27FC236}">
                <a16:creationId xmlns:a16="http://schemas.microsoft.com/office/drawing/2014/main" id="{C0F59E35-745C-40B1-ACA3-C2479371B410}"/>
              </a:ext>
            </a:extLst>
          </p:cNvPr>
          <p:cNvSpPr>
            <a:spLocks noGrp="1"/>
          </p:cNvSpPr>
          <p:nvPr>
            <p:ph sz="quarter" idx="16"/>
          </p:nvPr>
        </p:nvSpPr>
        <p:spPr>
          <a:xfrm>
            <a:off x="457200" y="5101238"/>
            <a:ext cx="8164286" cy="1157696"/>
          </a:xfrm>
        </p:spPr>
        <p:txBody>
          <a:bodyPr/>
          <a:lstStyle/>
          <a:p>
            <a:pPr marL="432" indent="0">
              <a:buNone/>
            </a:pPr>
            <a:r>
              <a:rPr lang="en-IN" sz="2400" b="1" dirty="0"/>
              <a:t>Learning Goal</a:t>
            </a:r>
            <a:r>
              <a:rPr lang="en-IN" sz="2400" dirty="0"/>
              <a:t> Given the atomic number and the mass number of an atom, state the number of protons, neutrons, and electrons.</a:t>
            </a:r>
          </a:p>
        </p:txBody>
      </p:sp>
    </p:spTree>
    <p:extLst>
      <p:ext uri="{BB962C8B-B14F-4D97-AF65-F5344CB8AC3E}">
        <p14:creationId xmlns:p14="http://schemas.microsoft.com/office/powerpoint/2010/main" val="43712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dirty="0"/>
              <a:t>Chemical Symbols</a:t>
            </a:r>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199" y="1554203"/>
            <a:ext cx="4535715" cy="4686939"/>
          </a:xfrm>
        </p:spPr>
        <p:txBody>
          <a:bodyPr/>
          <a:lstStyle/>
          <a:p>
            <a:pPr marL="432" indent="0">
              <a:buNone/>
            </a:pPr>
            <a:r>
              <a:rPr lang="en-IN" sz="2400" b="1" dirty="0"/>
              <a:t>Chemical symbols</a:t>
            </a:r>
            <a:r>
              <a:rPr lang="en-IN" sz="2400" dirty="0"/>
              <a:t> are one- or two-letter abbreviations for an element’s name.</a:t>
            </a:r>
          </a:p>
          <a:p>
            <a:pPr marL="432" indent="0">
              <a:buNone/>
            </a:pPr>
            <a:r>
              <a:rPr lang="en-IN" sz="2400" dirty="0"/>
              <a:t>When chemical symbols contain two letters, the second letter is </a:t>
            </a:r>
            <a:r>
              <a:rPr lang="en-IN" sz="2400" b="1" dirty="0"/>
              <a:t>Not</a:t>
            </a:r>
            <a:r>
              <a:rPr lang="en-IN" sz="2400" dirty="0"/>
              <a:t> capitalized.</a:t>
            </a:r>
          </a:p>
          <a:p>
            <a:r>
              <a:rPr lang="en-IN" sz="2400" dirty="0"/>
              <a:t>C</a:t>
            </a:r>
            <a:r>
              <a:rPr lang="en-IN" sz="100" dirty="0"/>
              <a:t> </a:t>
            </a:r>
            <a:r>
              <a:rPr lang="en-IN" sz="2400" dirty="0"/>
              <a:t>o is the chemical symbol for cobalt</a:t>
            </a:r>
          </a:p>
          <a:p>
            <a:r>
              <a:rPr lang="en-IN" sz="2400" dirty="0"/>
              <a:t>C</a:t>
            </a:r>
            <a:r>
              <a:rPr lang="en-IN" sz="100" dirty="0"/>
              <a:t> </a:t>
            </a:r>
            <a:r>
              <a:rPr lang="en-IN" sz="2400" dirty="0"/>
              <a:t>O specifies there are two elements present, carbon and oxygen</a:t>
            </a:r>
          </a:p>
        </p:txBody>
      </p:sp>
      <p:pic>
        <p:nvPicPr>
          <p:cNvPr id="5" name="Content Placeholder 4" descr="A sample of carbon powder.">
            <a:extLst>
              <a:ext uri="{FF2B5EF4-FFF2-40B4-BE49-F238E27FC236}">
                <a16:creationId xmlns:a16="http://schemas.microsoft.com/office/drawing/2014/main" id="{800B12B4-C913-465A-AED2-DAD55CA16D87}"/>
              </a:ext>
            </a:extLst>
          </p:cNvPr>
          <p:cNvPicPr>
            <a:picLocks noGrp="1" noChangeAspect="1"/>
          </p:cNvPicPr>
          <p:nvPr>
            <p:ph sz="quarter" idx="16"/>
          </p:nvPr>
        </p:nvPicPr>
        <p:blipFill>
          <a:blip r:embed="rId2"/>
          <a:stretch>
            <a:fillRect/>
          </a:stretch>
        </p:blipFill>
        <p:spPr>
          <a:xfrm>
            <a:off x="5556045" y="1736083"/>
            <a:ext cx="3097392" cy="2281615"/>
          </a:xfrm>
          <a:prstGeom prst="rect">
            <a:avLst/>
          </a:prstGeom>
        </p:spPr>
      </p:pic>
      <p:graphicFrame>
        <p:nvGraphicFramePr>
          <p:cNvPr id="8" name="Table 8">
            <a:extLst>
              <a:ext uri="{FF2B5EF4-FFF2-40B4-BE49-F238E27FC236}">
                <a16:creationId xmlns:a16="http://schemas.microsoft.com/office/drawing/2014/main" id="{4DA157F3-53FD-4CD0-8DA1-347103EF011B}"/>
              </a:ext>
            </a:extLst>
          </p:cNvPr>
          <p:cNvGraphicFramePr>
            <a:graphicFrameLocks noGrp="1"/>
          </p:cNvGraphicFramePr>
          <p:nvPr>
            <p:ph sz="quarter" idx="15"/>
            <p:extLst>
              <p:ext uri="{D42A27DB-BD31-4B8C-83A1-F6EECF244321}">
                <p14:modId xmlns:p14="http://schemas.microsoft.com/office/powerpoint/2010/main" val="4144435175"/>
              </p:ext>
            </p:extLst>
          </p:nvPr>
        </p:nvGraphicFramePr>
        <p:xfrm>
          <a:off x="5595256" y="4320902"/>
          <a:ext cx="3091544" cy="1920240"/>
        </p:xfrm>
        <a:graphic>
          <a:graphicData uri="http://schemas.openxmlformats.org/drawingml/2006/table">
            <a:tbl>
              <a:tblPr firstRow="1" bandRow="1">
                <a:tableStyleId>{40F9630F-82C1-40B7-BC3A-925EFCFF5E92}</a:tableStyleId>
              </a:tblPr>
              <a:tblGrid>
                <a:gridCol w="1422401">
                  <a:extLst>
                    <a:ext uri="{9D8B030D-6E8A-4147-A177-3AD203B41FA5}">
                      <a16:colId xmlns:a16="http://schemas.microsoft.com/office/drawing/2014/main" val="2643750435"/>
                    </a:ext>
                  </a:extLst>
                </a:gridCol>
                <a:gridCol w="1669143">
                  <a:extLst>
                    <a:ext uri="{9D8B030D-6E8A-4147-A177-3AD203B41FA5}">
                      <a16:colId xmlns:a16="http://schemas.microsoft.com/office/drawing/2014/main" val="3495765422"/>
                    </a:ext>
                  </a:extLst>
                </a:gridCol>
              </a:tblGrid>
              <a:tr h="0">
                <a:tc>
                  <a:txBody>
                    <a:bodyPr/>
                    <a:lstStyle/>
                    <a:p>
                      <a:r>
                        <a:rPr lang="en-IN" sz="1600" b="1" baseline="0" dirty="0">
                          <a:latin typeface="+mn-lt"/>
                        </a:rPr>
                        <a:t>One-Letter Symbols</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baseline="0" dirty="0">
                          <a:latin typeface="+mn-lt"/>
                        </a:rPr>
                        <a:t>Two-Letter Symbols</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5241758"/>
                  </a:ext>
                </a:extLst>
              </a:tr>
              <a:tr h="328144">
                <a:tc>
                  <a:txBody>
                    <a:bodyPr/>
                    <a:lstStyle/>
                    <a:p>
                      <a:r>
                        <a:rPr lang="en-IN" sz="1600" baseline="0" dirty="0">
                          <a:latin typeface="+mn-lt"/>
                        </a:rPr>
                        <a:t>C carbon</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600" baseline="0" dirty="0">
                          <a:latin typeface="+mn-lt"/>
                        </a:rPr>
                        <a:t>C</a:t>
                      </a:r>
                      <a:r>
                        <a:rPr lang="en-IN" sz="100" baseline="0" dirty="0">
                          <a:latin typeface="+mn-lt"/>
                        </a:rPr>
                        <a:t> </a:t>
                      </a:r>
                      <a:r>
                        <a:rPr lang="en-IN" sz="1600" baseline="0" dirty="0">
                          <a:latin typeface="+mn-lt"/>
                        </a:rPr>
                        <a:t>o cobalt</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6797573"/>
                  </a:ext>
                </a:extLst>
              </a:tr>
              <a:tr h="328144">
                <a:tc>
                  <a:txBody>
                    <a:bodyPr/>
                    <a:lstStyle/>
                    <a:p>
                      <a:r>
                        <a:rPr lang="en-IN" sz="1600" baseline="0" dirty="0">
                          <a:latin typeface="+mn-lt"/>
                        </a:rPr>
                        <a:t>S </a:t>
                      </a:r>
                      <a:r>
                        <a:rPr lang="en-IN" sz="1600" baseline="0" dirty="0" err="1">
                          <a:latin typeface="+mn-lt"/>
                        </a:rPr>
                        <a:t>sulfur</a:t>
                      </a:r>
                      <a:endParaRPr lang="en-IN" sz="1600" baseline="0" dirty="0">
                        <a:latin typeface="+mn-lt"/>
                      </a:endParaRP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600" baseline="0" dirty="0">
                          <a:latin typeface="+mn-lt"/>
                        </a:rPr>
                        <a:t>S</a:t>
                      </a:r>
                      <a:r>
                        <a:rPr lang="en-IN" sz="100" baseline="0" dirty="0">
                          <a:latin typeface="+mn-lt"/>
                        </a:rPr>
                        <a:t> </a:t>
                      </a:r>
                      <a:r>
                        <a:rPr lang="en-IN" sz="1600" baseline="0" dirty="0">
                          <a:latin typeface="+mn-lt"/>
                        </a:rPr>
                        <a:t>i silicon</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1411451"/>
                  </a:ext>
                </a:extLst>
              </a:tr>
              <a:tr h="328144">
                <a:tc>
                  <a:txBody>
                    <a:bodyPr/>
                    <a:lstStyle/>
                    <a:p>
                      <a:r>
                        <a:rPr lang="en-IN" sz="1600" baseline="0" dirty="0">
                          <a:latin typeface="+mn-lt"/>
                        </a:rPr>
                        <a:t>N nitrogen</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600" baseline="0" dirty="0">
                          <a:latin typeface="+mn-lt"/>
                        </a:rPr>
                        <a:t>N</a:t>
                      </a:r>
                      <a:r>
                        <a:rPr lang="en-IN" sz="100" baseline="0" dirty="0">
                          <a:latin typeface="+mn-lt"/>
                        </a:rPr>
                        <a:t> </a:t>
                      </a:r>
                      <a:r>
                        <a:rPr lang="en-IN" sz="1600" baseline="0" dirty="0">
                          <a:latin typeface="+mn-lt"/>
                        </a:rPr>
                        <a:t>e neon</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2332020"/>
                  </a:ext>
                </a:extLst>
              </a:tr>
              <a:tr h="328144">
                <a:tc>
                  <a:txBody>
                    <a:bodyPr/>
                    <a:lstStyle/>
                    <a:p>
                      <a:r>
                        <a:rPr lang="en-IN" sz="1600" baseline="0" dirty="0">
                          <a:latin typeface="+mn-lt"/>
                        </a:rPr>
                        <a:t>H hydrogen</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600" baseline="0" dirty="0">
                          <a:latin typeface="+mn-lt"/>
                        </a:rPr>
                        <a:t>H</a:t>
                      </a:r>
                      <a:r>
                        <a:rPr lang="en-IN" sz="100" baseline="0" dirty="0">
                          <a:latin typeface="+mn-lt"/>
                        </a:rPr>
                        <a:t> </a:t>
                      </a:r>
                      <a:r>
                        <a:rPr lang="en-IN" sz="1600" baseline="0" dirty="0">
                          <a:latin typeface="+mn-lt"/>
                        </a:rPr>
                        <a:t>e helium</a:t>
                      </a:r>
                    </a:p>
                  </a:txBody>
                  <a:tcPr marL="56777" marR="5677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4402797"/>
                  </a:ext>
                </a:extLst>
              </a:tr>
            </a:tbl>
          </a:graphicData>
        </a:graphic>
      </p:graphicFrame>
    </p:spTree>
    <p:extLst>
      <p:ext uri="{BB962C8B-B14F-4D97-AF65-F5344CB8AC3E}">
        <p14:creationId xmlns:p14="http://schemas.microsoft.com/office/powerpoint/2010/main" val="1585058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2A31-9084-48BA-AD46-723D867660E9}"/>
              </a:ext>
            </a:extLst>
          </p:cNvPr>
          <p:cNvSpPr>
            <a:spLocks noGrp="1"/>
          </p:cNvSpPr>
          <p:nvPr>
            <p:ph type="title"/>
          </p:nvPr>
        </p:nvSpPr>
        <p:spPr/>
        <p:txBody>
          <a:bodyPr/>
          <a:lstStyle/>
          <a:p>
            <a:r>
              <a:rPr lang="en-IN" dirty="0"/>
              <a:t>Atomic Number</a:t>
            </a:r>
          </a:p>
        </p:txBody>
      </p:sp>
      <p:sp>
        <p:nvSpPr>
          <p:cNvPr id="3" name="Content Placeholder 2">
            <a:extLst>
              <a:ext uri="{FF2B5EF4-FFF2-40B4-BE49-F238E27FC236}">
                <a16:creationId xmlns:a16="http://schemas.microsoft.com/office/drawing/2014/main" id="{D3B199FE-AFF4-4748-8578-2EF3905C9196}"/>
              </a:ext>
            </a:extLst>
          </p:cNvPr>
          <p:cNvSpPr>
            <a:spLocks noGrp="1"/>
          </p:cNvSpPr>
          <p:nvPr>
            <p:ph sz="quarter" idx="13"/>
          </p:nvPr>
        </p:nvSpPr>
        <p:spPr>
          <a:xfrm>
            <a:off x="457200" y="1556326"/>
            <a:ext cx="8229600" cy="3030187"/>
          </a:xfrm>
        </p:spPr>
        <p:txBody>
          <a:bodyPr/>
          <a:lstStyle/>
          <a:p>
            <a:pPr marL="432" indent="0">
              <a:buNone/>
            </a:pPr>
            <a:r>
              <a:rPr lang="en-IN" dirty="0"/>
              <a:t>The </a:t>
            </a:r>
            <a:r>
              <a:rPr lang="en-IN" b="1" dirty="0"/>
              <a:t>atomic number</a:t>
            </a:r>
          </a:p>
          <a:p>
            <a:r>
              <a:rPr lang="en-IN" dirty="0"/>
              <a:t>is a whole number specific for each element</a:t>
            </a:r>
          </a:p>
          <a:p>
            <a:r>
              <a:rPr lang="en-IN" dirty="0"/>
              <a:t>is the same for all atoms of that element</a:t>
            </a:r>
          </a:p>
          <a:p>
            <a:r>
              <a:rPr lang="en-IN" dirty="0"/>
              <a:t>is equal to the number of protons in an atom</a:t>
            </a:r>
          </a:p>
          <a:p>
            <a:r>
              <a:rPr lang="en-IN" dirty="0"/>
              <a:t>appears above the symbol of an element in the periodic table</a:t>
            </a:r>
          </a:p>
        </p:txBody>
      </p:sp>
      <p:pic>
        <p:nvPicPr>
          <p:cNvPr id="5" name="Content Placeholder 4" descr="A square in the periodic table has the symbol, N a., with the atomic number, 11, above it.">
            <a:extLst>
              <a:ext uri="{FF2B5EF4-FFF2-40B4-BE49-F238E27FC236}">
                <a16:creationId xmlns:a16="http://schemas.microsoft.com/office/drawing/2014/main" id="{6D71CCEA-9CF4-4288-9A03-7CFD80CE4F6A}"/>
              </a:ext>
            </a:extLst>
          </p:cNvPr>
          <p:cNvPicPr>
            <a:picLocks noGrp="1" noChangeAspect="1"/>
          </p:cNvPicPr>
          <p:nvPr>
            <p:ph sz="quarter" idx="14"/>
          </p:nvPr>
        </p:nvPicPr>
        <p:blipFill>
          <a:blip r:embed="rId2"/>
          <a:stretch>
            <a:fillRect/>
          </a:stretch>
        </p:blipFill>
        <p:spPr>
          <a:xfrm>
            <a:off x="2700975" y="4830189"/>
            <a:ext cx="3742049" cy="1488772"/>
          </a:xfrm>
          <a:prstGeom prst="rect">
            <a:avLst/>
          </a:prstGeom>
        </p:spPr>
      </p:pic>
    </p:spTree>
    <p:extLst>
      <p:ext uri="{BB962C8B-B14F-4D97-AF65-F5344CB8AC3E}">
        <p14:creationId xmlns:p14="http://schemas.microsoft.com/office/powerpoint/2010/main" val="2920486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6907-B13D-45A3-A345-12351DFC1CDC}"/>
              </a:ext>
            </a:extLst>
          </p:cNvPr>
          <p:cNvSpPr>
            <a:spLocks noGrp="1"/>
          </p:cNvSpPr>
          <p:nvPr>
            <p:ph type="title"/>
          </p:nvPr>
        </p:nvSpPr>
        <p:spPr/>
        <p:txBody>
          <a:bodyPr/>
          <a:lstStyle/>
          <a:p>
            <a:r>
              <a:rPr lang="en-IN" dirty="0"/>
              <a:t>Atomic Numbers and Protons</a:t>
            </a:r>
          </a:p>
        </p:txBody>
      </p:sp>
      <p:sp>
        <p:nvSpPr>
          <p:cNvPr id="3" name="Content Placeholder 2">
            <a:extLst>
              <a:ext uri="{FF2B5EF4-FFF2-40B4-BE49-F238E27FC236}">
                <a16:creationId xmlns:a16="http://schemas.microsoft.com/office/drawing/2014/main" id="{DE3D0C98-E9C1-49ED-827F-288569108589}"/>
              </a:ext>
            </a:extLst>
          </p:cNvPr>
          <p:cNvSpPr>
            <a:spLocks noGrp="1"/>
          </p:cNvSpPr>
          <p:nvPr>
            <p:ph sz="quarter" idx="13"/>
          </p:nvPr>
        </p:nvSpPr>
        <p:spPr>
          <a:xfrm>
            <a:off x="457200" y="1556326"/>
            <a:ext cx="8470900" cy="4467955"/>
          </a:xfrm>
        </p:spPr>
        <p:txBody>
          <a:bodyPr/>
          <a:lstStyle/>
          <a:p>
            <a:r>
              <a:rPr lang="en-IN" dirty="0"/>
              <a:t>Hydrogen has atomic number 1; every H atom has 1 proton</a:t>
            </a:r>
          </a:p>
          <a:p>
            <a:r>
              <a:rPr lang="en-IN" dirty="0"/>
              <a:t>Carbon has atomic number 6; every C atom has 6 protons</a:t>
            </a:r>
          </a:p>
          <a:p>
            <a:r>
              <a:rPr lang="en-IN" dirty="0"/>
              <a:t>Copper has atomic number 29; every C</a:t>
            </a:r>
            <a:r>
              <a:rPr lang="en-IN" sz="100" dirty="0"/>
              <a:t> </a:t>
            </a:r>
            <a:r>
              <a:rPr lang="en-IN" dirty="0"/>
              <a:t>u atom has 29 protons</a:t>
            </a:r>
          </a:p>
          <a:p>
            <a:r>
              <a:rPr lang="en-IN" dirty="0"/>
              <a:t>Gold has atomic number 79; every A</a:t>
            </a:r>
            <a:r>
              <a:rPr lang="en-IN" sz="100" dirty="0"/>
              <a:t> </a:t>
            </a:r>
            <a:r>
              <a:rPr lang="en-IN" dirty="0"/>
              <a:t>u atom has 79 protons</a:t>
            </a:r>
          </a:p>
        </p:txBody>
      </p:sp>
    </p:spTree>
    <p:extLst>
      <p:ext uri="{BB962C8B-B14F-4D97-AF65-F5344CB8AC3E}">
        <p14:creationId xmlns:p14="http://schemas.microsoft.com/office/powerpoint/2010/main" val="1781988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656B-F7E0-4983-8ED2-07C99B391BD7}"/>
              </a:ext>
            </a:extLst>
          </p:cNvPr>
          <p:cNvSpPr>
            <a:spLocks noGrp="1"/>
          </p:cNvSpPr>
          <p:nvPr>
            <p:ph type="title"/>
          </p:nvPr>
        </p:nvSpPr>
        <p:spPr>
          <a:xfrm>
            <a:off x="457200" y="215371"/>
            <a:ext cx="8294914" cy="1097279"/>
          </a:xfrm>
        </p:spPr>
        <p:txBody>
          <a:bodyPr/>
          <a:lstStyle/>
          <a:p>
            <a:r>
              <a:rPr lang="en-IN" dirty="0"/>
              <a:t>Atomic Number = Protons in an Atom</a:t>
            </a:r>
          </a:p>
        </p:txBody>
      </p:sp>
      <p:pic>
        <p:nvPicPr>
          <p:cNvPr id="5" name="Content Placeholder 4" descr="An image of a periodic table shows lithium, atomic number 3, is located in group 1 A on the left side. For long description in Notes pane, press F6.">
            <a:extLst>
              <a:ext uri="{FF2B5EF4-FFF2-40B4-BE49-F238E27FC236}">
                <a16:creationId xmlns:a16="http://schemas.microsoft.com/office/drawing/2014/main" id="{3689A089-ADCB-497C-8A46-8C4897CB7E73}"/>
              </a:ext>
            </a:extLst>
          </p:cNvPr>
          <p:cNvPicPr>
            <a:picLocks noGrp="1" noChangeAspect="1"/>
          </p:cNvPicPr>
          <p:nvPr>
            <p:ph sz="quarter" idx="13"/>
          </p:nvPr>
        </p:nvPicPr>
        <p:blipFill>
          <a:blip r:embed="rId3"/>
          <a:stretch>
            <a:fillRect/>
          </a:stretch>
        </p:blipFill>
        <p:spPr>
          <a:xfrm>
            <a:off x="1227902" y="1719245"/>
            <a:ext cx="6688195" cy="3422007"/>
          </a:xfrm>
          <a:prstGeom prst="rect">
            <a:avLst/>
          </a:prstGeom>
        </p:spPr>
      </p:pic>
      <p:sp>
        <p:nvSpPr>
          <p:cNvPr id="4" name="Content Placeholder 3">
            <a:extLst>
              <a:ext uri="{FF2B5EF4-FFF2-40B4-BE49-F238E27FC236}">
                <a16:creationId xmlns:a16="http://schemas.microsoft.com/office/drawing/2014/main" id="{08CDAA61-95E1-40E4-AE77-E0184685F87F}"/>
              </a:ext>
            </a:extLst>
          </p:cNvPr>
          <p:cNvSpPr>
            <a:spLocks noGrp="1"/>
          </p:cNvSpPr>
          <p:nvPr>
            <p:ph sz="quarter" idx="14"/>
          </p:nvPr>
        </p:nvSpPr>
        <p:spPr>
          <a:xfrm>
            <a:off x="457200" y="5478946"/>
            <a:ext cx="8229600" cy="811578"/>
          </a:xfrm>
        </p:spPr>
        <p:txBody>
          <a:bodyPr/>
          <a:lstStyle/>
          <a:p>
            <a:pPr marL="432" indent="0">
              <a:buNone/>
            </a:pPr>
            <a:r>
              <a:rPr lang="en-IN" dirty="0"/>
              <a:t>All atoms of lithium contain three protons, and all atoms of carbon contain six protons.</a:t>
            </a:r>
          </a:p>
        </p:txBody>
      </p:sp>
    </p:spTree>
    <p:extLst>
      <p:ext uri="{BB962C8B-B14F-4D97-AF65-F5344CB8AC3E}">
        <p14:creationId xmlns:p14="http://schemas.microsoft.com/office/powerpoint/2010/main" val="2663189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Learning Check 1</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66640" y="1555747"/>
            <a:ext cx="8220160" cy="975181"/>
          </a:xfrm>
        </p:spPr>
        <p:txBody>
          <a:bodyPr/>
          <a:lstStyle/>
          <a:p>
            <a:pPr marL="432" indent="0">
              <a:buNone/>
            </a:pPr>
            <a:r>
              <a:rPr lang="en-IN" sz="2400" dirty="0"/>
              <a:t>Select the correct number of protons in each atom.</a:t>
            </a:r>
          </a:p>
          <a:p>
            <a:pPr marL="432" indent="0">
              <a:buNone/>
            </a:pPr>
            <a:r>
              <a:rPr lang="en-IN" sz="2400" b="1" dirty="0">
                <a:solidFill>
                  <a:schemeClr val="tx2"/>
                </a:solidFill>
              </a:rPr>
              <a:t>A.</a:t>
            </a:r>
            <a:r>
              <a:rPr lang="en-IN" sz="2400" dirty="0"/>
              <a:t> Fluorine atom</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457200" y="2747738"/>
            <a:ext cx="1969573" cy="417298"/>
          </a:xfrm>
        </p:spPr>
        <p:txBody>
          <a:bodyPr/>
          <a:lstStyle/>
          <a:p>
            <a:pPr marL="432" indent="0">
              <a:buNone/>
            </a:pPr>
            <a:r>
              <a:rPr lang="en-US" sz="2400" dirty="0">
                <a:solidFill>
                  <a:srgbClr val="007FA3"/>
                </a:solidFill>
                <a:cs typeface="Arial" pitchFamily="34" charset="0"/>
              </a:rPr>
              <a:t>1.</a:t>
            </a:r>
            <a:r>
              <a:rPr lang="en-US" sz="2400" dirty="0">
                <a:cs typeface="Arial" pitchFamily="34" charset="0"/>
              </a:rPr>
              <a:t> 9 protons</a:t>
            </a:r>
            <a:endParaRPr lang="en-IN" sz="2400" dirty="0"/>
          </a:p>
        </p:txBody>
      </p:sp>
      <p:sp>
        <p:nvSpPr>
          <p:cNvPr id="13" name="Content Placeholder 12">
            <a:extLst>
              <a:ext uri="{FF2B5EF4-FFF2-40B4-BE49-F238E27FC236}">
                <a16:creationId xmlns:a16="http://schemas.microsoft.com/office/drawing/2014/main" id="{DCBFA10E-1439-4ADA-9B25-E24977538ED3}"/>
              </a:ext>
            </a:extLst>
          </p:cNvPr>
          <p:cNvSpPr>
            <a:spLocks noGrp="1"/>
          </p:cNvSpPr>
          <p:nvPr>
            <p:ph sz="quarter" idx="17"/>
          </p:nvPr>
        </p:nvSpPr>
        <p:spPr>
          <a:xfrm>
            <a:off x="3471560" y="2721712"/>
            <a:ext cx="1969573" cy="443323"/>
          </a:xfrm>
        </p:spPr>
        <p:txBody>
          <a:bodyPr/>
          <a:lstStyle/>
          <a:p>
            <a:pPr marL="432" indent="0">
              <a:buNone/>
            </a:pPr>
            <a:r>
              <a:rPr lang="en-IN" sz="2400" dirty="0">
                <a:solidFill>
                  <a:srgbClr val="007FA3"/>
                </a:solidFill>
              </a:rPr>
              <a:t>2.</a:t>
            </a:r>
            <a:r>
              <a:rPr lang="en-IN" sz="2400" dirty="0"/>
              <a:t> 17 protons</a:t>
            </a:r>
          </a:p>
        </p:txBody>
      </p:sp>
      <p:sp>
        <p:nvSpPr>
          <p:cNvPr id="14" name="Content Placeholder 13">
            <a:extLst>
              <a:ext uri="{FF2B5EF4-FFF2-40B4-BE49-F238E27FC236}">
                <a16:creationId xmlns:a16="http://schemas.microsoft.com/office/drawing/2014/main" id="{AF9F08E6-76B5-429F-B94A-369DBBF62642}"/>
              </a:ext>
            </a:extLst>
          </p:cNvPr>
          <p:cNvSpPr>
            <a:spLocks noGrp="1"/>
          </p:cNvSpPr>
          <p:nvPr>
            <p:ph sz="quarter" idx="18"/>
          </p:nvPr>
        </p:nvSpPr>
        <p:spPr>
          <a:xfrm>
            <a:off x="5815309" y="2738848"/>
            <a:ext cx="2604414" cy="442930"/>
          </a:xfrm>
        </p:spPr>
        <p:txBody>
          <a:bodyPr/>
          <a:lstStyle/>
          <a:p>
            <a:pPr marL="432" indent="0">
              <a:buNone/>
            </a:pPr>
            <a:r>
              <a:rPr lang="en-IN" sz="2400" dirty="0">
                <a:solidFill>
                  <a:srgbClr val="007FA3"/>
                </a:solidFill>
              </a:rPr>
              <a:t>3.</a:t>
            </a:r>
            <a:r>
              <a:rPr lang="en-IN" sz="2400" dirty="0"/>
              <a:t> 10 protons</a:t>
            </a:r>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294818"/>
            <a:ext cx="2581437" cy="455247"/>
          </a:xfrm>
        </p:spPr>
        <p:txBody>
          <a:bodyPr/>
          <a:lstStyle/>
          <a:p>
            <a:pPr marL="0" indent="0">
              <a:buNone/>
            </a:pPr>
            <a:r>
              <a:rPr lang="en-IN" sz="2400" b="1" dirty="0">
                <a:solidFill>
                  <a:schemeClr val="tx2"/>
                </a:solidFill>
              </a:rPr>
              <a:t>B.</a:t>
            </a:r>
            <a:r>
              <a:rPr lang="en-IN" sz="2400" dirty="0"/>
              <a:t> Potassium</a:t>
            </a:r>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787651" y="3862844"/>
            <a:ext cx="1946496" cy="445917"/>
          </a:xfrm>
        </p:spPr>
        <p:txBody>
          <a:bodyPr/>
          <a:lstStyle/>
          <a:p>
            <a:pPr marL="0" indent="0">
              <a:buNone/>
            </a:pPr>
            <a:r>
              <a:rPr lang="en-IN" sz="2400" dirty="0">
                <a:solidFill>
                  <a:srgbClr val="007FA3"/>
                </a:solidFill>
              </a:rPr>
              <a:t>1.</a:t>
            </a:r>
            <a:r>
              <a:rPr lang="en-IN" sz="2400" dirty="0"/>
              <a:t> 15 protons</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3471561" y="3857872"/>
            <a:ext cx="1946495" cy="503227"/>
          </a:xfrm>
        </p:spPr>
        <p:txBody>
          <a:bodyPr/>
          <a:lstStyle/>
          <a:p>
            <a:pPr marL="432" indent="0">
              <a:buNone/>
            </a:pPr>
            <a:r>
              <a:rPr lang="en-IN" sz="2400" dirty="0">
                <a:solidFill>
                  <a:srgbClr val="007FA3"/>
                </a:solidFill>
              </a:rPr>
              <a:t>2.</a:t>
            </a:r>
            <a:r>
              <a:rPr lang="en-IN" sz="2400" dirty="0"/>
              <a:t> 39 protons</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5866969" y="3862046"/>
            <a:ext cx="2813954" cy="455139"/>
          </a:xfrm>
        </p:spPr>
        <p:txBody>
          <a:bodyPr/>
          <a:lstStyle/>
          <a:p>
            <a:pPr marL="432" indent="0">
              <a:buNone/>
            </a:pPr>
            <a:r>
              <a:rPr lang="pt-BR" sz="2400" dirty="0">
                <a:solidFill>
                  <a:srgbClr val="007FA3"/>
                </a:solidFill>
              </a:rPr>
              <a:t>3.</a:t>
            </a:r>
            <a:r>
              <a:rPr lang="pt-BR" sz="2400" dirty="0"/>
              <a:t> 19 protons</a:t>
            </a:r>
            <a:endParaRPr lang="en-IN" sz="2400" dirty="0"/>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8" y="4531199"/>
            <a:ext cx="2582110" cy="445916"/>
          </a:xfrm>
        </p:spPr>
        <p:txBody>
          <a:bodyPr/>
          <a:lstStyle/>
          <a:p>
            <a:pPr marL="432" indent="0">
              <a:buNone/>
            </a:pPr>
            <a:r>
              <a:rPr lang="en-IN" sz="2400" b="1" dirty="0">
                <a:solidFill>
                  <a:schemeClr val="tx2"/>
                </a:solidFill>
              </a:rPr>
              <a:t>C.</a:t>
            </a:r>
            <a:r>
              <a:rPr lang="en-IN" sz="2400" dirty="0"/>
              <a:t> Barium atom</a:t>
            </a:r>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0" y="5163963"/>
            <a:ext cx="2258397" cy="455247"/>
          </a:xfrm>
        </p:spPr>
        <p:txBody>
          <a:bodyPr/>
          <a:lstStyle/>
          <a:p>
            <a:pPr marL="0" indent="0">
              <a:buNone/>
            </a:pPr>
            <a:r>
              <a:rPr lang="en-IN" sz="2400" dirty="0">
                <a:solidFill>
                  <a:srgbClr val="007FA3"/>
                </a:solidFill>
                <a:latin typeface="+mn-lt"/>
              </a:rPr>
              <a:t>1.</a:t>
            </a:r>
            <a:r>
              <a:rPr lang="en-IN" sz="2400" dirty="0">
                <a:latin typeface="+mn-lt"/>
              </a:rPr>
              <a:t> 137 protons</a:t>
            </a:r>
          </a:p>
        </p:txBody>
      </p:sp>
      <p:sp>
        <p:nvSpPr>
          <p:cNvPr id="21" name="Content Placeholder 20">
            <a:extLst>
              <a:ext uri="{FF2B5EF4-FFF2-40B4-BE49-F238E27FC236}">
                <a16:creationId xmlns:a16="http://schemas.microsoft.com/office/drawing/2014/main" id="{F7AFD131-E63A-4594-B24A-BE9910C6E7F3}"/>
              </a:ext>
            </a:extLst>
          </p:cNvPr>
          <p:cNvSpPr>
            <a:spLocks noGrp="1"/>
          </p:cNvSpPr>
          <p:nvPr>
            <p:ph sz="quarter" idx="25"/>
          </p:nvPr>
        </p:nvSpPr>
        <p:spPr>
          <a:xfrm>
            <a:off x="3471560" y="5162501"/>
            <a:ext cx="1969573" cy="455249"/>
          </a:xfrm>
        </p:spPr>
        <p:txBody>
          <a:bodyPr/>
          <a:lstStyle/>
          <a:p>
            <a:pPr marL="0" indent="0">
              <a:buNone/>
            </a:pPr>
            <a:r>
              <a:rPr lang="en-IN" sz="2400" dirty="0">
                <a:solidFill>
                  <a:srgbClr val="007FA3"/>
                </a:solidFill>
                <a:latin typeface="+mn-lt"/>
              </a:rPr>
              <a:t>2.</a:t>
            </a:r>
            <a:r>
              <a:rPr lang="en-IN" sz="2400" dirty="0">
                <a:latin typeface="+mn-lt"/>
              </a:rPr>
              <a:t> 56 protons</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5866646" y="5148310"/>
            <a:ext cx="2810714" cy="490614"/>
          </a:xfrm>
        </p:spPr>
        <p:txBody>
          <a:bodyPr/>
          <a:lstStyle/>
          <a:p>
            <a:pPr marL="0" indent="0">
              <a:buNone/>
            </a:pPr>
            <a:r>
              <a:rPr lang="en-IN" sz="2400" dirty="0">
                <a:solidFill>
                  <a:srgbClr val="007FA3"/>
                </a:solidFill>
                <a:latin typeface="+mn-lt"/>
              </a:rPr>
              <a:t>3.</a:t>
            </a:r>
            <a:r>
              <a:rPr lang="en-IN" sz="2400" dirty="0">
                <a:latin typeface="+mn-lt"/>
              </a:rPr>
              <a:t> 81 protons</a:t>
            </a:r>
          </a:p>
        </p:txBody>
      </p:sp>
    </p:spTree>
    <p:extLst>
      <p:ext uri="{BB962C8B-B14F-4D97-AF65-F5344CB8AC3E}">
        <p14:creationId xmlns:p14="http://schemas.microsoft.com/office/powerpoint/2010/main" val="1717083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Solution 1</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63937" y="1553403"/>
            <a:ext cx="8229600" cy="1023853"/>
          </a:xfrm>
        </p:spPr>
        <p:txBody>
          <a:bodyPr/>
          <a:lstStyle/>
          <a:p>
            <a:pPr marL="432" indent="0">
              <a:buNone/>
            </a:pPr>
            <a:r>
              <a:rPr lang="en-IN" sz="2400" dirty="0"/>
              <a:t>Select the correct number of protons in each atom.</a:t>
            </a:r>
            <a:endParaRPr lang="en-IN" sz="2400" b="1" dirty="0">
              <a:solidFill>
                <a:schemeClr val="tx2"/>
              </a:solidFill>
            </a:endParaRPr>
          </a:p>
          <a:p>
            <a:pPr marL="432" indent="0">
              <a:buNone/>
            </a:pPr>
            <a:r>
              <a:rPr lang="en-IN" sz="2400" b="1" dirty="0">
                <a:solidFill>
                  <a:schemeClr val="tx2"/>
                </a:solidFill>
              </a:rPr>
              <a:t>A.</a:t>
            </a:r>
            <a:r>
              <a:rPr lang="en-IN" sz="2400" dirty="0"/>
              <a:t> Fluorine atom</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457200" y="2715078"/>
            <a:ext cx="8220161" cy="445916"/>
          </a:xfrm>
        </p:spPr>
        <p:txBody>
          <a:bodyPr/>
          <a:lstStyle/>
          <a:p>
            <a:pPr marL="432" indent="0">
              <a:buNone/>
            </a:pPr>
            <a:r>
              <a:rPr lang="en-US" sz="2400" b="1" dirty="0">
                <a:solidFill>
                  <a:srgbClr val="007FA3"/>
                </a:solidFill>
                <a:cs typeface="Arial" pitchFamily="34" charset="0"/>
              </a:rPr>
              <a:t>1.</a:t>
            </a:r>
            <a:r>
              <a:rPr lang="en-US" sz="2400" b="1" dirty="0">
                <a:cs typeface="Arial" pitchFamily="34" charset="0"/>
              </a:rPr>
              <a:t> 9 protons</a:t>
            </a:r>
            <a:endParaRPr lang="en-IN" sz="2400" b="1" dirty="0"/>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282118"/>
            <a:ext cx="8218019" cy="455247"/>
          </a:xfrm>
        </p:spPr>
        <p:txBody>
          <a:bodyPr/>
          <a:lstStyle/>
          <a:p>
            <a:pPr marL="0" indent="0">
              <a:buNone/>
            </a:pPr>
            <a:r>
              <a:rPr lang="en-IN" sz="2400" b="1" dirty="0">
                <a:solidFill>
                  <a:schemeClr val="tx2"/>
                </a:solidFill>
              </a:rPr>
              <a:t>B.</a:t>
            </a:r>
            <a:r>
              <a:rPr lang="en-IN" sz="2400" dirty="0"/>
              <a:t> Potassium</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787650" y="3836418"/>
            <a:ext cx="2813954" cy="455139"/>
          </a:xfrm>
        </p:spPr>
        <p:txBody>
          <a:bodyPr/>
          <a:lstStyle/>
          <a:p>
            <a:pPr marL="432" indent="0">
              <a:buNone/>
            </a:pPr>
            <a:r>
              <a:rPr lang="pt-BR" sz="2400" b="1" dirty="0">
                <a:solidFill>
                  <a:srgbClr val="007FA3"/>
                </a:solidFill>
              </a:rPr>
              <a:t>3.</a:t>
            </a:r>
            <a:r>
              <a:rPr lang="pt-BR" sz="2400" b="1" dirty="0"/>
              <a:t> 19 protons</a:t>
            </a:r>
            <a:endParaRPr lang="en-IN" sz="2400" b="1" dirty="0"/>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416899"/>
            <a:ext cx="8220161" cy="445916"/>
          </a:xfrm>
        </p:spPr>
        <p:txBody>
          <a:bodyPr/>
          <a:lstStyle/>
          <a:p>
            <a:pPr marL="432" indent="0">
              <a:buNone/>
            </a:pPr>
            <a:r>
              <a:rPr lang="en-IN" sz="2400" b="1" dirty="0">
                <a:solidFill>
                  <a:schemeClr val="tx2"/>
                </a:solidFill>
              </a:rPr>
              <a:t>C.</a:t>
            </a:r>
            <a:r>
              <a:rPr lang="en-IN" sz="2400" dirty="0"/>
              <a:t> Barium atom</a:t>
            </a:r>
          </a:p>
        </p:txBody>
      </p:sp>
      <p:sp>
        <p:nvSpPr>
          <p:cNvPr id="21" name="Content Placeholder 20">
            <a:extLst>
              <a:ext uri="{FF2B5EF4-FFF2-40B4-BE49-F238E27FC236}">
                <a16:creationId xmlns:a16="http://schemas.microsoft.com/office/drawing/2014/main" id="{F7AFD131-E63A-4594-B24A-BE9910C6E7F3}"/>
              </a:ext>
            </a:extLst>
          </p:cNvPr>
          <p:cNvSpPr>
            <a:spLocks noGrp="1"/>
          </p:cNvSpPr>
          <p:nvPr>
            <p:ph sz="quarter" idx="25"/>
          </p:nvPr>
        </p:nvSpPr>
        <p:spPr>
          <a:xfrm>
            <a:off x="787650" y="4946601"/>
            <a:ext cx="4653483" cy="455248"/>
          </a:xfrm>
        </p:spPr>
        <p:txBody>
          <a:bodyPr/>
          <a:lstStyle/>
          <a:p>
            <a:pPr marL="0" indent="0">
              <a:buNone/>
            </a:pPr>
            <a:r>
              <a:rPr lang="en-IN" sz="2400" b="1" dirty="0">
                <a:solidFill>
                  <a:srgbClr val="007FA3"/>
                </a:solidFill>
                <a:latin typeface="+mn-lt"/>
              </a:rPr>
              <a:t>2.</a:t>
            </a:r>
            <a:r>
              <a:rPr lang="en-IN" sz="2400" b="1" dirty="0">
                <a:latin typeface="+mn-lt"/>
              </a:rPr>
              <a:t> 56 protons</a:t>
            </a:r>
          </a:p>
        </p:txBody>
      </p:sp>
    </p:spTree>
    <p:extLst>
      <p:ext uri="{BB962C8B-B14F-4D97-AF65-F5344CB8AC3E}">
        <p14:creationId xmlns:p14="http://schemas.microsoft.com/office/powerpoint/2010/main" val="3853084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C38BDD-3FE7-4CA9-A39D-EA67A58F625A}"/>
              </a:ext>
            </a:extLst>
          </p:cNvPr>
          <p:cNvSpPr>
            <a:spLocks noGrp="1"/>
          </p:cNvSpPr>
          <p:nvPr>
            <p:ph type="title"/>
          </p:nvPr>
        </p:nvSpPr>
        <p:spPr/>
        <p:txBody>
          <a:bodyPr/>
          <a:lstStyle/>
          <a:p>
            <a:r>
              <a:rPr lang="en-IN" dirty="0"/>
              <a:t>Atoms Are Neutral</a:t>
            </a:r>
          </a:p>
        </p:txBody>
      </p:sp>
      <p:sp>
        <p:nvSpPr>
          <p:cNvPr id="10" name="Content Placeholder 9">
            <a:extLst>
              <a:ext uri="{FF2B5EF4-FFF2-40B4-BE49-F238E27FC236}">
                <a16:creationId xmlns:a16="http://schemas.microsoft.com/office/drawing/2014/main" id="{F1B295D1-8846-41CA-BB53-4FCE3EADBBFC}"/>
              </a:ext>
            </a:extLst>
          </p:cNvPr>
          <p:cNvSpPr>
            <a:spLocks noGrp="1"/>
          </p:cNvSpPr>
          <p:nvPr>
            <p:ph sz="quarter" idx="13"/>
          </p:nvPr>
        </p:nvSpPr>
        <p:spPr>
          <a:xfrm>
            <a:off x="457200" y="1556327"/>
            <a:ext cx="8229600" cy="1630493"/>
          </a:xfrm>
        </p:spPr>
        <p:txBody>
          <a:bodyPr/>
          <a:lstStyle/>
          <a:p>
            <a:pPr marL="432" indent="0">
              <a:buNone/>
            </a:pPr>
            <a:r>
              <a:rPr lang="en-IN" dirty="0"/>
              <a:t>An atom of any element</a:t>
            </a:r>
          </a:p>
          <a:p>
            <a:r>
              <a:rPr lang="en-IN" dirty="0"/>
              <a:t>is electrically neutral; it has a net charge of zero.</a:t>
            </a:r>
          </a:p>
          <a:p>
            <a:r>
              <a:rPr lang="en-IN" dirty="0"/>
              <a:t>has an equal number of protons and electrons.</a:t>
            </a:r>
          </a:p>
        </p:txBody>
      </p:sp>
      <p:sp>
        <p:nvSpPr>
          <p:cNvPr id="11" name="Content Placeholder 10">
            <a:extLst>
              <a:ext uri="{FF2B5EF4-FFF2-40B4-BE49-F238E27FC236}">
                <a16:creationId xmlns:a16="http://schemas.microsoft.com/office/drawing/2014/main" id="{41AEF654-810C-4F5D-9B5B-8EECDB8C14D9}"/>
              </a:ext>
            </a:extLst>
          </p:cNvPr>
          <p:cNvSpPr>
            <a:spLocks noGrp="1"/>
          </p:cNvSpPr>
          <p:nvPr>
            <p:ph sz="quarter" idx="14"/>
          </p:nvPr>
        </p:nvSpPr>
        <p:spPr>
          <a:xfrm>
            <a:off x="457200" y="3351496"/>
            <a:ext cx="8229600" cy="1010441"/>
          </a:xfrm>
        </p:spPr>
        <p:txBody>
          <a:bodyPr/>
          <a:lstStyle/>
          <a:p>
            <a:pPr marL="432" indent="0">
              <a:buNone/>
            </a:pPr>
            <a:r>
              <a:rPr lang="en-IN" dirty="0"/>
              <a:t>A neutral atom of calcium, atomic number 20, contains 20 protons and 20 electrons. It has zero net charge.</a:t>
            </a:r>
          </a:p>
        </p:txBody>
      </p:sp>
    </p:spTree>
    <p:extLst>
      <p:ext uri="{BB962C8B-B14F-4D97-AF65-F5344CB8AC3E}">
        <p14:creationId xmlns:p14="http://schemas.microsoft.com/office/powerpoint/2010/main" val="1215096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7B5A-6A8F-4378-B23D-BF65FF97D1DE}"/>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721ED63A-0D1C-4721-9FD7-19E5924A0181}"/>
              </a:ext>
            </a:extLst>
          </p:cNvPr>
          <p:cNvSpPr>
            <a:spLocks noGrp="1"/>
          </p:cNvSpPr>
          <p:nvPr>
            <p:ph sz="quarter" idx="13"/>
          </p:nvPr>
        </p:nvSpPr>
        <p:spPr>
          <a:xfrm>
            <a:off x="457200" y="1556327"/>
            <a:ext cx="8280400" cy="1157844"/>
          </a:xfrm>
        </p:spPr>
        <p:txBody>
          <a:bodyPr/>
          <a:lstStyle/>
          <a:p>
            <a:pPr marL="432" indent="0">
              <a:buNone/>
            </a:pPr>
            <a:r>
              <a:rPr lang="en-IN" dirty="0"/>
              <a:t>Use the periodic table to fill in the atomic number, number of protons, and number of electrons for each of the following elements:</a:t>
            </a:r>
          </a:p>
        </p:txBody>
      </p:sp>
      <p:graphicFrame>
        <p:nvGraphicFramePr>
          <p:cNvPr id="5" name="Table 5">
            <a:extLst>
              <a:ext uri="{FF2B5EF4-FFF2-40B4-BE49-F238E27FC236}">
                <a16:creationId xmlns:a16="http://schemas.microsoft.com/office/drawing/2014/main" id="{4BDBDF0D-8B42-4DB2-90A8-FB20259189AF}"/>
              </a:ext>
            </a:extLst>
          </p:cNvPr>
          <p:cNvGraphicFramePr>
            <a:graphicFrameLocks noGrp="1"/>
          </p:cNvGraphicFramePr>
          <p:nvPr>
            <p:ph sz="quarter" idx="14"/>
            <p:extLst/>
          </p:nvPr>
        </p:nvGraphicFramePr>
        <p:xfrm>
          <a:off x="1538514" y="3199006"/>
          <a:ext cx="6429828" cy="1889648"/>
        </p:xfrm>
        <a:graphic>
          <a:graphicData uri="http://schemas.openxmlformats.org/drawingml/2006/table">
            <a:tbl>
              <a:tblPr firstRow="1" bandRow="1">
                <a:tableStyleId>{40F9630F-82C1-40B7-BC3A-925EFCFF5E92}</a:tableStyleId>
              </a:tblPr>
              <a:tblGrid>
                <a:gridCol w="1607457">
                  <a:extLst>
                    <a:ext uri="{9D8B030D-6E8A-4147-A177-3AD203B41FA5}">
                      <a16:colId xmlns:a16="http://schemas.microsoft.com/office/drawing/2014/main" val="3939310300"/>
                    </a:ext>
                  </a:extLst>
                </a:gridCol>
                <a:gridCol w="1607457">
                  <a:extLst>
                    <a:ext uri="{9D8B030D-6E8A-4147-A177-3AD203B41FA5}">
                      <a16:colId xmlns:a16="http://schemas.microsoft.com/office/drawing/2014/main" val="1628407343"/>
                    </a:ext>
                  </a:extLst>
                </a:gridCol>
                <a:gridCol w="1607457">
                  <a:extLst>
                    <a:ext uri="{9D8B030D-6E8A-4147-A177-3AD203B41FA5}">
                      <a16:colId xmlns:a16="http://schemas.microsoft.com/office/drawing/2014/main" val="4132855378"/>
                    </a:ext>
                  </a:extLst>
                </a:gridCol>
                <a:gridCol w="1607457">
                  <a:extLst>
                    <a:ext uri="{9D8B030D-6E8A-4147-A177-3AD203B41FA5}">
                      <a16:colId xmlns:a16="http://schemas.microsoft.com/office/drawing/2014/main" val="2507530066"/>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Element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mn-lt"/>
                          <a:ea typeface="ＭＳ Ｐゴシック" charset="0"/>
                          <a:cs typeface="ＭＳ Ｐゴシック" charset="0"/>
                        </a:rPr>
                        <a:t>Atomic Number </a:t>
                      </a:r>
                      <a:endParaRPr kumimoji="0" lang="en-US" sz="2000" b="1" i="0" u="none" strike="noStrike" cap="none" normalizeH="0" baseline="0" dirty="0">
                        <a:ln>
                          <a:noFill/>
                        </a:ln>
                        <a:solidFill>
                          <a:schemeClr val="tx1"/>
                        </a:solidFill>
                        <a:effectLst/>
                        <a:latin typeface="+mn-lt"/>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Number of Protons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Number of Electrons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84658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N</a:t>
                      </a: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2562355"/>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Z</a:t>
                      </a: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n</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6943765"/>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ＭＳ Ｐゴシック" charset="0"/>
                          <a:cs typeface="ＭＳ Ｐゴシック" charset="0"/>
                          <a:sym typeface="Arial"/>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908235"/>
                  </a:ext>
                </a:extLst>
              </a:tr>
            </a:tbl>
          </a:graphicData>
        </a:graphic>
      </p:graphicFrame>
    </p:spTree>
    <p:extLst>
      <p:ext uri="{BB962C8B-B14F-4D97-AF65-F5344CB8AC3E}">
        <p14:creationId xmlns:p14="http://schemas.microsoft.com/office/powerpoint/2010/main" val="2772396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7B5A-6A8F-4378-B23D-BF65FF97D1DE}"/>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721ED63A-0D1C-4721-9FD7-19E5924A0181}"/>
              </a:ext>
            </a:extLst>
          </p:cNvPr>
          <p:cNvSpPr>
            <a:spLocks noGrp="1"/>
          </p:cNvSpPr>
          <p:nvPr>
            <p:ph sz="quarter" idx="13"/>
          </p:nvPr>
        </p:nvSpPr>
        <p:spPr>
          <a:xfrm>
            <a:off x="457200" y="1556327"/>
            <a:ext cx="8280400" cy="1157844"/>
          </a:xfrm>
        </p:spPr>
        <p:txBody>
          <a:bodyPr/>
          <a:lstStyle/>
          <a:p>
            <a:pPr marL="432" indent="0">
              <a:buNone/>
            </a:pPr>
            <a:r>
              <a:rPr lang="en-IN" dirty="0"/>
              <a:t>Use the periodic table to fill in the atomic number, number of protons, and number of electrons for each of the following elements:</a:t>
            </a:r>
          </a:p>
        </p:txBody>
      </p:sp>
      <p:graphicFrame>
        <p:nvGraphicFramePr>
          <p:cNvPr id="5" name="Table 5">
            <a:extLst>
              <a:ext uri="{FF2B5EF4-FFF2-40B4-BE49-F238E27FC236}">
                <a16:creationId xmlns:a16="http://schemas.microsoft.com/office/drawing/2014/main" id="{4BDBDF0D-8B42-4DB2-90A8-FB20259189AF}"/>
              </a:ext>
            </a:extLst>
          </p:cNvPr>
          <p:cNvGraphicFramePr>
            <a:graphicFrameLocks noGrp="1"/>
          </p:cNvGraphicFramePr>
          <p:nvPr>
            <p:ph sz="quarter" idx="14"/>
            <p:extLst/>
          </p:nvPr>
        </p:nvGraphicFramePr>
        <p:xfrm>
          <a:off x="1538514" y="3199006"/>
          <a:ext cx="6429828" cy="1889648"/>
        </p:xfrm>
        <a:graphic>
          <a:graphicData uri="http://schemas.openxmlformats.org/drawingml/2006/table">
            <a:tbl>
              <a:tblPr firstRow="1" bandRow="1">
                <a:tableStyleId>{40F9630F-82C1-40B7-BC3A-925EFCFF5E92}</a:tableStyleId>
              </a:tblPr>
              <a:tblGrid>
                <a:gridCol w="1607457">
                  <a:extLst>
                    <a:ext uri="{9D8B030D-6E8A-4147-A177-3AD203B41FA5}">
                      <a16:colId xmlns:a16="http://schemas.microsoft.com/office/drawing/2014/main" val="3939310300"/>
                    </a:ext>
                  </a:extLst>
                </a:gridCol>
                <a:gridCol w="1607457">
                  <a:extLst>
                    <a:ext uri="{9D8B030D-6E8A-4147-A177-3AD203B41FA5}">
                      <a16:colId xmlns:a16="http://schemas.microsoft.com/office/drawing/2014/main" val="1628407343"/>
                    </a:ext>
                  </a:extLst>
                </a:gridCol>
                <a:gridCol w="1607457">
                  <a:extLst>
                    <a:ext uri="{9D8B030D-6E8A-4147-A177-3AD203B41FA5}">
                      <a16:colId xmlns:a16="http://schemas.microsoft.com/office/drawing/2014/main" val="4132855378"/>
                    </a:ext>
                  </a:extLst>
                </a:gridCol>
                <a:gridCol w="1607457">
                  <a:extLst>
                    <a:ext uri="{9D8B030D-6E8A-4147-A177-3AD203B41FA5}">
                      <a16:colId xmlns:a16="http://schemas.microsoft.com/office/drawing/2014/main" val="2507530066"/>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Element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Atomic Number</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Number of Protons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ＭＳ Ｐゴシック" charset="0"/>
                          <a:cs typeface="ＭＳ Ｐゴシック" charset="0"/>
                        </a:rPr>
                        <a:t>Number of Electrons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84658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N</a:t>
                      </a: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11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11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11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2562355"/>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Z</a:t>
                      </a: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n</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6943765"/>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16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16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ＭＳ Ｐゴシック" charset="0"/>
                          <a:cs typeface="ＭＳ Ｐゴシック" charset="0"/>
                        </a:rPr>
                        <a:t>16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908235"/>
                  </a:ext>
                </a:extLst>
              </a:tr>
            </a:tbl>
          </a:graphicData>
        </a:graphic>
      </p:graphicFrame>
    </p:spTree>
    <p:extLst>
      <p:ext uri="{BB962C8B-B14F-4D97-AF65-F5344CB8AC3E}">
        <p14:creationId xmlns:p14="http://schemas.microsoft.com/office/powerpoint/2010/main" val="953796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CFCB-8091-4249-9722-D688B227078D}"/>
              </a:ext>
            </a:extLst>
          </p:cNvPr>
          <p:cNvSpPr>
            <a:spLocks noGrp="1"/>
          </p:cNvSpPr>
          <p:nvPr>
            <p:ph type="title"/>
          </p:nvPr>
        </p:nvSpPr>
        <p:spPr/>
        <p:txBody>
          <a:bodyPr/>
          <a:lstStyle/>
          <a:p>
            <a:r>
              <a:rPr lang="en-IN" dirty="0"/>
              <a:t>Mass Number</a:t>
            </a:r>
          </a:p>
        </p:txBody>
      </p:sp>
      <p:pic>
        <p:nvPicPr>
          <p:cNvPr id="5" name="Content Placeholder 4" descr="Core chemistry skill, counting protons and neutrons.">
            <a:extLst>
              <a:ext uri="{FF2B5EF4-FFF2-40B4-BE49-F238E27FC236}">
                <a16:creationId xmlns:a16="http://schemas.microsoft.com/office/drawing/2014/main" id="{D812CF2C-A2FE-4419-BD58-BE61ADEFF999}"/>
              </a:ext>
            </a:extLst>
          </p:cNvPr>
          <p:cNvPicPr>
            <a:picLocks noGrp="1" noChangeAspect="1"/>
          </p:cNvPicPr>
          <p:nvPr>
            <p:ph sz="quarter" idx="13"/>
          </p:nvPr>
        </p:nvPicPr>
        <p:blipFill>
          <a:blip r:embed="rId2"/>
          <a:stretch>
            <a:fillRect/>
          </a:stretch>
        </p:blipFill>
        <p:spPr>
          <a:xfrm>
            <a:off x="457200" y="1628775"/>
            <a:ext cx="3188484" cy="810838"/>
          </a:xfrm>
          <a:prstGeom prst="rect">
            <a:avLst/>
          </a:prstGeom>
        </p:spPr>
      </p:pic>
      <p:sp>
        <p:nvSpPr>
          <p:cNvPr id="4" name="Content Placeholder 3">
            <a:extLst>
              <a:ext uri="{FF2B5EF4-FFF2-40B4-BE49-F238E27FC236}">
                <a16:creationId xmlns:a16="http://schemas.microsoft.com/office/drawing/2014/main" id="{FB9751E2-26B3-4583-A7AB-8E6B78C531C8}"/>
              </a:ext>
            </a:extLst>
          </p:cNvPr>
          <p:cNvSpPr>
            <a:spLocks noGrp="1"/>
          </p:cNvSpPr>
          <p:nvPr>
            <p:ph sz="quarter" idx="14"/>
          </p:nvPr>
        </p:nvSpPr>
        <p:spPr>
          <a:xfrm>
            <a:off x="457199" y="2609598"/>
            <a:ext cx="8440057" cy="2536423"/>
          </a:xfrm>
        </p:spPr>
        <p:txBody>
          <a:bodyPr/>
          <a:lstStyle/>
          <a:p>
            <a:pPr marL="432" indent="0">
              <a:buNone/>
            </a:pPr>
            <a:r>
              <a:rPr lang="en-IN" dirty="0"/>
              <a:t>The </a:t>
            </a:r>
            <a:r>
              <a:rPr lang="en-IN" b="1" dirty="0"/>
              <a:t>mass number</a:t>
            </a:r>
          </a:p>
          <a:p>
            <a:r>
              <a:rPr lang="en-IN" dirty="0"/>
              <a:t>represents the number of particles in the nucleus</a:t>
            </a:r>
          </a:p>
          <a:p>
            <a:r>
              <a:rPr lang="en-IN" dirty="0"/>
              <a:t>is equal to the number of protons + the number of neutrons</a:t>
            </a:r>
          </a:p>
          <a:p>
            <a:r>
              <a:rPr lang="en-IN" dirty="0"/>
              <a:t>does not appear in the periodic table because it applies to single atoms only</a:t>
            </a:r>
          </a:p>
        </p:txBody>
      </p:sp>
    </p:spTree>
    <p:extLst>
      <p:ext uri="{BB962C8B-B14F-4D97-AF65-F5344CB8AC3E}">
        <p14:creationId xmlns:p14="http://schemas.microsoft.com/office/powerpoint/2010/main" val="37666875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53FC-9363-49A8-9435-F5A1DA1AA7F7}"/>
              </a:ext>
            </a:extLst>
          </p:cNvPr>
          <p:cNvSpPr>
            <a:spLocks noGrp="1"/>
          </p:cNvSpPr>
          <p:nvPr>
            <p:ph type="title"/>
          </p:nvPr>
        </p:nvSpPr>
        <p:spPr/>
        <p:txBody>
          <a:bodyPr/>
          <a:lstStyle/>
          <a:p>
            <a:r>
              <a:rPr lang="en-IN" dirty="0"/>
              <a:t>Mass Number and Neutrons</a:t>
            </a:r>
          </a:p>
        </p:txBody>
      </p:sp>
      <p:sp>
        <p:nvSpPr>
          <p:cNvPr id="3" name="Content Placeholder 2">
            <a:extLst>
              <a:ext uri="{FF2B5EF4-FFF2-40B4-BE49-F238E27FC236}">
                <a16:creationId xmlns:a16="http://schemas.microsoft.com/office/drawing/2014/main" id="{4AA6B63D-F6B1-41B1-A9A9-2B826EDE1F4B}"/>
              </a:ext>
            </a:extLst>
          </p:cNvPr>
          <p:cNvSpPr>
            <a:spLocks noGrp="1"/>
          </p:cNvSpPr>
          <p:nvPr>
            <p:ph sz="quarter" idx="13"/>
          </p:nvPr>
        </p:nvSpPr>
        <p:spPr>
          <a:xfrm>
            <a:off x="457200" y="1556327"/>
            <a:ext cx="8229600" cy="780473"/>
          </a:xfrm>
        </p:spPr>
        <p:txBody>
          <a:bodyPr/>
          <a:lstStyle/>
          <a:p>
            <a:pPr marL="432" indent="0">
              <a:buNone/>
            </a:pPr>
            <a:r>
              <a:rPr lang="en-IN" dirty="0"/>
              <a:t>We calculate the number of neutrons in an atom from its mass number and atomic number:</a:t>
            </a:r>
          </a:p>
        </p:txBody>
      </p:sp>
      <p:graphicFrame>
        <p:nvGraphicFramePr>
          <p:cNvPr id="5" name="Object 4" descr="mass number minus atomic number = number of neutrons&#10;">
            <a:extLst>
              <a:ext uri="{FF2B5EF4-FFF2-40B4-BE49-F238E27FC236}">
                <a16:creationId xmlns:a16="http://schemas.microsoft.com/office/drawing/2014/main" id="{2CC3C41E-8B15-425D-99AF-7873A1591187}"/>
              </a:ext>
            </a:extLst>
          </p:cNvPr>
          <p:cNvGraphicFramePr>
            <a:graphicFrameLocks noChangeAspect="1"/>
          </p:cNvGraphicFramePr>
          <p:nvPr>
            <p:extLst/>
          </p:nvPr>
        </p:nvGraphicFramePr>
        <p:xfrm>
          <a:off x="476549" y="2597179"/>
          <a:ext cx="7237857" cy="307340"/>
        </p:xfrm>
        <a:graphic>
          <a:graphicData uri="http://schemas.openxmlformats.org/presentationml/2006/ole">
            <mc:AlternateContent xmlns:mc="http://schemas.openxmlformats.org/markup-compatibility/2006">
              <mc:Choice xmlns:v="urn:schemas-microsoft-com:vml" Requires="v">
                <p:oleObj spid="_x0000_s8194" name="Equation" r:id="rId3" imgW="5981400" imgH="253800" progId="Equation.DSMT4">
                  <p:embed/>
                </p:oleObj>
              </mc:Choice>
              <mc:Fallback>
                <p:oleObj name="Equation" r:id="rId3" imgW="5981400" imgH="253800" progId="Equation.DSMT4">
                  <p:embed/>
                  <p:pic>
                    <p:nvPicPr>
                      <p:cNvPr id="5" name="Object 4" descr="mass number minus atomic number = number of neutrons&#10;">
                        <a:extLst>
                          <a:ext uri="{FF2B5EF4-FFF2-40B4-BE49-F238E27FC236}">
                            <a16:creationId xmlns:a16="http://schemas.microsoft.com/office/drawing/2014/main" id="{2CC3C41E-8B15-425D-99AF-7873A1591187}"/>
                          </a:ext>
                        </a:extLst>
                      </p:cNvPr>
                      <p:cNvPicPr/>
                      <p:nvPr/>
                    </p:nvPicPr>
                    <p:blipFill>
                      <a:blip r:embed="rId4"/>
                      <a:stretch>
                        <a:fillRect/>
                      </a:stretch>
                    </p:blipFill>
                    <p:spPr>
                      <a:xfrm>
                        <a:off x="476549" y="2597179"/>
                        <a:ext cx="7237857" cy="30734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9322578C-475D-441A-8737-1B259C59916C}"/>
              </a:ext>
            </a:extLst>
          </p:cNvPr>
          <p:cNvSpPr>
            <a:spLocks noGrp="1"/>
          </p:cNvSpPr>
          <p:nvPr>
            <p:ph sz="quarter" idx="14"/>
          </p:nvPr>
        </p:nvSpPr>
        <p:spPr>
          <a:xfrm>
            <a:off x="457200" y="3193927"/>
            <a:ext cx="8229600" cy="1154586"/>
          </a:xfrm>
        </p:spPr>
        <p:txBody>
          <a:bodyPr/>
          <a:lstStyle/>
          <a:p>
            <a:pPr marL="432" indent="0">
              <a:buNone/>
            </a:pPr>
            <a:r>
              <a:rPr lang="en-IN" dirty="0"/>
              <a:t>Potassium has a mass number of 39 and an atomic number of 19. To find the number of neutrons, subtract the atomic number from its mass number.</a:t>
            </a:r>
          </a:p>
        </p:txBody>
      </p:sp>
      <p:graphicFrame>
        <p:nvGraphicFramePr>
          <p:cNvPr id="6" name="Object 5" descr="39 times mass number minus 19 times atomic number = 20 neutrons&#10;">
            <a:extLst>
              <a:ext uri="{FF2B5EF4-FFF2-40B4-BE49-F238E27FC236}">
                <a16:creationId xmlns:a16="http://schemas.microsoft.com/office/drawing/2014/main" id="{59B18ED7-FB8F-44F0-B0DE-77B49C4EA014}"/>
              </a:ext>
            </a:extLst>
          </p:cNvPr>
          <p:cNvGraphicFramePr>
            <a:graphicFrameLocks noChangeAspect="1"/>
          </p:cNvGraphicFramePr>
          <p:nvPr>
            <p:extLst/>
          </p:nvPr>
        </p:nvGraphicFramePr>
        <p:xfrm>
          <a:off x="484782" y="4554530"/>
          <a:ext cx="6814985" cy="423291"/>
        </p:xfrm>
        <a:graphic>
          <a:graphicData uri="http://schemas.openxmlformats.org/presentationml/2006/ole">
            <mc:AlternateContent xmlns:mc="http://schemas.openxmlformats.org/markup-compatibility/2006">
              <mc:Choice xmlns:v="urn:schemas-microsoft-com:vml" Requires="v">
                <p:oleObj spid="_x0000_s8195" name="Equation" r:id="rId5" imgW="6134040" imgH="380880" progId="Equation.DSMT4">
                  <p:embed/>
                </p:oleObj>
              </mc:Choice>
              <mc:Fallback>
                <p:oleObj name="Equation" r:id="rId5" imgW="6134040" imgH="380880" progId="Equation.DSMT4">
                  <p:embed/>
                  <p:pic>
                    <p:nvPicPr>
                      <p:cNvPr id="6" name="Object 5" descr="39 times mass number minus 19 times atomic number = 20 neutrons&#10;">
                        <a:extLst>
                          <a:ext uri="{FF2B5EF4-FFF2-40B4-BE49-F238E27FC236}">
                            <a16:creationId xmlns:a16="http://schemas.microsoft.com/office/drawing/2014/main" id="{59B18ED7-FB8F-44F0-B0DE-77B49C4EA014}"/>
                          </a:ext>
                        </a:extLst>
                      </p:cNvPr>
                      <p:cNvPicPr/>
                      <p:nvPr/>
                    </p:nvPicPr>
                    <p:blipFill>
                      <a:blip r:embed="rId6"/>
                      <a:stretch>
                        <a:fillRect/>
                      </a:stretch>
                    </p:blipFill>
                    <p:spPr>
                      <a:xfrm>
                        <a:off x="484782" y="4554530"/>
                        <a:ext cx="6814985" cy="423291"/>
                      </a:xfrm>
                      <a:prstGeom prst="rect">
                        <a:avLst/>
                      </a:prstGeom>
                    </p:spPr>
                  </p:pic>
                </p:oleObj>
              </mc:Fallback>
            </mc:AlternateContent>
          </a:graphicData>
        </a:graphic>
      </p:graphicFrame>
    </p:spTree>
    <p:extLst>
      <p:ext uri="{BB962C8B-B14F-4D97-AF65-F5344CB8AC3E}">
        <p14:creationId xmlns:p14="http://schemas.microsoft.com/office/powerpoint/2010/main" val="135000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sz="3400" dirty="0"/>
              <a:t>Names and Symbols: Common Elements </a:t>
            </a:r>
            <a:r>
              <a:rPr lang="en-IN" sz="2000" b="0" dirty="0"/>
              <a:t>(1 of 2)</a:t>
            </a:r>
            <a:endParaRPr lang="en-IN" sz="2000" dirty="0"/>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1" y="1554205"/>
            <a:ext cx="6219370" cy="332652"/>
          </a:xfrm>
        </p:spPr>
        <p:txBody>
          <a:bodyPr/>
          <a:lstStyle/>
          <a:p>
            <a:pPr marL="432" indent="0">
              <a:buNone/>
            </a:pPr>
            <a:r>
              <a:rPr lang="en-IN" b="1" dirty="0"/>
              <a:t>Table 4.2</a:t>
            </a:r>
            <a:r>
              <a:rPr lang="en-IN" dirty="0"/>
              <a:t> Names and Symbols of Some Common Elements</a:t>
            </a:r>
          </a:p>
        </p:txBody>
      </p:sp>
      <p:graphicFrame>
        <p:nvGraphicFramePr>
          <p:cNvPr id="39" name="Table 39">
            <a:extLst>
              <a:ext uri="{FF2B5EF4-FFF2-40B4-BE49-F238E27FC236}">
                <a16:creationId xmlns:a16="http://schemas.microsoft.com/office/drawing/2014/main" id="{B8FDFE54-EE3A-4AF3-8318-7A568C8A0709}"/>
              </a:ext>
            </a:extLst>
          </p:cNvPr>
          <p:cNvGraphicFramePr>
            <a:graphicFrameLocks noGrp="1"/>
          </p:cNvGraphicFramePr>
          <p:nvPr>
            <p:ph sz="quarter" idx="15"/>
            <p:extLst>
              <p:ext uri="{D42A27DB-BD31-4B8C-83A1-F6EECF244321}">
                <p14:modId xmlns:p14="http://schemas.microsoft.com/office/powerpoint/2010/main" val="1191225066"/>
              </p:ext>
            </p:extLst>
          </p:nvPr>
        </p:nvGraphicFramePr>
        <p:xfrm>
          <a:off x="584425" y="2035104"/>
          <a:ext cx="3732212" cy="4235972"/>
        </p:xfrm>
        <a:graphic>
          <a:graphicData uri="http://schemas.openxmlformats.org/drawingml/2006/table">
            <a:tbl>
              <a:tblPr firstRow="1" bandRow="1">
                <a:tableStyleId>{40F9630F-82C1-40B7-BC3A-925EFCFF5E92}</a:tableStyleId>
              </a:tblPr>
              <a:tblGrid>
                <a:gridCol w="1810432">
                  <a:extLst>
                    <a:ext uri="{9D8B030D-6E8A-4147-A177-3AD203B41FA5}">
                      <a16:colId xmlns:a16="http://schemas.microsoft.com/office/drawing/2014/main" val="3340135990"/>
                    </a:ext>
                  </a:extLst>
                </a:gridCol>
                <a:gridCol w="1921780">
                  <a:extLst>
                    <a:ext uri="{9D8B030D-6E8A-4147-A177-3AD203B41FA5}">
                      <a16:colId xmlns:a16="http://schemas.microsoft.com/office/drawing/2014/main" val="1336856990"/>
                    </a:ext>
                  </a:extLst>
                </a:gridCol>
              </a:tblGrid>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Name*</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1231194"/>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Aluminum</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9386119"/>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Argon</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9197297"/>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Arsenic</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s</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8040745"/>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Barium</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9022424"/>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Boron</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3806498"/>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Bromine</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B</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6211162"/>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Cadmium</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d</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8991499"/>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Calcium</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644003"/>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Carbon</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7992618"/>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Chlorine</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5871097"/>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Chromium</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9938507"/>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Cobalt</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o</a:t>
                      </a:r>
                    </a:p>
                  </a:txBody>
                  <a:tcPr marL="62455" marR="62455"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2246890"/>
                  </a:ext>
                </a:extLst>
              </a:tr>
            </a:tbl>
          </a:graphicData>
        </a:graphic>
      </p:graphicFrame>
      <p:graphicFrame>
        <p:nvGraphicFramePr>
          <p:cNvPr id="41" name="Table 41">
            <a:extLst>
              <a:ext uri="{FF2B5EF4-FFF2-40B4-BE49-F238E27FC236}">
                <a16:creationId xmlns:a16="http://schemas.microsoft.com/office/drawing/2014/main" id="{77AB7797-6BEC-4E6C-984F-A5A74F3E01EA}"/>
              </a:ext>
            </a:extLst>
          </p:cNvPr>
          <p:cNvGraphicFramePr>
            <a:graphicFrameLocks noGrp="1"/>
          </p:cNvGraphicFramePr>
          <p:nvPr>
            <p:ph sz="quarter" idx="16"/>
            <p:extLst>
              <p:ext uri="{D42A27DB-BD31-4B8C-83A1-F6EECF244321}">
                <p14:modId xmlns:p14="http://schemas.microsoft.com/office/powerpoint/2010/main" val="697865308"/>
              </p:ext>
            </p:extLst>
          </p:nvPr>
        </p:nvGraphicFramePr>
        <p:xfrm>
          <a:off x="4779053" y="2035104"/>
          <a:ext cx="3732214" cy="4235972"/>
        </p:xfrm>
        <a:graphic>
          <a:graphicData uri="http://schemas.openxmlformats.org/drawingml/2006/table">
            <a:tbl>
              <a:tblPr firstRow="1" bandRow="1">
                <a:tableStyleId>{40F9630F-82C1-40B7-BC3A-925EFCFF5E92}</a:tableStyleId>
              </a:tblPr>
              <a:tblGrid>
                <a:gridCol w="1866107">
                  <a:extLst>
                    <a:ext uri="{9D8B030D-6E8A-4147-A177-3AD203B41FA5}">
                      <a16:colId xmlns:a16="http://schemas.microsoft.com/office/drawing/2014/main" val="350600649"/>
                    </a:ext>
                  </a:extLst>
                </a:gridCol>
                <a:gridCol w="1866107">
                  <a:extLst>
                    <a:ext uri="{9D8B030D-6E8A-4147-A177-3AD203B41FA5}">
                      <a16:colId xmlns:a16="http://schemas.microsoft.com/office/drawing/2014/main" val="1758952830"/>
                    </a:ext>
                  </a:extLst>
                </a:gridCol>
              </a:tblGrid>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Name*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7691"/>
                  </a:ext>
                </a:extLst>
              </a:tr>
              <a:tr h="325844">
                <a:tc>
                  <a:txBody>
                    <a:bodyPr/>
                    <a:lstStyle/>
                    <a:p>
                      <a:r>
                        <a:rPr lang="en-IN" sz="1400" b="0" i="0" u="none" strike="noStrike" cap="none" baseline="0" dirty="0">
                          <a:solidFill>
                            <a:schemeClr val="tx1"/>
                          </a:solidFill>
                          <a:latin typeface="+mn-lt"/>
                          <a:ea typeface="+mn-ea"/>
                          <a:cs typeface="+mn-cs"/>
                          <a:sym typeface="Arial"/>
                        </a:rPr>
                        <a:t>Copper (</a:t>
                      </a:r>
                      <a:r>
                        <a:rPr lang="en-IN" sz="1400" b="1" i="0" u="none" strike="noStrike" cap="none" baseline="0" dirty="0">
                          <a:solidFill>
                            <a:schemeClr val="tx1"/>
                          </a:solidFill>
                          <a:latin typeface="+mn-lt"/>
                          <a:ea typeface="+mn-ea"/>
                          <a:cs typeface="+mn-cs"/>
                          <a:sym typeface="Arial"/>
                        </a:rPr>
                        <a:t>cuprum</a:t>
                      </a:r>
                      <a:r>
                        <a:rPr lang="en-IN" sz="1400" b="0" i="0" u="none" strike="noStrike" cap="none" baseline="0" dirty="0">
                          <a:solidFill>
                            <a:schemeClr val="tx1"/>
                          </a:solidFill>
                          <a:latin typeface="+mn-lt"/>
                          <a:ea typeface="+mn-ea"/>
                          <a:cs typeface="+mn-cs"/>
                          <a:sym typeface="Arial"/>
                        </a:rPr>
                        <a:t>)</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u</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1532012"/>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Fluorine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6361326"/>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Gallium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3438519"/>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Gold (</a:t>
                      </a:r>
                      <a:r>
                        <a:rPr lang="en-IN" sz="1400" b="1" i="0" u="none" strike="noStrike" cap="none" baseline="0" dirty="0">
                          <a:solidFill>
                            <a:schemeClr val="tx1"/>
                          </a:solidFill>
                          <a:latin typeface="+mn-lt"/>
                          <a:ea typeface="+mn-ea"/>
                          <a:cs typeface="+mn-cs"/>
                          <a:sym typeface="Arial"/>
                        </a:rPr>
                        <a:t>aurum</a:t>
                      </a:r>
                      <a:r>
                        <a:rPr lang="en-IN" sz="1400" b="0" i="0" u="none" strike="noStrike" cap="none" baseline="0" dirty="0">
                          <a:solidFill>
                            <a:schemeClr val="tx1"/>
                          </a:solidFill>
                          <a:latin typeface="+mn-lt"/>
                          <a:ea typeface="+mn-ea"/>
                          <a:cs typeface="+mn-cs"/>
                          <a:sym typeface="Arial"/>
                        </a:rPr>
                        <a:t>)</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u</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596393"/>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Helium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5793337"/>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Hydrogen</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7258910"/>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Iodine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4882569"/>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Iron (</a:t>
                      </a:r>
                      <a:r>
                        <a:rPr lang="en-IN" sz="1400" b="1" i="0" u="none" strike="noStrike" cap="none" baseline="0" dirty="0">
                          <a:solidFill>
                            <a:schemeClr val="tx1"/>
                          </a:solidFill>
                          <a:latin typeface="+mn-lt"/>
                          <a:ea typeface="+mn-ea"/>
                          <a:cs typeface="+mn-cs"/>
                          <a:sym typeface="Arial"/>
                        </a:rPr>
                        <a:t>ferrum</a:t>
                      </a:r>
                      <a:r>
                        <a:rPr lang="en-IN" sz="1400" b="0" i="0" u="none" strike="noStrike" cap="none" baseline="0" dirty="0">
                          <a:solidFill>
                            <a:schemeClr val="tx1"/>
                          </a:solidFill>
                          <a:latin typeface="+mn-lt"/>
                          <a:ea typeface="+mn-ea"/>
                          <a:cs typeface="+mn-cs"/>
                          <a:sym typeface="Arial"/>
                        </a:rPr>
                        <a:t>)</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F</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178313"/>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Lead (</a:t>
                      </a:r>
                      <a:r>
                        <a:rPr lang="en-IN" sz="1400" b="1" i="0" u="none" strike="noStrike" cap="none" baseline="0" dirty="0">
                          <a:solidFill>
                            <a:schemeClr val="tx1"/>
                          </a:solidFill>
                          <a:latin typeface="+mn-lt"/>
                          <a:ea typeface="+mn-ea"/>
                          <a:cs typeface="+mn-cs"/>
                          <a:sym typeface="Arial"/>
                        </a:rPr>
                        <a:t>plumbum</a:t>
                      </a:r>
                      <a:r>
                        <a:rPr lang="en-IN" sz="1400" b="0" i="0" u="none" strike="noStrike" cap="none" baseline="0" dirty="0">
                          <a:solidFill>
                            <a:schemeClr val="tx1"/>
                          </a:solidFill>
                          <a:latin typeface="+mn-lt"/>
                          <a:ea typeface="+mn-ea"/>
                          <a:cs typeface="+mn-cs"/>
                          <a:sym typeface="Arial"/>
                        </a:rPr>
                        <a:t>)</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b</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42264"/>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Lithium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L</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i</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522362"/>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Magnesium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6882796"/>
                  </a:ext>
                </a:extLst>
              </a:tr>
              <a:tr h="32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Manganese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n</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098512"/>
                  </a:ext>
                </a:extLst>
              </a:tr>
            </a:tbl>
          </a:graphicData>
        </a:graphic>
      </p:graphicFrame>
    </p:spTree>
    <p:extLst>
      <p:ext uri="{BB962C8B-B14F-4D97-AF65-F5344CB8AC3E}">
        <p14:creationId xmlns:p14="http://schemas.microsoft.com/office/powerpoint/2010/main" val="2219301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B07D-84F3-473E-95DD-D29C4144EC24}"/>
              </a:ext>
            </a:extLst>
          </p:cNvPr>
          <p:cNvSpPr>
            <a:spLocks noGrp="1"/>
          </p:cNvSpPr>
          <p:nvPr>
            <p:ph type="title"/>
          </p:nvPr>
        </p:nvSpPr>
        <p:spPr/>
        <p:txBody>
          <a:bodyPr/>
          <a:lstStyle/>
          <a:p>
            <a:r>
              <a:rPr lang="en-IN" dirty="0"/>
              <a:t>Composition of Elements</a:t>
            </a:r>
          </a:p>
        </p:txBody>
      </p:sp>
      <p:sp>
        <p:nvSpPr>
          <p:cNvPr id="3" name="Content Placeholder 2">
            <a:extLst>
              <a:ext uri="{FF2B5EF4-FFF2-40B4-BE49-F238E27FC236}">
                <a16:creationId xmlns:a16="http://schemas.microsoft.com/office/drawing/2014/main" id="{405D7D44-7595-4A73-8D4C-E7DC1A4B86FA}"/>
              </a:ext>
            </a:extLst>
          </p:cNvPr>
          <p:cNvSpPr>
            <a:spLocks noGrp="1"/>
          </p:cNvSpPr>
          <p:nvPr>
            <p:ph sz="quarter" idx="13"/>
          </p:nvPr>
        </p:nvSpPr>
        <p:spPr>
          <a:xfrm>
            <a:off x="457199" y="1556327"/>
            <a:ext cx="8352971" cy="403102"/>
          </a:xfrm>
        </p:spPr>
        <p:txBody>
          <a:bodyPr/>
          <a:lstStyle/>
          <a:p>
            <a:pPr marL="432" indent="0">
              <a:buNone/>
            </a:pPr>
            <a:r>
              <a:rPr lang="en-IN" sz="2200" b="1" dirty="0"/>
              <a:t>Table 4.6</a:t>
            </a:r>
            <a:r>
              <a:rPr lang="en-IN" sz="2200" dirty="0"/>
              <a:t> Composition of Some Atoms of Different Elements</a:t>
            </a:r>
          </a:p>
        </p:txBody>
      </p:sp>
      <p:graphicFrame>
        <p:nvGraphicFramePr>
          <p:cNvPr id="5" name="Table 5">
            <a:extLst>
              <a:ext uri="{FF2B5EF4-FFF2-40B4-BE49-F238E27FC236}">
                <a16:creationId xmlns:a16="http://schemas.microsoft.com/office/drawing/2014/main" id="{E3FCBBBC-FFA0-4388-BEC6-3787061FCE80}"/>
              </a:ext>
            </a:extLst>
          </p:cNvPr>
          <p:cNvGraphicFramePr>
            <a:graphicFrameLocks noGrp="1"/>
          </p:cNvGraphicFramePr>
          <p:nvPr>
            <p:ph sz="quarter" idx="14"/>
            <p:extLst/>
          </p:nvPr>
        </p:nvGraphicFramePr>
        <p:xfrm>
          <a:off x="457199" y="2302782"/>
          <a:ext cx="8229599" cy="2804160"/>
        </p:xfrm>
        <a:graphic>
          <a:graphicData uri="http://schemas.openxmlformats.org/drawingml/2006/table">
            <a:tbl>
              <a:tblPr firstRow="1" bandRow="1">
                <a:tableStyleId>{40F9630F-82C1-40B7-BC3A-925EFCFF5E92}</a:tableStyleId>
              </a:tblPr>
              <a:tblGrid>
                <a:gridCol w="1124858">
                  <a:extLst>
                    <a:ext uri="{9D8B030D-6E8A-4147-A177-3AD203B41FA5}">
                      <a16:colId xmlns:a16="http://schemas.microsoft.com/office/drawing/2014/main" val="117528222"/>
                    </a:ext>
                  </a:extLst>
                </a:gridCol>
                <a:gridCol w="1001486">
                  <a:extLst>
                    <a:ext uri="{9D8B030D-6E8A-4147-A177-3AD203B41FA5}">
                      <a16:colId xmlns:a16="http://schemas.microsoft.com/office/drawing/2014/main" val="2511363066"/>
                    </a:ext>
                  </a:extLst>
                </a:gridCol>
                <a:gridCol w="1045028">
                  <a:extLst>
                    <a:ext uri="{9D8B030D-6E8A-4147-A177-3AD203B41FA5}">
                      <a16:colId xmlns:a16="http://schemas.microsoft.com/office/drawing/2014/main" val="1955771866"/>
                    </a:ext>
                  </a:extLst>
                </a:gridCol>
                <a:gridCol w="1074058">
                  <a:extLst>
                    <a:ext uri="{9D8B030D-6E8A-4147-A177-3AD203B41FA5}">
                      <a16:colId xmlns:a16="http://schemas.microsoft.com/office/drawing/2014/main" val="871348223"/>
                    </a:ext>
                  </a:extLst>
                </a:gridCol>
                <a:gridCol w="1320800">
                  <a:extLst>
                    <a:ext uri="{9D8B030D-6E8A-4147-A177-3AD203B41FA5}">
                      <a16:colId xmlns:a16="http://schemas.microsoft.com/office/drawing/2014/main" val="1548089958"/>
                    </a:ext>
                  </a:extLst>
                </a:gridCol>
                <a:gridCol w="1349828">
                  <a:extLst>
                    <a:ext uri="{9D8B030D-6E8A-4147-A177-3AD203B41FA5}">
                      <a16:colId xmlns:a16="http://schemas.microsoft.com/office/drawing/2014/main" val="318567909"/>
                    </a:ext>
                  </a:extLst>
                </a:gridCol>
                <a:gridCol w="1313541">
                  <a:extLst>
                    <a:ext uri="{9D8B030D-6E8A-4147-A177-3AD203B41FA5}">
                      <a16:colId xmlns:a16="http://schemas.microsoft.com/office/drawing/2014/main" val="49890274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Element</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Symbol</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1" i="0" u="none" strike="noStrike" cap="none" baseline="0" dirty="0">
                          <a:solidFill>
                            <a:schemeClr val="tx1"/>
                          </a:solidFill>
                          <a:latin typeface="+mn-lt"/>
                          <a:ea typeface="+mn-ea"/>
                          <a:cs typeface="+mn-cs"/>
                          <a:sym typeface="Arial"/>
                        </a:rPr>
                        <a:t>Atomic Number</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1" i="0" u="none" strike="noStrike" cap="none" baseline="0" dirty="0">
                          <a:solidFill>
                            <a:schemeClr val="tx1"/>
                          </a:solidFill>
                          <a:latin typeface="+mn-lt"/>
                          <a:ea typeface="+mn-ea"/>
                          <a:cs typeface="+mn-cs"/>
                          <a:sym typeface="Arial"/>
                        </a:rPr>
                        <a:t>Mass Number</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1" i="0" u="none" strike="noStrike" cap="none" baseline="0" dirty="0">
                          <a:solidFill>
                            <a:schemeClr val="tx1"/>
                          </a:solidFill>
                          <a:latin typeface="+mn-lt"/>
                          <a:ea typeface="+mn-ea"/>
                          <a:cs typeface="+mn-cs"/>
                          <a:sym typeface="Arial"/>
                        </a:rPr>
                        <a:t>Number of Protons</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1" i="0" u="none" strike="noStrike" cap="none" baseline="0" dirty="0">
                          <a:solidFill>
                            <a:schemeClr val="tx1"/>
                          </a:solidFill>
                          <a:latin typeface="+mn-lt"/>
                          <a:ea typeface="+mn-ea"/>
                          <a:cs typeface="+mn-cs"/>
                          <a:sym typeface="Arial"/>
                        </a:rPr>
                        <a:t>Number of</a:t>
                      </a:r>
                    </a:p>
                    <a:p>
                      <a:r>
                        <a:rPr lang="en-IN" sz="1600" b="1" i="0" u="none" strike="noStrike" cap="none" baseline="0" dirty="0">
                          <a:solidFill>
                            <a:schemeClr val="tx1"/>
                          </a:solidFill>
                          <a:latin typeface="+mn-lt"/>
                          <a:ea typeface="+mn-ea"/>
                          <a:cs typeface="+mn-cs"/>
                          <a:sym typeface="Arial"/>
                        </a:rPr>
                        <a:t>Neutrons</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1" i="0" u="none" strike="noStrike" cap="none" baseline="0" dirty="0">
                          <a:solidFill>
                            <a:schemeClr val="tx1"/>
                          </a:solidFill>
                          <a:latin typeface="+mn-lt"/>
                          <a:ea typeface="+mn-ea"/>
                          <a:cs typeface="+mn-cs"/>
                          <a:sym typeface="Arial"/>
                        </a:rPr>
                        <a:t>Number of Electrons</a:t>
                      </a:r>
                    </a:p>
                  </a:txBody>
                  <a:tcPr marL="121706" marR="1217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2041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Hydrogen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H</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0</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95876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Nitrogen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14</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0620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Oxygen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chemeClr val="tx1"/>
                          </a:solidFill>
                          <a:latin typeface="+mn-lt"/>
                        </a:rPr>
                        <a:t>O</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8</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16</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8</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8</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8</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30627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Chlorine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chemeClr val="tx1"/>
                          </a:solidFill>
                          <a:latin typeface="+mn-lt"/>
                        </a:rPr>
                        <a:t>C</a:t>
                      </a:r>
                      <a:r>
                        <a:rPr lang="en-US" sz="100" baseline="0" dirty="0">
                          <a:solidFill>
                            <a:schemeClr val="tx1"/>
                          </a:solidFill>
                          <a:latin typeface="+mn-lt"/>
                        </a:rPr>
                        <a:t> </a:t>
                      </a:r>
                      <a:r>
                        <a:rPr lang="en-US" sz="1600" baseline="0" dirty="0">
                          <a:solidFill>
                            <a:schemeClr val="tx1"/>
                          </a:solidFill>
                          <a:latin typeface="+mn-lt"/>
                        </a:rPr>
                        <a:t>l</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37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20</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23129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Iron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chemeClr val="tx1"/>
                          </a:solidFill>
                          <a:latin typeface="+mn-lt"/>
                        </a:rPr>
                        <a:t>F</a:t>
                      </a:r>
                      <a:r>
                        <a:rPr lang="en-US" sz="100" baseline="0" dirty="0">
                          <a:solidFill>
                            <a:schemeClr val="tx1"/>
                          </a:solidFill>
                          <a:latin typeface="+mn-lt"/>
                        </a:rPr>
                        <a:t> </a:t>
                      </a:r>
                      <a:r>
                        <a:rPr lang="en-US" sz="1600" baseline="0" dirty="0">
                          <a:solidFill>
                            <a:schemeClr val="tx1"/>
                          </a:solidFill>
                          <a:latin typeface="+mn-lt"/>
                        </a:rPr>
                        <a:t>e</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26</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58</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26</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32</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26</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2413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Gold</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chemeClr val="tx1"/>
                          </a:solidFill>
                          <a:latin typeface="+mn-lt"/>
                        </a:rPr>
                        <a:t>A</a:t>
                      </a:r>
                      <a:r>
                        <a:rPr lang="en-US" sz="100" baseline="0" dirty="0">
                          <a:solidFill>
                            <a:schemeClr val="tx1"/>
                          </a:solidFill>
                          <a:latin typeface="+mn-lt"/>
                        </a:rPr>
                        <a:t> </a:t>
                      </a:r>
                      <a:r>
                        <a:rPr lang="en-US" sz="1600" baseline="0" dirty="0">
                          <a:solidFill>
                            <a:schemeClr val="tx1"/>
                          </a:solidFill>
                          <a:latin typeface="+mn-lt"/>
                        </a:rPr>
                        <a:t>u</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79</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197</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79</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118</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mn-lt"/>
                        </a:rPr>
                        <a:t>79</a:t>
                      </a:r>
                      <a:endParaRPr lang="en-IN" sz="16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8921530"/>
                  </a:ext>
                </a:extLst>
              </a:tr>
            </a:tbl>
          </a:graphicData>
        </a:graphic>
      </p:graphicFrame>
    </p:spTree>
    <p:extLst>
      <p:ext uri="{BB962C8B-B14F-4D97-AF65-F5344CB8AC3E}">
        <p14:creationId xmlns:p14="http://schemas.microsoft.com/office/powerpoint/2010/main" val="221975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6655-0114-4271-8F99-187299B6196E}"/>
              </a:ext>
            </a:extLst>
          </p:cNvPr>
          <p:cNvSpPr>
            <a:spLocks noGrp="1"/>
          </p:cNvSpPr>
          <p:nvPr>
            <p:ph type="title"/>
          </p:nvPr>
        </p:nvSpPr>
        <p:spPr>
          <a:xfrm>
            <a:off x="457200" y="215371"/>
            <a:ext cx="7347857" cy="1097279"/>
          </a:xfrm>
        </p:spPr>
        <p:txBody>
          <a:bodyPr/>
          <a:lstStyle/>
          <a:p>
            <a:r>
              <a:rPr lang="en-IN" dirty="0"/>
              <a:t>Study Tip: Protons and Neutrons</a:t>
            </a:r>
          </a:p>
        </p:txBody>
      </p:sp>
      <p:pic>
        <p:nvPicPr>
          <p:cNvPr id="5" name="Content Placeholder 4" descr="A lightbulb.">
            <a:extLst>
              <a:ext uri="{FF2B5EF4-FFF2-40B4-BE49-F238E27FC236}">
                <a16:creationId xmlns:a16="http://schemas.microsoft.com/office/drawing/2014/main" id="{FB289D68-A526-4CD5-A1FF-768383A944F2}"/>
              </a:ext>
            </a:extLst>
          </p:cNvPr>
          <p:cNvPicPr>
            <a:picLocks noGrp="1" noChangeAspect="1"/>
          </p:cNvPicPr>
          <p:nvPr>
            <p:ph sz="quarter" idx="14"/>
          </p:nvPr>
        </p:nvPicPr>
        <p:blipFill>
          <a:blip r:embed="rId3"/>
          <a:stretch>
            <a:fillRect/>
          </a:stretch>
        </p:blipFill>
        <p:spPr>
          <a:xfrm>
            <a:off x="8032750" y="383086"/>
            <a:ext cx="829128" cy="883997"/>
          </a:xfrm>
          <a:prstGeom prst="rect">
            <a:avLst/>
          </a:prstGeom>
        </p:spPr>
      </p:pic>
      <p:sp>
        <p:nvSpPr>
          <p:cNvPr id="4" name="Content Placeholder 3">
            <a:extLst>
              <a:ext uri="{FF2B5EF4-FFF2-40B4-BE49-F238E27FC236}">
                <a16:creationId xmlns:a16="http://schemas.microsoft.com/office/drawing/2014/main" id="{63CAA9E4-990E-477A-BD90-8A337C5B58C9}"/>
              </a:ext>
            </a:extLst>
          </p:cNvPr>
          <p:cNvSpPr>
            <a:spLocks noGrp="1"/>
          </p:cNvSpPr>
          <p:nvPr>
            <p:ph sz="quarter" idx="15"/>
          </p:nvPr>
        </p:nvSpPr>
        <p:spPr>
          <a:xfrm>
            <a:off x="457200" y="1570271"/>
            <a:ext cx="8232128" cy="960658"/>
          </a:xfrm>
        </p:spPr>
        <p:txBody>
          <a:bodyPr/>
          <a:lstStyle/>
          <a:p>
            <a:pPr marL="432" indent="0">
              <a:buNone/>
            </a:pPr>
            <a:r>
              <a:rPr lang="en-IN" sz="2400" dirty="0"/>
              <a:t>Number of </a:t>
            </a:r>
            <a:r>
              <a:rPr lang="en-IN" sz="2400" b="1" dirty="0"/>
              <a:t>protons</a:t>
            </a:r>
            <a:r>
              <a:rPr lang="en-IN" sz="2400" dirty="0"/>
              <a:t> = atomic number</a:t>
            </a:r>
          </a:p>
          <a:p>
            <a:pPr marL="432" indent="0">
              <a:buNone/>
            </a:pPr>
            <a:r>
              <a:rPr lang="en-IN" sz="2400" dirty="0"/>
              <a:t>Number of </a:t>
            </a:r>
            <a:r>
              <a:rPr lang="en-IN" sz="2400" b="1" dirty="0"/>
              <a:t>protons</a:t>
            </a:r>
            <a:r>
              <a:rPr lang="en-IN" sz="2400" dirty="0"/>
              <a:t> + number of </a:t>
            </a:r>
            <a:r>
              <a:rPr lang="en-IN" sz="2400" b="1" dirty="0"/>
              <a:t>neutrons</a:t>
            </a:r>
            <a:r>
              <a:rPr lang="en-IN" sz="2400" dirty="0"/>
              <a:t> = mass number</a:t>
            </a:r>
          </a:p>
        </p:txBody>
      </p:sp>
      <p:graphicFrame>
        <p:nvGraphicFramePr>
          <p:cNvPr id="7" name="Object 6" descr="number of electrons = mass number minus atomic number&#10;">
            <a:extLst>
              <a:ext uri="{FF2B5EF4-FFF2-40B4-BE49-F238E27FC236}">
                <a16:creationId xmlns:a16="http://schemas.microsoft.com/office/drawing/2014/main" id="{D179490F-020C-417A-8891-16C8E1A393D7}"/>
              </a:ext>
            </a:extLst>
          </p:cNvPr>
          <p:cNvGraphicFramePr>
            <a:graphicFrameLocks noChangeAspect="1"/>
          </p:cNvGraphicFramePr>
          <p:nvPr>
            <p:extLst/>
          </p:nvPr>
        </p:nvGraphicFramePr>
        <p:xfrm>
          <a:off x="459753" y="2667146"/>
          <a:ext cx="7215756" cy="301284"/>
        </p:xfrm>
        <a:graphic>
          <a:graphicData uri="http://schemas.openxmlformats.org/presentationml/2006/ole">
            <mc:AlternateContent xmlns:mc="http://schemas.openxmlformats.org/markup-compatibility/2006">
              <mc:Choice xmlns:v="urn:schemas-microsoft-com:vml" Requires="v">
                <p:oleObj spid="_x0000_s9218" name="Equation" r:id="rId4" imgW="6083280" imgH="253800" progId="Equation.DSMT4">
                  <p:embed/>
                </p:oleObj>
              </mc:Choice>
              <mc:Fallback>
                <p:oleObj name="Equation" r:id="rId4" imgW="6083280" imgH="253800" progId="Equation.DSMT4">
                  <p:embed/>
                  <p:pic>
                    <p:nvPicPr>
                      <p:cNvPr id="7" name="Object 6" descr="number of electrons = mass number minus atomic number&#10;">
                        <a:extLst>
                          <a:ext uri="{FF2B5EF4-FFF2-40B4-BE49-F238E27FC236}">
                            <a16:creationId xmlns:a16="http://schemas.microsoft.com/office/drawing/2014/main" id="{D179490F-020C-417A-8891-16C8E1A393D7}"/>
                          </a:ext>
                        </a:extLst>
                      </p:cNvPr>
                      <p:cNvPicPr/>
                      <p:nvPr/>
                    </p:nvPicPr>
                    <p:blipFill>
                      <a:blip r:embed="rId5"/>
                      <a:stretch>
                        <a:fillRect/>
                      </a:stretch>
                    </p:blipFill>
                    <p:spPr>
                      <a:xfrm>
                        <a:off x="459753" y="2667146"/>
                        <a:ext cx="7215756" cy="301284"/>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9228ACE-933B-4624-BD36-9C4AC159F9DA}"/>
              </a:ext>
            </a:extLst>
          </p:cNvPr>
          <p:cNvSpPr>
            <a:spLocks noGrp="1"/>
          </p:cNvSpPr>
          <p:nvPr>
            <p:ph sz="quarter" idx="16"/>
          </p:nvPr>
        </p:nvSpPr>
        <p:spPr>
          <a:xfrm>
            <a:off x="457200" y="3192209"/>
            <a:ext cx="8232128" cy="811861"/>
          </a:xfrm>
        </p:spPr>
        <p:txBody>
          <a:bodyPr/>
          <a:lstStyle/>
          <a:p>
            <a:pPr marL="432" indent="0">
              <a:buNone/>
            </a:pPr>
            <a:r>
              <a:rPr lang="en-IN" sz="2400" b="1" dirty="0"/>
              <a:t>Note:</a:t>
            </a:r>
            <a:r>
              <a:rPr lang="en-IN" sz="2400" dirty="0"/>
              <a:t> Mass numbers apply to only specific atoms of an element.</a:t>
            </a:r>
          </a:p>
        </p:txBody>
      </p:sp>
    </p:spTree>
    <p:extLst>
      <p:ext uri="{BB962C8B-B14F-4D97-AF65-F5344CB8AC3E}">
        <p14:creationId xmlns:p14="http://schemas.microsoft.com/office/powerpoint/2010/main" val="3098185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4845-970F-43DA-897A-FBE47FC415A0}"/>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D0B5CE05-9676-4FCA-916A-B648DE3FB6C8}"/>
              </a:ext>
            </a:extLst>
          </p:cNvPr>
          <p:cNvSpPr>
            <a:spLocks noGrp="1"/>
          </p:cNvSpPr>
          <p:nvPr>
            <p:ph sz="quarter" idx="13"/>
          </p:nvPr>
        </p:nvSpPr>
        <p:spPr/>
        <p:txBody>
          <a:bodyPr/>
          <a:lstStyle/>
          <a:p>
            <a:pPr marL="432" indent="0">
              <a:buNone/>
            </a:pPr>
            <a:r>
              <a:rPr lang="en-IN" dirty="0"/>
              <a:t>An atom of lead (P</a:t>
            </a:r>
            <a:r>
              <a:rPr lang="en-IN" sz="100" dirty="0"/>
              <a:t> </a:t>
            </a:r>
            <a:r>
              <a:rPr lang="en-IN" dirty="0"/>
              <a:t>b) has a mass number of 207.</a:t>
            </a:r>
          </a:p>
          <a:p>
            <a:pPr marL="432" indent="0">
              <a:buNone/>
            </a:pPr>
            <a:r>
              <a:rPr lang="en-IN" b="1" dirty="0">
                <a:solidFill>
                  <a:schemeClr val="tx2"/>
                </a:solidFill>
              </a:rPr>
              <a:t>A.</a:t>
            </a:r>
            <a:r>
              <a:rPr lang="en-IN" dirty="0"/>
              <a:t> How many protons are in the nucleus?</a:t>
            </a:r>
          </a:p>
          <a:p>
            <a:pPr marL="432" indent="0">
              <a:buNone/>
            </a:pPr>
            <a:r>
              <a:rPr lang="en-IN" b="1" dirty="0">
                <a:solidFill>
                  <a:schemeClr val="tx2"/>
                </a:solidFill>
              </a:rPr>
              <a:t>B.</a:t>
            </a:r>
            <a:r>
              <a:rPr lang="en-IN" dirty="0"/>
              <a:t> How many neutrons are in the nucleus?</a:t>
            </a:r>
          </a:p>
          <a:p>
            <a:pPr marL="432" indent="0">
              <a:buNone/>
            </a:pPr>
            <a:r>
              <a:rPr lang="en-IN" b="1" dirty="0">
                <a:solidFill>
                  <a:schemeClr val="tx2"/>
                </a:solidFill>
              </a:rPr>
              <a:t>C.</a:t>
            </a:r>
            <a:r>
              <a:rPr lang="en-IN" dirty="0"/>
              <a:t> How many electrons are in the atom?</a:t>
            </a:r>
          </a:p>
        </p:txBody>
      </p:sp>
    </p:spTree>
    <p:extLst>
      <p:ext uri="{BB962C8B-B14F-4D97-AF65-F5344CB8AC3E}">
        <p14:creationId xmlns:p14="http://schemas.microsoft.com/office/powerpoint/2010/main" val="2941572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AB19-E8C2-44E6-9E76-F994EF220C6F}"/>
              </a:ext>
            </a:extLst>
          </p:cNvPr>
          <p:cNvSpPr>
            <a:spLocks noGrp="1"/>
          </p:cNvSpPr>
          <p:nvPr>
            <p:ph type="title"/>
          </p:nvPr>
        </p:nvSpPr>
        <p:spPr/>
        <p:txBody>
          <a:bodyPr/>
          <a:lstStyle/>
          <a:p>
            <a:r>
              <a:rPr lang="en-IN" dirty="0"/>
              <a:t>Solution 3 </a:t>
            </a:r>
            <a:r>
              <a:rPr lang="en-IN" sz="2000" b="0" dirty="0"/>
              <a:t>(1 of 2)</a:t>
            </a:r>
            <a:endParaRPr lang="en-IN" dirty="0"/>
          </a:p>
        </p:txBody>
      </p:sp>
      <p:sp>
        <p:nvSpPr>
          <p:cNvPr id="4" name="Content Placeholder 3">
            <a:extLst>
              <a:ext uri="{FF2B5EF4-FFF2-40B4-BE49-F238E27FC236}">
                <a16:creationId xmlns:a16="http://schemas.microsoft.com/office/drawing/2014/main" id="{03DC9D35-4451-4FDE-B7D1-A4C095DEB343}"/>
              </a:ext>
            </a:extLst>
          </p:cNvPr>
          <p:cNvSpPr>
            <a:spLocks noGrp="1"/>
          </p:cNvSpPr>
          <p:nvPr>
            <p:ph sz="quarter" idx="14"/>
          </p:nvPr>
        </p:nvSpPr>
        <p:spPr>
          <a:xfrm>
            <a:off x="459728" y="1567333"/>
            <a:ext cx="8350443" cy="1959872"/>
          </a:xfrm>
        </p:spPr>
        <p:txBody>
          <a:bodyPr/>
          <a:lstStyle/>
          <a:p>
            <a:pPr marL="432" indent="0">
              <a:buNone/>
            </a:pPr>
            <a:r>
              <a:rPr lang="en-IN" sz="2400" dirty="0"/>
              <a:t>An atom of lead (P</a:t>
            </a:r>
            <a:r>
              <a:rPr lang="en-IN" sz="100" dirty="0"/>
              <a:t> </a:t>
            </a:r>
            <a:r>
              <a:rPr lang="en-IN" sz="2400" dirty="0"/>
              <a:t>b) has a mass number of 207.</a:t>
            </a:r>
          </a:p>
          <a:p>
            <a:pPr marL="432" indent="0">
              <a:buNone/>
            </a:pPr>
            <a:r>
              <a:rPr lang="en-IN" sz="2400" b="1" dirty="0">
                <a:solidFill>
                  <a:schemeClr val="tx2"/>
                </a:solidFill>
              </a:rPr>
              <a:t>A. </a:t>
            </a:r>
            <a:r>
              <a:rPr lang="en-IN" sz="2400" dirty="0"/>
              <a:t>How many protons are in the nucleus?</a:t>
            </a:r>
          </a:p>
          <a:p>
            <a:pPr marL="398463" indent="0">
              <a:spcBef>
                <a:spcPts val="1000"/>
              </a:spcBef>
              <a:buNone/>
            </a:pPr>
            <a:r>
              <a:rPr lang="en-IN" sz="2400" b="1" dirty="0"/>
              <a:t>Lead has an atomic number of 82;</a:t>
            </a:r>
          </a:p>
          <a:p>
            <a:pPr marL="398463" indent="0">
              <a:spcBef>
                <a:spcPts val="1000"/>
              </a:spcBef>
              <a:buNone/>
            </a:pPr>
            <a:r>
              <a:rPr lang="en-IN" sz="2400" b="1" dirty="0"/>
              <a:t>number of protons = 82</a:t>
            </a:r>
          </a:p>
        </p:txBody>
      </p:sp>
      <p:sp>
        <p:nvSpPr>
          <p:cNvPr id="5" name="Content Placeholder 4">
            <a:extLst>
              <a:ext uri="{FF2B5EF4-FFF2-40B4-BE49-F238E27FC236}">
                <a16:creationId xmlns:a16="http://schemas.microsoft.com/office/drawing/2014/main" id="{06A666C6-3960-4F94-A32E-C9234284C63F}"/>
              </a:ext>
            </a:extLst>
          </p:cNvPr>
          <p:cNvSpPr>
            <a:spLocks noGrp="1"/>
          </p:cNvSpPr>
          <p:nvPr>
            <p:ph sz="quarter" idx="15"/>
          </p:nvPr>
        </p:nvSpPr>
        <p:spPr>
          <a:xfrm>
            <a:off x="459728" y="3662247"/>
            <a:ext cx="8292386" cy="908445"/>
          </a:xfrm>
        </p:spPr>
        <p:txBody>
          <a:bodyPr/>
          <a:lstStyle/>
          <a:p>
            <a:pPr marL="432" indent="0">
              <a:buNone/>
            </a:pPr>
            <a:r>
              <a:rPr lang="en-IN" sz="2400" b="1" dirty="0">
                <a:solidFill>
                  <a:schemeClr val="tx2"/>
                </a:solidFill>
              </a:rPr>
              <a:t>B.</a:t>
            </a:r>
            <a:r>
              <a:rPr lang="en-IN" sz="2400" dirty="0"/>
              <a:t> How many neutrons are in the nucleus?</a:t>
            </a:r>
          </a:p>
          <a:p>
            <a:pPr marL="398463" indent="0">
              <a:spcBef>
                <a:spcPts val="1000"/>
              </a:spcBef>
              <a:buNone/>
            </a:pPr>
            <a:r>
              <a:rPr lang="en-IN" sz="2400" b="1" dirty="0"/>
              <a:t>number of neutrons</a:t>
            </a:r>
            <a:endParaRPr lang="en-IN" sz="2400" dirty="0"/>
          </a:p>
        </p:txBody>
      </p:sp>
      <p:graphicFrame>
        <p:nvGraphicFramePr>
          <p:cNvPr id="23" name="Object 22" descr="&quot;equals mass number minus atomic number&#10;equals 207 minus 82&#10;equals 125 neutrons&quot;&#10;">
            <a:extLst>
              <a:ext uri="{FF2B5EF4-FFF2-40B4-BE49-F238E27FC236}">
                <a16:creationId xmlns:a16="http://schemas.microsoft.com/office/drawing/2014/main" id="{2BECF87E-90B4-4C54-A3FA-9C2B55DF2670}"/>
              </a:ext>
            </a:extLst>
          </p:cNvPr>
          <p:cNvGraphicFramePr>
            <a:graphicFrameLocks noChangeAspect="1"/>
          </p:cNvGraphicFramePr>
          <p:nvPr>
            <p:extLst/>
          </p:nvPr>
        </p:nvGraphicFramePr>
        <p:xfrm>
          <a:off x="804652" y="4663225"/>
          <a:ext cx="4567466" cy="1260502"/>
        </p:xfrm>
        <a:graphic>
          <a:graphicData uri="http://schemas.openxmlformats.org/presentationml/2006/ole">
            <mc:AlternateContent xmlns:mc="http://schemas.openxmlformats.org/markup-compatibility/2006">
              <mc:Choice xmlns:v="urn:schemas-microsoft-com:vml" Requires="v">
                <p:oleObj spid="_x0000_s10242" name="Equation" r:id="rId3" imgW="3911400" imgH="1079280" progId="Equation.DSMT4">
                  <p:embed/>
                </p:oleObj>
              </mc:Choice>
              <mc:Fallback>
                <p:oleObj name="Equation" r:id="rId3" imgW="3911400" imgH="1079280" progId="Equation.DSMT4">
                  <p:embed/>
                  <p:pic>
                    <p:nvPicPr>
                      <p:cNvPr id="23" name="Object 22" descr="&quot;equals mass number minus atomic number&#10;equals 207 minus 82&#10;equals 125 neutrons&quot;&#10;">
                        <a:extLst>
                          <a:ext uri="{FF2B5EF4-FFF2-40B4-BE49-F238E27FC236}">
                            <a16:creationId xmlns:a16="http://schemas.microsoft.com/office/drawing/2014/main" id="{2BECF87E-90B4-4C54-A3FA-9C2B55DF2670}"/>
                          </a:ext>
                        </a:extLst>
                      </p:cNvPr>
                      <p:cNvPicPr/>
                      <p:nvPr/>
                    </p:nvPicPr>
                    <p:blipFill>
                      <a:blip r:embed="rId4"/>
                      <a:stretch>
                        <a:fillRect/>
                      </a:stretch>
                    </p:blipFill>
                    <p:spPr>
                      <a:xfrm>
                        <a:off x="804652" y="4663225"/>
                        <a:ext cx="4567466" cy="1260502"/>
                      </a:xfrm>
                      <a:prstGeom prst="rect">
                        <a:avLst/>
                      </a:prstGeom>
                    </p:spPr>
                  </p:pic>
                </p:oleObj>
              </mc:Fallback>
            </mc:AlternateContent>
          </a:graphicData>
        </a:graphic>
      </p:graphicFrame>
    </p:spTree>
    <p:extLst>
      <p:ext uri="{BB962C8B-B14F-4D97-AF65-F5344CB8AC3E}">
        <p14:creationId xmlns:p14="http://schemas.microsoft.com/office/powerpoint/2010/main" val="2852328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51C9-C71D-4680-AA35-A77ECB6D40E4}"/>
              </a:ext>
            </a:extLst>
          </p:cNvPr>
          <p:cNvSpPr>
            <a:spLocks noGrp="1"/>
          </p:cNvSpPr>
          <p:nvPr>
            <p:ph type="title"/>
          </p:nvPr>
        </p:nvSpPr>
        <p:spPr/>
        <p:txBody>
          <a:bodyPr/>
          <a:lstStyle/>
          <a:p>
            <a:r>
              <a:rPr lang="en-IN" dirty="0"/>
              <a:t>Solution 3 </a:t>
            </a:r>
            <a:r>
              <a:rPr lang="en-IN" sz="2000" b="0" baseline="0" dirty="0"/>
              <a:t>(2 of 2)</a:t>
            </a:r>
          </a:p>
        </p:txBody>
      </p:sp>
      <p:sp>
        <p:nvSpPr>
          <p:cNvPr id="3" name="Content Placeholder 2">
            <a:extLst>
              <a:ext uri="{FF2B5EF4-FFF2-40B4-BE49-F238E27FC236}">
                <a16:creationId xmlns:a16="http://schemas.microsoft.com/office/drawing/2014/main" id="{D9E9D4EE-29F5-4DF2-8A0B-719D07F95069}"/>
              </a:ext>
            </a:extLst>
          </p:cNvPr>
          <p:cNvSpPr>
            <a:spLocks noGrp="1"/>
          </p:cNvSpPr>
          <p:nvPr>
            <p:ph sz="quarter" idx="13"/>
          </p:nvPr>
        </p:nvSpPr>
        <p:spPr>
          <a:xfrm>
            <a:off x="457200" y="1556326"/>
            <a:ext cx="8478570" cy="4467955"/>
          </a:xfrm>
        </p:spPr>
        <p:txBody>
          <a:bodyPr/>
          <a:lstStyle/>
          <a:p>
            <a:pPr marL="432" indent="0">
              <a:buNone/>
            </a:pPr>
            <a:r>
              <a:rPr lang="en-IN" dirty="0"/>
              <a:t>An atom of lead (P</a:t>
            </a:r>
            <a:r>
              <a:rPr lang="en-IN" sz="100" dirty="0"/>
              <a:t> </a:t>
            </a:r>
            <a:r>
              <a:rPr lang="en-IN" dirty="0"/>
              <a:t>b) has a mass number of 207.</a:t>
            </a:r>
          </a:p>
          <a:p>
            <a:pPr marL="432" indent="0">
              <a:buNone/>
            </a:pPr>
            <a:r>
              <a:rPr lang="en-IN" b="1" dirty="0">
                <a:solidFill>
                  <a:schemeClr val="tx2"/>
                </a:solidFill>
              </a:rPr>
              <a:t>C.</a:t>
            </a:r>
            <a:r>
              <a:rPr lang="en-IN" dirty="0"/>
              <a:t> How many electrons are in the atom?</a:t>
            </a:r>
          </a:p>
          <a:p>
            <a:pPr marL="398463" indent="0">
              <a:spcBef>
                <a:spcPts val="1000"/>
              </a:spcBef>
              <a:buNone/>
            </a:pPr>
            <a:r>
              <a:rPr lang="en-IN" b="1" dirty="0"/>
              <a:t>An atom is neutral, which means that the number of electrons is equal to the number of protons.</a:t>
            </a:r>
          </a:p>
          <a:p>
            <a:pPr marL="398463" indent="0">
              <a:spcBef>
                <a:spcPts val="1000"/>
              </a:spcBef>
              <a:buNone/>
            </a:pPr>
            <a:r>
              <a:rPr lang="en-IN" b="1" dirty="0"/>
              <a:t>Since an atom of P</a:t>
            </a:r>
            <a:r>
              <a:rPr lang="en-IN" sz="100" b="1" dirty="0"/>
              <a:t> </a:t>
            </a:r>
            <a:r>
              <a:rPr lang="en-IN" b="1" dirty="0"/>
              <a:t>b has 82 protons, it also has 82 electrons.</a:t>
            </a:r>
          </a:p>
        </p:txBody>
      </p:sp>
    </p:spTree>
    <p:extLst>
      <p:ext uri="{BB962C8B-B14F-4D97-AF65-F5344CB8AC3E}">
        <p14:creationId xmlns:p14="http://schemas.microsoft.com/office/powerpoint/2010/main" val="2262640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Learning Check 4</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57200" y="1543627"/>
            <a:ext cx="8217633" cy="956370"/>
          </a:xfrm>
        </p:spPr>
        <p:txBody>
          <a:bodyPr/>
          <a:lstStyle/>
          <a:p>
            <a:pPr marL="432" indent="0">
              <a:buNone/>
            </a:pPr>
            <a:r>
              <a:rPr lang="en-IN" sz="2200" dirty="0"/>
              <a:t>An atom of zinc has a mass number of 65.</a:t>
            </a:r>
          </a:p>
          <a:p>
            <a:pPr marL="432" indent="0">
              <a:buNone/>
            </a:pPr>
            <a:r>
              <a:rPr lang="en-IN" sz="2200" b="1" dirty="0">
                <a:solidFill>
                  <a:schemeClr val="tx2"/>
                </a:solidFill>
              </a:rPr>
              <a:t>A.</a:t>
            </a:r>
            <a:r>
              <a:rPr lang="en-IN" sz="2200" dirty="0"/>
              <a:t> How many protons are in the nucleus?</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457200" y="2614440"/>
            <a:ext cx="898071" cy="366383"/>
          </a:xfrm>
        </p:spPr>
        <p:txBody>
          <a:bodyPr/>
          <a:lstStyle/>
          <a:p>
            <a:pPr marL="432" indent="0">
              <a:buNone/>
            </a:pPr>
            <a:r>
              <a:rPr lang="en-US" sz="2200" dirty="0">
                <a:solidFill>
                  <a:srgbClr val="007FA3"/>
                </a:solidFill>
                <a:cs typeface="Arial" pitchFamily="34" charset="0"/>
              </a:rPr>
              <a:t>1.</a:t>
            </a:r>
            <a:r>
              <a:rPr lang="en-US" sz="2200" dirty="0">
                <a:cs typeface="Arial" pitchFamily="34" charset="0"/>
              </a:rPr>
              <a:t> 30</a:t>
            </a:r>
            <a:endParaRPr lang="en-IN" sz="2200" dirty="0"/>
          </a:p>
        </p:txBody>
      </p:sp>
      <p:sp>
        <p:nvSpPr>
          <p:cNvPr id="13" name="Content Placeholder 12">
            <a:extLst>
              <a:ext uri="{FF2B5EF4-FFF2-40B4-BE49-F238E27FC236}">
                <a16:creationId xmlns:a16="http://schemas.microsoft.com/office/drawing/2014/main" id="{DCBFA10E-1439-4ADA-9B25-E24977538ED3}"/>
              </a:ext>
            </a:extLst>
          </p:cNvPr>
          <p:cNvSpPr>
            <a:spLocks noGrp="1"/>
          </p:cNvSpPr>
          <p:nvPr>
            <p:ph sz="quarter" idx="17"/>
          </p:nvPr>
        </p:nvSpPr>
        <p:spPr>
          <a:xfrm>
            <a:off x="3471560" y="2645882"/>
            <a:ext cx="1127647" cy="366383"/>
          </a:xfrm>
        </p:spPr>
        <p:txBody>
          <a:bodyPr/>
          <a:lstStyle/>
          <a:p>
            <a:pPr marL="432" indent="0">
              <a:buNone/>
            </a:pPr>
            <a:r>
              <a:rPr lang="en-IN" sz="2200" dirty="0">
                <a:solidFill>
                  <a:srgbClr val="007FA3"/>
                </a:solidFill>
              </a:rPr>
              <a:t>2.</a:t>
            </a:r>
            <a:r>
              <a:rPr lang="en-IN" sz="2200" dirty="0"/>
              <a:t> 35</a:t>
            </a:r>
          </a:p>
        </p:txBody>
      </p:sp>
      <p:sp>
        <p:nvSpPr>
          <p:cNvPr id="14" name="Content Placeholder 13">
            <a:extLst>
              <a:ext uri="{FF2B5EF4-FFF2-40B4-BE49-F238E27FC236}">
                <a16:creationId xmlns:a16="http://schemas.microsoft.com/office/drawing/2014/main" id="{AF9F08E6-76B5-429F-B94A-369DBBF62642}"/>
              </a:ext>
            </a:extLst>
          </p:cNvPr>
          <p:cNvSpPr>
            <a:spLocks noGrp="1"/>
          </p:cNvSpPr>
          <p:nvPr>
            <p:ph sz="quarter" idx="18"/>
          </p:nvPr>
        </p:nvSpPr>
        <p:spPr>
          <a:xfrm>
            <a:off x="5815309" y="2694109"/>
            <a:ext cx="1559570" cy="402664"/>
          </a:xfrm>
        </p:spPr>
        <p:txBody>
          <a:bodyPr/>
          <a:lstStyle/>
          <a:p>
            <a:pPr marL="432" indent="0">
              <a:buNone/>
            </a:pPr>
            <a:r>
              <a:rPr lang="en-IN" sz="2200" dirty="0">
                <a:solidFill>
                  <a:srgbClr val="007FA3"/>
                </a:solidFill>
              </a:rPr>
              <a:t>3.</a:t>
            </a:r>
            <a:r>
              <a:rPr lang="en-IN" sz="2200" dirty="0"/>
              <a:t> 65</a:t>
            </a:r>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201211"/>
            <a:ext cx="8218019" cy="413861"/>
          </a:xfrm>
        </p:spPr>
        <p:txBody>
          <a:bodyPr/>
          <a:lstStyle/>
          <a:p>
            <a:pPr marL="0" indent="0">
              <a:buNone/>
            </a:pPr>
            <a:r>
              <a:rPr lang="en-IN" sz="2200" b="1" dirty="0">
                <a:solidFill>
                  <a:schemeClr val="tx2"/>
                </a:solidFill>
              </a:rPr>
              <a:t>B.</a:t>
            </a:r>
            <a:r>
              <a:rPr lang="en-IN" sz="2200" dirty="0"/>
              <a:t> How many neutrons are in the nucleus?</a:t>
            </a:r>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787651" y="3793527"/>
            <a:ext cx="1165597" cy="405379"/>
          </a:xfrm>
        </p:spPr>
        <p:txBody>
          <a:bodyPr/>
          <a:lstStyle/>
          <a:p>
            <a:pPr marL="0" indent="0">
              <a:buNone/>
            </a:pPr>
            <a:r>
              <a:rPr lang="en-IN" sz="2200" dirty="0">
                <a:solidFill>
                  <a:srgbClr val="007FA3"/>
                </a:solidFill>
              </a:rPr>
              <a:t>1.</a:t>
            </a:r>
            <a:r>
              <a:rPr lang="en-IN" sz="2200" dirty="0"/>
              <a:t> 30</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3471561" y="3787240"/>
            <a:ext cx="1165597" cy="415890"/>
          </a:xfrm>
        </p:spPr>
        <p:txBody>
          <a:bodyPr/>
          <a:lstStyle/>
          <a:p>
            <a:pPr marL="432" indent="0">
              <a:buNone/>
            </a:pPr>
            <a:r>
              <a:rPr lang="en-IN" sz="2200" dirty="0">
                <a:solidFill>
                  <a:srgbClr val="007FA3"/>
                </a:solidFill>
              </a:rPr>
              <a:t>2.</a:t>
            </a:r>
            <a:r>
              <a:rPr lang="en-IN" sz="2200" dirty="0"/>
              <a:t> 35</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5866969" y="3787241"/>
            <a:ext cx="1685047" cy="376148"/>
          </a:xfrm>
        </p:spPr>
        <p:txBody>
          <a:bodyPr/>
          <a:lstStyle/>
          <a:p>
            <a:pPr marL="432" indent="0">
              <a:buNone/>
            </a:pPr>
            <a:r>
              <a:rPr lang="pt-BR" sz="2200" dirty="0">
                <a:solidFill>
                  <a:srgbClr val="007FA3"/>
                </a:solidFill>
              </a:rPr>
              <a:t>3.</a:t>
            </a:r>
            <a:r>
              <a:rPr lang="pt-BR" sz="2200" dirty="0"/>
              <a:t> 65</a:t>
            </a:r>
            <a:endParaRPr lang="en-IN" sz="2200" dirty="0"/>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465208"/>
            <a:ext cx="8453726" cy="517387"/>
          </a:xfrm>
        </p:spPr>
        <p:txBody>
          <a:bodyPr/>
          <a:lstStyle/>
          <a:p>
            <a:pPr marL="398463" indent="-398463">
              <a:buNone/>
            </a:pPr>
            <a:r>
              <a:rPr lang="en-IN" sz="2200" b="1" dirty="0">
                <a:solidFill>
                  <a:schemeClr val="tx2"/>
                </a:solidFill>
              </a:rPr>
              <a:t>C.</a:t>
            </a:r>
            <a:r>
              <a:rPr lang="en-IN" sz="2200" dirty="0"/>
              <a:t> What is the mass number of a zinc atom that has 37 neutrons?</a:t>
            </a:r>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1" y="5127852"/>
            <a:ext cx="1471642" cy="455247"/>
          </a:xfrm>
        </p:spPr>
        <p:txBody>
          <a:bodyPr/>
          <a:lstStyle/>
          <a:p>
            <a:pPr marL="0" indent="0">
              <a:buNone/>
            </a:pPr>
            <a:r>
              <a:rPr lang="en-IN" sz="2200" dirty="0">
                <a:solidFill>
                  <a:srgbClr val="007FA3"/>
                </a:solidFill>
                <a:latin typeface="+mn-lt"/>
              </a:rPr>
              <a:t>1.</a:t>
            </a:r>
            <a:r>
              <a:rPr lang="en-IN" sz="2200" dirty="0">
                <a:latin typeface="+mn-lt"/>
              </a:rPr>
              <a:t> 37</a:t>
            </a:r>
          </a:p>
        </p:txBody>
      </p:sp>
      <p:sp>
        <p:nvSpPr>
          <p:cNvPr id="21" name="Content Placeholder 20">
            <a:extLst>
              <a:ext uri="{FF2B5EF4-FFF2-40B4-BE49-F238E27FC236}">
                <a16:creationId xmlns:a16="http://schemas.microsoft.com/office/drawing/2014/main" id="{F7AFD131-E63A-4594-B24A-BE9910C6E7F3}"/>
              </a:ext>
            </a:extLst>
          </p:cNvPr>
          <p:cNvSpPr>
            <a:spLocks noGrp="1"/>
          </p:cNvSpPr>
          <p:nvPr>
            <p:ph sz="quarter" idx="25"/>
          </p:nvPr>
        </p:nvSpPr>
        <p:spPr>
          <a:xfrm>
            <a:off x="3471561" y="5141181"/>
            <a:ext cx="1179416" cy="441918"/>
          </a:xfrm>
        </p:spPr>
        <p:txBody>
          <a:bodyPr/>
          <a:lstStyle/>
          <a:p>
            <a:pPr marL="0" indent="0">
              <a:buNone/>
            </a:pPr>
            <a:r>
              <a:rPr lang="en-IN" sz="2200" dirty="0">
                <a:solidFill>
                  <a:srgbClr val="007FA3"/>
                </a:solidFill>
                <a:latin typeface="+mn-lt"/>
              </a:rPr>
              <a:t>2.</a:t>
            </a:r>
            <a:r>
              <a:rPr lang="en-IN" sz="2200" dirty="0">
                <a:latin typeface="+mn-lt"/>
              </a:rPr>
              <a:t> 65</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5866646" y="5130060"/>
            <a:ext cx="1683107" cy="405465"/>
          </a:xfrm>
        </p:spPr>
        <p:txBody>
          <a:bodyPr/>
          <a:lstStyle/>
          <a:p>
            <a:pPr marL="0" indent="0">
              <a:buNone/>
            </a:pPr>
            <a:r>
              <a:rPr lang="en-IN" sz="2200" dirty="0">
                <a:solidFill>
                  <a:srgbClr val="007FA3"/>
                </a:solidFill>
                <a:latin typeface="+mn-lt"/>
              </a:rPr>
              <a:t>3.</a:t>
            </a:r>
            <a:r>
              <a:rPr lang="en-IN" sz="2200" dirty="0">
                <a:latin typeface="+mn-lt"/>
              </a:rPr>
              <a:t> 67</a:t>
            </a:r>
          </a:p>
        </p:txBody>
      </p:sp>
    </p:spTree>
    <p:extLst>
      <p:ext uri="{BB962C8B-B14F-4D97-AF65-F5344CB8AC3E}">
        <p14:creationId xmlns:p14="http://schemas.microsoft.com/office/powerpoint/2010/main" val="2987020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Solution 4</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47761" y="1555748"/>
            <a:ext cx="8229600" cy="916099"/>
          </a:xfrm>
        </p:spPr>
        <p:txBody>
          <a:bodyPr/>
          <a:lstStyle/>
          <a:p>
            <a:pPr marL="432" indent="0">
              <a:buNone/>
            </a:pPr>
            <a:r>
              <a:rPr lang="en-IN" sz="2200" dirty="0"/>
              <a:t>An atom of zinc has a mass number of 65.</a:t>
            </a:r>
          </a:p>
          <a:p>
            <a:pPr marL="432" indent="0">
              <a:buNone/>
            </a:pPr>
            <a:r>
              <a:rPr lang="en-IN" sz="2200" b="1" dirty="0">
                <a:solidFill>
                  <a:schemeClr val="tx2"/>
                </a:solidFill>
              </a:rPr>
              <a:t>A.</a:t>
            </a:r>
            <a:r>
              <a:rPr lang="en-IN" sz="2200" dirty="0"/>
              <a:t> How many protons are in the nucleus?</a:t>
            </a:r>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787651" y="2617105"/>
            <a:ext cx="7889710" cy="412552"/>
          </a:xfrm>
        </p:spPr>
        <p:txBody>
          <a:bodyPr/>
          <a:lstStyle/>
          <a:p>
            <a:pPr marL="432" indent="0">
              <a:buNone/>
            </a:pPr>
            <a:r>
              <a:rPr lang="en-US" sz="2200" dirty="0">
                <a:solidFill>
                  <a:srgbClr val="007FA3"/>
                </a:solidFill>
                <a:cs typeface="Arial" pitchFamily="34" charset="0"/>
              </a:rPr>
              <a:t>1.</a:t>
            </a:r>
            <a:r>
              <a:rPr lang="en-US" sz="2200" dirty="0">
                <a:cs typeface="Arial" pitchFamily="34" charset="0"/>
              </a:rPr>
              <a:t> </a:t>
            </a:r>
            <a:r>
              <a:rPr lang="en-US" sz="2200" b="1" dirty="0">
                <a:cs typeface="Arial" pitchFamily="34" charset="0"/>
              </a:rPr>
              <a:t>30</a:t>
            </a:r>
            <a:endParaRPr lang="en-IN" sz="2200" b="1" dirty="0"/>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201211"/>
            <a:ext cx="8218019" cy="413861"/>
          </a:xfrm>
        </p:spPr>
        <p:txBody>
          <a:bodyPr/>
          <a:lstStyle/>
          <a:p>
            <a:pPr marL="0" indent="0">
              <a:buNone/>
            </a:pPr>
            <a:r>
              <a:rPr lang="en-IN" sz="2200" b="1" dirty="0">
                <a:solidFill>
                  <a:schemeClr val="tx2"/>
                </a:solidFill>
              </a:rPr>
              <a:t>B.</a:t>
            </a:r>
            <a:r>
              <a:rPr lang="en-IN" sz="2200" dirty="0"/>
              <a:t> How many neutrons are in the nucleus?</a:t>
            </a:r>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787651" y="3793527"/>
            <a:ext cx="1165597" cy="405379"/>
          </a:xfrm>
        </p:spPr>
        <p:txBody>
          <a:bodyPr/>
          <a:lstStyle/>
          <a:p>
            <a:pPr marL="432" indent="0">
              <a:buNone/>
            </a:pPr>
            <a:r>
              <a:rPr lang="en-IN" sz="2200" dirty="0">
                <a:solidFill>
                  <a:srgbClr val="007FA3"/>
                </a:solidFill>
              </a:rPr>
              <a:t>2.</a:t>
            </a:r>
            <a:r>
              <a:rPr lang="en-IN" sz="2200" dirty="0"/>
              <a:t> </a:t>
            </a:r>
            <a:r>
              <a:rPr lang="en-IN" sz="2200" b="1" dirty="0"/>
              <a:t>35</a:t>
            </a:r>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465208"/>
            <a:ext cx="8453726" cy="517387"/>
          </a:xfrm>
        </p:spPr>
        <p:txBody>
          <a:bodyPr/>
          <a:lstStyle/>
          <a:p>
            <a:pPr marL="398463" indent="-398463">
              <a:buNone/>
            </a:pPr>
            <a:r>
              <a:rPr lang="en-IN" sz="2200" b="1" dirty="0">
                <a:solidFill>
                  <a:schemeClr val="tx2"/>
                </a:solidFill>
              </a:rPr>
              <a:t>C.</a:t>
            </a:r>
            <a:r>
              <a:rPr lang="en-IN" sz="2200" dirty="0"/>
              <a:t> What is the mass number of a zinc atom that has 37 neutrons?</a:t>
            </a:r>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1" y="5127852"/>
            <a:ext cx="1471642" cy="455247"/>
          </a:xfrm>
        </p:spPr>
        <p:txBody>
          <a:bodyPr/>
          <a:lstStyle/>
          <a:p>
            <a:pPr marL="0" indent="0">
              <a:buNone/>
            </a:pPr>
            <a:r>
              <a:rPr lang="en-IN" sz="2200" dirty="0">
                <a:solidFill>
                  <a:srgbClr val="007FA3"/>
                </a:solidFill>
                <a:latin typeface="+mn-lt"/>
              </a:rPr>
              <a:t>3.</a:t>
            </a:r>
            <a:r>
              <a:rPr lang="en-IN" sz="2200" dirty="0">
                <a:latin typeface="+mn-lt"/>
              </a:rPr>
              <a:t> </a:t>
            </a:r>
            <a:r>
              <a:rPr lang="en-IN" sz="2200" b="1" dirty="0">
                <a:latin typeface="+mn-lt"/>
              </a:rPr>
              <a:t>67</a:t>
            </a:r>
          </a:p>
        </p:txBody>
      </p:sp>
    </p:spTree>
    <p:extLst>
      <p:ext uri="{BB962C8B-B14F-4D97-AF65-F5344CB8AC3E}">
        <p14:creationId xmlns:p14="http://schemas.microsoft.com/office/powerpoint/2010/main" val="539977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Learning Check 5</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57200" y="1555749"/>
            <a:ext cx="8218019" cy="910352"/>
          </a:xfrm>
        </p:spPr>
        <p:txBody>
          <a:bodyPr/>
          <a:lstStyle/>
          <a:p>
            <a:pPr marL="0" indent="0">
              <a:buNone/>
              <a:defRPr/>
            </a:pPr>
            <a:r>
              <a:rPr lang="en-US" sz="2200" dirty="0"/>
              <a:t>An atom has 14 protons and 20 neutrons.</a:t>
            </a:r>
          </a:p>
          <a:p>
            <a:pPr marL="0" indent="0">
              <a:buNone/>
              <a:defRPr/>
            </a:pPr>
            <a:r>
              <a:rPr lang="en-US" sz="2200" b="1" dirty="0">
                <a:solidFill>
                  <a:schemeClr val="tx2"/>
                </a:solidFill>
              </a:rPr>
              <a:t>A.</a:t>
            </a:r>
            <a:r>
              <a:rPr lang="en-US" sz="2200" b="1" dirty="0"/>
              <a:t> </a:t>
            </a:r>
            <a:r>
              <a:rPr lang="en-US" sz="2200" dirty="0"/>
              <a:t>What is its atomic number?</a:t>
            </a:r>
            <a:endParaRPr lang="en-IN" sz="2200" dirty="0"/>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787650" y="2566509"/>
            <a:ext cx="702129" cy="372932"/>
          </a:xfrm>
        </p:spPr>
        <p:txBody>
          <a:bodyPr/>
          <a:lstStyle/>
          <a:p>
            <a:pPr marL="0" indent="0">
              <a:buNone/>
              <a:defRPr/>
            </a:pPr>
            <a:r>
              <a:rPr lang="en-US" sz="2200" dirty="0">
                <a:solidFill>
                  <a:srgbClr val="007FA3"/>
                </a:solidFill>
                <a:cs typeface="Arial" pitchFamily="34" charset="0"/>
              </a:rPr>
              <a:t>1.</a:t>
            </a:r>
            <a:r>
              <a:rPr lang="en-US" sz="2200" dirty="0">
                <a:cs typeface="Arial" pitchFamily="34" charset="0"/>
              </a:rPr>
              <a:t> 6</a:t>
            </a:r>
            <a:endParaRPr lang="en-IN" sz="2200" dirty="0"/>
          </a:p>
        </p:txBody>
      </p:sp>
      <p:sp>
        <p:nvSpPr>
          <p:cNvPr id="13" name="Content Placeholder 12">
            <a:extLst>
              <a:ext uri="{FF2B5EF4-FFF2-40B4-BE49-F238E27FC236}">
                <a16:creationId xmlns:a16="http://schemas.microsoft.com/office/drawing/2014/main" id="{DCBFA10E-1439-4ADA-9B25-E24977538ED3}"/>
              </a:ext>
            </a:extLst>
          </p:cNvPr>
          <p:cNvSpPr>
            <a:spLocks noGrp="1"/>
          </p:cNvSpPr>
          <p:nvPr>
            <p:ph sz="quarter" idx="17"/>
          </p:nvPr>
        </p:nvSpPr>
        <p:spPr>
          <a:xfrm>
            <a:off x="3471561" y="2627563"/>
            <a:ext cx="887936" cy="403021"/>
          </a:xfrm>
        </p:spPr>
        <p:txBody>
          <a:bodyPr/>
          <a:lstStyle/>
          <a:p>
            <a:pPr marL="432" indent="0">
              <a:buNone/>
            </a:pPr>
            <a:r>
              <a:rPr lang="en-IN" sz="2200" dirty="0">
                <a:solidFill>
                  <a:srgbClr val="007FA3"/>
                </a:solidFill>
              </a:rPr>
              <a:t>2.</a:t>
            </a:r>
            <a:r>
              <a:rPr lang="en-IN" sz="2200" dirty="0"/>
              <a:t> 14</a:t>
            </a:r>
          </a:p>
        </p:txBody>
      </p:sp>
      <p:sp>
        <p:nvSpPr>
          <p:cNvPr id="14" name="Content Placeholder 13">
            <a:extLst>
              <a:ext uri="{FF2B5EF4-FFF2-40B4-BE49-F238E27FC236}">
                <a16:creationId xmlns:a16="http://schemas.microsoft.com/office/drawing/2014/main" id="{AF9F08E6-76B5-429F-B94A-369DBBF62642}"/>
              </a:ext>
            </a:extLst>
          </p:cNvPr>
          <p:cNvSpPr>
            <a:spLocks noGrp="1"/>
          </p:cNvSpPr>
          <p:nvPr>
            <p:ph sz="quarter" idx="18"/>
          </p:nvPr>
        </p:nvSpPr>
        <p:spPr>
          <a:xfrm>
            <a:off x="5815309" y="2662983"/>
            <a:ext cx="1228042" cy="433195"/>
          </a:xfrm>
        </p:spPr>
        <p:txBody>
          <a:bodyPr/>
          <a:lstStyle/>
          <a:p>
            <a:pPr marL="432" indent="0">
              <a:buNone/>
            </a:pPr>
            <a:r>
              <a:rPr lang="en-IN" sz="2200" dirty="0">
                <a:solidFill>
                  <a:srgbClr val="007FA3"/>
                </a:solidFill>
              </a:rPr>
              <a:t>3.</a:t>
            </a:r>
            <a:r>
              <a:rPr lang="en-IN" sz="2200" dirty="0"/>
              <a:t> 34</a:t>
            </a:r>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176497"/>
            <a:ext cx="8218019" cy="413861"/>
          </a:xfrm>
        </p:spPr>
        <p:txBody>
          <a:bodyPr/>
          <a:lstStyle/>
          <a:p>
            <a:pPr marL="0" indent="0">
              <a:buNone/>
            </a:pPr>
            <a:r>
              <a:rPr lang="en-IN" sz="2200" b="1" dirty="0">
                <a:solidFill>
                  <a:schemeClr val="tx2"/>
                </a:solidFill>
              </a:rPr>
              <a:t>B.</a:t>
            </a:r>
            <a:r>
              <a:rPr lang="en-IN" sz="2200" dirty="0"/>
              <a:t> </a:t>
            </a:r>
            <a:r>
              <a:rPr lang="en-US" sz="2200" dirty="0"/>
              <a:t>What is its mass number?</a:t>
            </a:r>
            <a:endParaRPr lang="en-IN" sz="2200" dirty="0"/>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787651" y="3805884"/>
            <a:ext cx="959047" cy="405379"/>
          </a:xfrm>
        </p:spPr>
        <p:txBody>
          <a:bodyPr/>
          <a:lstStyle/>
          <a:p>
            <a:pPr marL="0" indent="0">
              <a:buNone/>
            </a:pPr>
            <a:r>
              <a:rPr lang="en-IN" sz="2200" dirty="0">
                <a:solidFill>
                  <a:srgbClr val="007FA3"/>
                </a:solidFill>
              </a:rPr>
              <a:t>1.</a:t>
            </a:r>
            <a:r>
              <a:rPr lang="en-IN" sz="2200" dirty="0"/>
              <a:t> 14</a:t>
            </a:r>
          </a:p>
        </p:txBody>
      </p:sp>
      <p:sp>
        <p:nvSpPr>
          <p:cNvPr id="17" name="Content Placeholder 16">
            <a:extLst>
              <a:ext uri="{FF2B5EF4-FFF2-40B4-BE49-F238E27FC236}">
                <a16:creationId xmlns:a16="http://schemas.microsoft.com/office/drawing/2014/main" id="{314B7630-FF85-476A-855B-6B8BC3EBAA0E}"/>
              </a:ext>
            </a:extLst>
          </p:cNvPr>
          <p:cNvSpPr>
            <a:spLocks noGrp="1"/>
          </p:cNvSpPr>
          <p:nvPr>
            <p:ph sz="quarter" idx="21"/>
          </p:nvPr>
        </p:nvSpPr>
        <p:spPr>
          <a:xfrm>
            <a:off x="3471562" y="3787240"/>
            <a:ext cx="959046" cy="415890"/>
          </a:xfrm>
        </p:spPr>
        <p:txBody>
          <a:bodyPr/>
          <a:lstStyle/>
          <a:p>
            <a:pPr marL="432" indent="0">
              <a:buNone/>
            </a:pPr>
            <a:r>
              <a:rPr lang="en-IN" sz="2200" dirty="0">
                <a:solidFill>
                  <a:srgbClr val="007FA3"/>
                </a:solidFill>
              </a:rPr>
              <a:t>2.</a:t>
            </a:r>
            <a:r>
              <a:rPr lang="en-IN" sz="2200" dirty="0"/>
              <a:t> 16</a:t>
            </a:r>
          </a:p>
        </p:txBody>
      </p:sp>
      <p:sp>
        <p:nvSpPr>
          <p:cNvPr id="18" name="Content Placeholder 17">
            <a:extLst>
              <a:ext uri="{FF2B5EF4-FFF2-40B4-BE49-F238E27FC236}">
                <a16:creationId xmlns:a16="http://schemas.microsoft.com/office/drawing/2014/main" id="{53038671-9BD5-497C-839F-63779F2C8D51}"/>
              </a:ext>
            </a:extLst>
          </p:cNvPr>
          <p:cNvSpPr>
            <a:spLocks noGrp="1"/>
          </p:cNvSpPr>
          <p:nvPr>
            <p:ph sz="quarter" idx="22"/>
          </p:nvPr>
        </p:nvSpPr>
        <p:spPr>
          <a:xfrm>
            <a:off x="5866969" y="3793148"/>
            <a:ext cx="1386447" cy="413763"/>
          </a:xfrm>
        </p:spPr>
        <p:txBody>
          <a:bodyPr/>
          <a:lstStyle/>
          <a:p>
            <a:pPr marL="432" indent="0">
              <a:buNone/>
            </a:pPr>
            <a:r>
              <a:rPr lang="pt-BR" sz="2200" dirty="0">
                <a:solidFill>
                  <a:srgbClr val="007FA3"/>
                </a:solidFill>
              </a:rPr>
              <a:t>3.</a:t>
            </a:r>
            <a:r>
              <a:rPr lang="pt-BR" sz="2200" dirty="0"/>
              <a:t> 34</a:t>
            </a:r>
            <a:endParaRPr lang="en-IN" sz="2200" dirty="0"/>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452851"/>
            <a:ext cx="8453726" cy="416576"/>
          </a:xfrm>
        </p:spPr>
        <p:txBody>
          <a:bodyPr/>
          <a:lstStyle/>
          <a:p>
            <a:pPr marL="398463" indent="-398463">
              <a:buNone/>
            </a:pPr>
            <a:r>
              <a:rPr lang="en-IN" sz="2200" b="1" dirty="0">
                <a:solidFill>
                  <a:schemeClr val="tx2"/>
                </a:solidFill>
              </a:rPr>
              <a:t>C.</a:t>
            </a:r>
            <a:r>
              <a:rPr lang="en-IN" sz="2200" dirty="0"/>
              <a:t> </a:t>
            </a:r>
            <a:r>
              <a:rPr lang="en-US" sz="2200" dirty="0"/>
              <a:t>What is the element?</a:t>
            </a:r>
            <a:endParaRPr lang="en-IN" sz="2200" dirty="0"/>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0" y="5173259"/>
            <a:ext cx="1090577" cy="413861"/>
          </a:xfrm>
        </p:spPr>
        <p:txBody>
          <a:bodyPr/>
          <a:lstStyle/>
          <a:p>
            <a:pPr marL="0" indent="0">
              <a:buNone/>
            </a:pPr>
            <a:r>
              <a:rPr lang="en-IN" sz="2200" dirty="0">
                <a:solidFill>
                  <a:srgbClr val="007FA3"/>
                </a:solidFill>
                <a:latin typeface="+mn-lt"/>
              </a:rPr>
              <a:t>1.</a:t>
            </a:r>
            <a:r>
              <a:rPr lang="en-IN" sz="2200" dirty="0">
                <a:latin typeface="+mn-lt"/>
              </a:rPr>
              <a:t> S</a:t>
            </a:r>
            <a:r>
              <a:rPr lang="en-IN" sz="100" dirty="0">
                <a:latin typeface="+mn-lt"/>
              </a:rPr>
              <a:t> </a:t>
            </a:r>
            <a:r>
              <a:rPr lang="en-IN" sz="2200" dirty="0">
                <a:latin typeface="+mn-lt"/>
              </a:rPr>
              <a:t>i</a:t>
            </a:r>
          </a:p>
        </p:txBody>
      </p:sp>
      <p:sp>
        <p:nvSpPr>
          <p:cNvPr id="21" name="Content Placeholder 20">
            <a:extLst>
              <a:ext uri="{FF2B5EF4-FFF2-40B4-BE49-F238E27FC236}">
                <a16:creationId xmlns:a16="http://schemas.microsoft.com/office/drawing/2014/main" id="{F7AFD131-E63A-4594-B24A-BE9910C6E7F3}"/>
              </a:ext>
            </a:extLst>
          </p:cNvPr>
          <p:cNvSpPr>
            <a:spLocks noGrp="1"/>
          </p:cNvSpPr>
          <p:nvPr>
            <p:ph sz="quarter" idx="25"/>
          </p:nvPr>
        </p:nvSpPr>
        <p:spPr>
          <a:xfrm>
            <a:off x="3471561" y="5190609"/>
            <a:ext cx="1100440" cy="376238"/>
          </a:xfrm>
        </p:spPr>
        <p:txBody>
          <a:bodyPr/>
          <a:lstStyle/>
          <a:p>
            <a:pPr marL="0" indent="0">
              <a:buNone/>
            </a:pPr>
            <a:r>
              <a:rPr lang="en-IN" sz="2200" dirty="0">
                <a:solidFill>
                  <a:srgbClr val="007FA3"/>
                </a:solidFill>
                <a:latin typeface="+mn-lt"/>
              </a:rPr>
              <a:t>2.</a:t>
            </a:r>
            <a:r>
              <a:rPr lang="en-IN" sz="2200" dirty="0">
                <a:latin typeface="+mn-lt"/>
              </a:rPr>
              <a:t> C</a:t>
            </a:r>
            <a:r>
              <a:rPr lang="en-IN" sz="100" dirty="0">
                <a:latin typeface="+mn-lt"/>
              </a:rPr>
              <a:t> </a:t>
            </a:r>
            <a:r>
              <a:rPr lang="en-IN" sz="2200" dirty="0">
                <a:latin typeface="+mn-lt"/>
              </a:rPr>
              <a:t>a</a:t>
            </a:r>
          </a:p>
        </p:txBody>
      </p:sp>
      <p:sp>
        <p:nvSpPr>
          <p:cNvPr id="22" name="Content Placeholder 21">
            <a:extLst>
              <a:ext uri="{FF2B5EF4-FFF2-40B4-BE49-F238E27FC236}">
                <a16:creationId xmlns:a16="http://schemas.microsoft.com/office/drawing/2014/main" id="{B8C98D81-A8A8-45A1-BCD7-AC7A0EF70580}"/>
              </a:ext>
            </a:extLst>
          </p:cNvPr>
          <p:cNvSpPr>
            <a:spLocks noGrp="1"/>
          </p:cNvSpPr>
          <p:nvPr>
            <p:ph sz="quarter" idx="26"/>
          </p:nvPr>
        </p:nvSpPr>
        <p:spPr>
          <a:xfrm>
            <a:off x="5866646" y="5179488"/>
            <a:ext cx="1040781" cy="405465"/>
          </a:xfrm>
        </p:spPr>
        <p:txBody>
          <a:bodyPr/>
          <a:lstStyle/>
          <a:p>
            <a:pPr marL="0" indent="0">
              <a:buNone/>
            </a:pPr>
            <a:r>
              <a:rPr lang="en-IN" sz="2200" dirty="0">
                <a:solidFill>
                  <a:srgbClr val="007FA3"/>
                </a:solidFill>
                <a:latin typeface="+mn-lt"/>
              </a:rPr>
              <a:t>3.</a:t>
            </a:r>
            <a:r>
              <a:rPr lang="en-IN" sz="2200" dirty="0">
                <a:latin typeface="+mn-lt"/>
              </a:rPr>
              <a:t> S</a:t>
            </a:r>
            <a:r>
              <a:rPr lang="en-IN" sz="100" dirty="0">
                <a:latin typeface="+mn-lt"/>
              </a:rPr>
              <a:t> </a:t>
            </a:r>
            <a:r>
              <a:rPr lang="en-IN" sz="2200" dirty="0">
                <a:latin typeface="+mn-lt"/>
              </a:rPr>
              <a:t>e</a:t>
            </a:r>
          </a:p>
        </p:txBody>
      </p:sp>
    </p:spTree>
    <p:extLst>
      <p:ext uri="{BB962C8B-B14F-4D97-AF65-F5344CB8AC3E}">
        <p14:creationId xmlns:p14="http://schemas.microsoft.com/office/powerpoint/2010/main" val="2168904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98C1B5-D1BF-4604-B607-405A66C208E0}"/>
              </a:ext>
            </a:extLst>
          </p:cNvPr>
          <p:cNvSpPr>
            <a:spLocks noGrp="1"/>
          </p:cNvSpPr>
          <p:nvPr>
            <p:ph type="title"/>
          </p:nvPr>
        </p:nvSpPr>
        <p:spPr>
          <a:xfrm>
            <a:off x="457200" y="215371"/>
            <a:ext cx="8229600" cy="1097279"/>
          </a:xfrm>
        </p:spPr>
        <p:txBody>
          <a:bodyPr/>
          <a:lstStyle/>
          <a:p>
            <a:r>
              <a:rPr lang="en-IN" dirty="0"/>
              <a:t>Solution 5</a:t>
            </a:r>
          </a:p>
        </p:txBody>
      </p:sp>
      <p:sp>
        <p:nvSpPr>
          <p:cNvPr id="11" name="Content Placeholder 10">
            <a:extLst>
              <a:ext uri="{FF2B5EF4-FFF2-40B4-BE49-F238E27FC236}">
                <a16:creationId xmlns:a16="http://schemas.microsoft.com/office/drawing/2014/main" id="{B9A29C87-858D-4646-B070-1FA5F884627C}"/>
              </a:ext>
            </a:extLst>
          </p:cNvPr>
          <p:cNvSpPr>
            <a:spLocks noGrp="1"/>
          </p:cNvSpPr>
          <p:nvPr>
            <p:ph sz="quarter" idx="15"/>
          </p:nvPr>
        </p:nvSpPr>
        <p:spPr>
          <a:xfrm>
            <a:off x="468781" y="1555749"/>
            <a:ext cx="8218019" cy="956370"/>
          </a:xfrm>
        </p:spPr>
        <p:txBody>
          <a:bodyPr/>
          <a:lstStyle/>
          <a:p>
            <a:pPr marL="0" indent="0">
              <a:buNone/>
              <a:defRPr/>
            </a:pPr>
            <a:r>
              <a:rPr lang="en-US" sz="2200" dirty="0"/>
              <a:t>An atom has 14 protons and 20 neutrons.</a:t>
            </a:r>
          </a:p>
          <a:p>
            <a:pPr marL="0" indent="0">
              <a:buNone/>
              <a:defRPr/>
            </a:pPr>
            <a:r>
              <a:rPr lang="en-US" sz="2200" b="1" dirty="0">
                <a:solidFill>
                  <a:schemeClr val="tx2"/>
                </a:solidFill>
              </a:rPr>
              <a:t>A.</a:t>
            </a:r>
            <a:r>
              <a:rPr lang="en-US" sz="2200" b="1" dirty="0"/>
              <a:t> </a:t>
            </a:r>
            <a:r>
              <a:rPr lang="en-US" sz="2200" dirty="0"/>
              <a:t>What is its atomic number?</a:t>
            </a:r>
            <a:endParaRPr lang="en-IN" sz="2200" dirty="0"/>
          </a:p>
        </p:txBody>
      </p:sp>
      <p:sp>
        <p:nvSpPr>
          <p:cNvPr id="12" name="Content Placeholder 11">
            <a:extLst>
              <a:ext uri="{FF2B5EF4-FFF2-40B4-BE49-F238E27FC236}">
                <a16:creationId xmlns:a16="http://schemas.microsoft.com/office/drawing/2014/main" id="{90267CF2-3D22-43A2-A48E-73CA6A1015FD}"/>
              </a:ext>
            </a:extLst>
          </p:cNvPr>
          <p:cNvSpPr>
            <a:spLocks noGrp="1"/>
          </p:cNvSpPr>
          <p:nvPr>
            <p:ph sz="quarter" idx="16"/>
          </p:nvPr>
        </p:nvSpPr>
        <p:spPr>
          <a:xfrm>
            <a:off x="787651" y="2600781"/>
            <a:ext cx="959048" cy="413861"/>
          </a:xfrm>
        </p:spPr>
        <p:txBody>
          <a:bodyPr/>
          <a:lstStyle/>
          <a:p>
            <a:pPr marL="0" indent="0">
              <a:buNone/>
              <a:defRPr/>
            </a:pPr>
            <a:r>
              <a:rPr lang="en-IN" sz="2200" b="1" dirty="0">
                <a:solidFill>
                  <a:srgbClr val="007FA3"/>
                </a:solidFill>
              </a:rPr>
              <a:t>2.</a:t>
            </a:r>
            <a:r>
              <a:rPr lang="en-IN" sz="2200" b="1" dirty="0"/>
              <a:t> 14</a:t>
            </a:r>
          </a:p>
        </p:txBody>
      </p:sp>
      <p:sp>
        <p:nvSpPr>
          <p:cNvPr id="15" name="Content Placeholder 14">
            <a:extLst>
              <a:ext uri="{FF2B5EF4-FFF2-40B4-BE49-F238E27FC236}">
                <a16:creationId xmlns:a16="http://schemas.microsoft.com/office/drawing/2014/main" id="{7AD78D29-F79E-4E71-A4D6-F54FED2F4D59}"/>
              </a:ext>
            </a:extLst>
          </p:cNvPr>
          <p:cNvSpPr>
            <a:spLocks noGrp="1"/>
          </p:cNvSpPr>
          <p:nvPr>
            <p:ph sz="quarter" idx="19"/>
          </p:nvPr>
        </p:nvSpPr>
        <p:spPr>
          <a:xfrm>
            <a:off x="459728" y="3176497"/>
            <a:ext cx="8218019" cy="413861"/>
          </a:xfrm>
        </p:spPr>
        <p:txBody>
          <a:bodyPr/>
          <a:lstStyle/>
          <a:p>
            <a:pPr marL="0" indent="0">
              <a:buNone/>
            </a:pPr>
            <a:r>
              <a:rPr lang="en-IN" sz="2200" b="1" dirty="0">
                <a:solidFill>
                  <a:schemeClr val="tx2"/>
                </a:solidFill>
              </a:rPr>
              <a:t>B.</a:t>
            </a:r>
            <a:r>
              <a:rPr lang="en-IN" sz="2200" dirty="0"/>
              <a:t> </a:t>
            </a:r>
            <a:r>
              <a:rPr lang="en-US" sz="2200" dirty="0"/>
              <a:t>What is its mass number?</a:t>
            </a:r>
            <a:endParaRPr lang="en-IN" sz="2200" dirty="0"/>
          </a:p>
        </p:txBody>
      </p:sp>
      <p:sp>
        <p:nvSpPr>
          <p:cNvPr id="16" name="Content Placeholder 15">
            <a:extLst>
              <a:ext uri="{FF2B5EF4-FFF2-40B4-BE49-F238E27FC236}">
                <a16:creationId xmlns:a16="http://schemas.microsoft.com/office/drawing/2014/main" id="{23046B42-5034-470E-9BC4-019C46A080E4}"/>
              </a:ext>
            </a:extLst>
          </p:cNvPr>
          <p:cNvSpPr>
            <a:spLocks noGrp="1"/>
          </p:cNvSpPr>
          <p:nvPr>
            <p:ph sz="quarter" idx="20"/>
          </p:nvPr>
        </p:nvSpPr>
        <p:spPr>
          <a:xfrm>
            <a:off x="787651" y="3805884"/>
            <a:ext cx="959047" cy="405379"/>
          </a:xfrm>
        </p:spPr>
        <p:txBody>
          <a:bodyPr/>
          <a:lstStyle/>
          <a:p>
            <a:pPr marL="432" indent="0">
              <a:buNone/>
            </a:pPr>
            <a:r>
              <a:rPr lang="pt-BR" sz="2200" b="1" dirty="0">
                <a:solidFill>
                  <a:srgbClr val="007FA3"/>
                </a:solidFill>
              </a:rPr>
              <a:t>3.</a:t>
            </a:r>
            <a:r>
              <a:rPr lang="pt-BR" sz="2200" b="1" dirty="0"/>
              <a:t> 34</a:t>
            </a:r>
            <a:endParaRPr lang="en-IN" sz="2200" b="1" dirty="0"/>
          </a:p>
        </p:txBody>
      </p:sp>
      <p:sp>
        <p:nvSpPr>
          <p:cNvPr id="19" name="Content Placeholder 18">
            <a:extLst>
              <a:ext uri="{FF2B5EF4-FFF2-40B4-BE49-F238E27FC236}">
                <a16:creationId xmlns:a16="http://schemas.microsoft.com/office/drawing/2014/main" id="{A68ECFD8-67AC-498E-AE2E-C2071822E32B}"/>
              </a:ext>
            </a:extLst>
          </p:cNvPr>
          <p:cNvSpPr>
            <a:spLocks noGrp="1"/>
          </p:cNvSpPr>
          <p:nvPr>
            <p:ph sz="quarter" idx="23"/>
          </p:nvPr>
        </p:nvSpPr>
        <p:spPr>
          <a:xfrm>
            <a:off x="463937" y="4452851"/>
            <a:ext cx="8453726" cy="416576"/>
          </a:xfrm>
        </p:spPr>
        <p:txBody>
          <a:bodyPr/>
          <a:lstStyle/>
          <a:p>
            <a:pPr marL="398463" indent="-398463">
              <a:buNone/>
            </a:pPr>
            <a:r>
              <a:rPr lang="en-IN" sz="2200" b="1" dirty="0">
                <a:solidFill>
                  <a:schemeClr val="tx2"/>
                </a:solidFill>
              </a:rPr>
              <a:t>C.</a:t>
            </a:r>
            <a:r>
              <a:rPr lang="en-IN" sz="2200" dirty="0"/>
              <a:t> </a:t>
            </a:r>
            <a:r>
              <a:rPr lang="en-US" sz="2200" dirty="0"/>
              <a:t>What is the element?</a:t>
            </a:r>
            <a:endParaRPr lang="en-IN" sz="2200" dirty="0"/>
          </a:p>
        </p:txBody>
      </p:sp>
      <p:sp>
        <p:nvSpPr>
          <p:cNvPr id="20" name="Content Placeholder 19">
            <a:extLst>
              <a:ext uri="{FF2B5EF4-FFF2-40B4-BE49-F238E27FC236}">
                <a16:creationId xmlns:a16="http://schemas.microsoft.com/office/drawing/2014/main" id="{B24DE71E-BCC6-4BD6-A177-0F1EA78EF6A1}"/>
              </a:ext>
            </a:extLst>
          </p:cNvPr>
          <p:cNvSpPr>
            <a:spLocks noGrp="1"/>
          </p:cNvSpPr>
          <p:nvPr>
            <p:ph sz="quarter" idx="24"/>
          </p:nvPr>
        </p:nvSpPr>
        <p:spPr>
          <a:xfrm>
            <a:off x="787650" y="5173259"/>
            <a:ext cx="1090577" cy="413861"/>
          </a:xfrm>
        </p:spPr>
        <p:txBody>
          <a:bodyPr/>
          <a:lstStyle/>
          <a:p>
            <a:pPr marL="0" indent="0">
              <a:buNone/>
            </a:pPr>
            <a:r>
              <a:rPr lang="en-IN" sz="2200" b="1" dirty="0">
                <a:solidFill>
                  <a:srgbClr val="007FA3"/>
                </a:solidFill>
                <a:latin typeface="+mn-lt"/>
              </a:rPr>
              <a:t>1.</a:t>
            </a:r>
            <a:r>
              <a:rPr lang="en-IN" sz="2200" b="1" dirty="0">
                <a:latin typeface="+mn-lt"/>
              </a:rPr>
              <a:t> S</a:t>
            </a:r>
            <a:r>
              <a:rPr lang="en-IN" sz="100" b="1" dirty="0">
                <a:latin typeface="+mn-lt"/>
              </a:rPr>
              <a:t> </a:t>
            </a:r>
            <a:r>
              <a:rPr lang="en-IN" sz="2200" b="1" dirty="0">
                <a:latin typeface="+mn-lt"/>
              </a:rPr>
              <a:t>i</a:t>
            </a:r>
          </a:p>
        </p:txBody>
      </p:sp>
    </p:spTree>
    <p:extLst>
      <p:ext uri="{BB962C8B-B14F-4D97-AF65-F5344CB8AC3E}">
        <p14:creationId xmlns:p14="http://schemas.microsoft.com/office/powerpoint/2010/main" val="70729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576E-1CA6-49B8-9CE5-0D8BF8D29C92}"/>
              </a:ext>
            </a:extLst>
          </p:cNvPr>
          <p:cNvSpPr>
            <a:spLocks noGrp="1"/>
          </p:cNvSpPr>
          <p:nvPr>
            <p:ph type="title"/>
          </p:nvPr>
        </p:nvSpPr>
        <p:spPr/>
        <p:txBody>
          <a:bodyPr/>
          <a:lstStyle/>
          <a:p>
            <a:r>
              <a:rPr lang="en-IN" dirty="0"/>
              <a:t>4.5 Isotopes and Atomic Mass</a:t>
            </a:r>
          </a:p>
        </p:txBody>
      </p:sp>
      <p:pic>
        <p:nvPicPr>
          <p:cNvPr id="5" name="Content Placeholder 4" descr="M G, mass number of 24 and atomic number of 12.">
            <a:extLst>
              <a:ext uri="{FF2B5EF4-FFF2-40B4-BE49-F238E27FC236}">
                <a16:creationId xmlns:a16="http://schemas.microsoft.com/office/drawing/2014/main" id="{5A533A64-7ADC-45C0-85AE-BFDA9799F11F}"/>
              </a:ext>
            </a:extLst>
          </p:cNvPr>
          <p:cNvPicPr>
            <a:picLocks noGrp="1" noChangeAspect="1"/>
          </p:cNvPicPr>
          <p:nvPr>
            <p:ph sz="quarter" idx="13"/>
          </p:nvPr>
        </p:nvPicPr>
        <p:blipFill>
          <a:blip r:embed="rId2"/>
          <a:stretch>
            <a:fillRect/>
          </a:stretch>
        </p:blipFill>
        <p:spPr>
          <a:xfrm>
            <a:off x="2198012" y="2033775"/>
            <a:ext cx="4747976" cy="1944792"/>
          </a:xfrm>
          <a:prstGeom prst="rect">
            <a:avLst/>
          </a:prstGeom>
        </p:spPr>
      </p:pic>
      <p:sp>
        <p:nvSpPr>
          <p:cNvPr id="4" name="Content Placeholder 3">
            <a:extLst>
              <a:ext uri="{FF2B5EF4-FFF2-40B4-BE49-F238E27FC236}">
                <a16:creationId xmlns:a16="http://schemas.microsoft.com/office/drawing/2014/main" id="{0B322FF6-E17E-4B86-B66F-89A17ED647B1}"/>
              </a:ext>
            </a:extLst>
          </p:cNvPr>
          <p:cNvSpPr>
            <a:spLocks noGrp="1"/>
          </p:cNvSpPr>
          <p:nvPr>
            <p:ph sz="quarter" idx="14"/>
          </p:nvPr>
        </p:nvSpPr>
        <p:spPr>
          <a:xfrm>
            <a:off x="457200" y="4876800"/>
            <a:ext cx="8229600" cy="1200150"/>
          </a:xfrm>
        </p:spPr>
        <p:txBody>
          <a:bodyPr/>
          <a:lstStyle/>
          <a:p>
            <a:pPr marL="432" indent="0">
              <a:buNone/>
            </a:pPr>
            <a:r>
              <a:rPr lang="en-IN" b="1" dirty="0"/>
              <a:t>Learning Goal</a:t>
            </a:r>
            <a:r>
              <a:rPr lang="en-IN" dirty="0"/>
              <a:t> Determine the number of protons, neutrons, and electrons in one or more of the isotopes of an element; identify the most abundant isotope of an element.</a:t>
            </a:r>
          </a:p>
        </p:txBody>
      </p:sp>
    </p:spTree>
    <p:extLst>
      <p:ext uri="{BB962C8B-B14F-4D97-AF65-F5344CB8AC3E}">
        <p14:creationId xmlns:p14="http://schemas.microsoft.com/office/powerpoint/2010/main" val="422044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p:txBody>
          <a:bodyPr/>
          <a:lstStyle/>
          <a:p>
            <a:r>
              <a:rPr lang="en-IN" sz="3400" dirty="0"/>
              <a:t>Names and Symbols: Common Elements </a:t>
            </a:r>
            <a:r>
              <a:rPr lang="en-IN" sz="2000" b="0" dirty="0"/>
              <a:t>(2 of 2)</a:t>
            </a:r>
            <a:endParaRPr lang="en-IN" sz="2000" dirty="0"/>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1" y="1554204"/>
            <a:ext cx="2503714" cy="347167"/>
          </a:xfrm>
        </p:spPr>
        <p:txBody>
          <a:bodyPr/>
          <a:lstStyle/>
          <a:p>
            <a:pPr marL="432" indent="0">
              <a:buNone/>
            </a:pPr>
            <a:r>
              <a:rPr lang="en-IN" b="1" dirty="0"/>
              <a:t>Table 4.2</a:t>
            </a:r>
            <a:endParaRPr lang="en-IN" dirty="0"/>
          </a:p>
        </p:txBody>
      </p:sp>
      <p:graphicFrame>
        <p:nvGraphicFramePr>
          <p:cNvPr id="37" name="Table 37">
            <a:extLst>
              <a:ext uri="{FF2B5EF4-FFF2-40B4-BE49-F238E27FC236}">
                <a16:creationId xmlns:a16="http://schemas.microsoft.com/office/drawing/2014/main" id="{1760A8DA-03CE-4C3D-B2DF-3083E4212617}"/>
              </a:ext>
            </a:extLst>
          </p:cNvPr>
          <p:cNvGraphicFramePr>
            <a:graphicFrameLocks noGrp="1"/>
          </p:cNvGraphicFramePr>
          <p:nvPr>
            <p:ph sz="quarter" idx="15"/>
            <p:extLst>
              <p:ext uri="{D42A27DB-BD31-4B8C-83A1-F6EECF244321}">
                <p14:modId xmlns:p14="http://schemas.microsoft.com/office/powerpoint/2010/main" val="365688484"/>
              </p:ext>
            </p:extLst>
          </p:nvPr>
        </p:nvGraphicFramePr>
        <p:xfrm>
          <a:off x="587830" y="2035469"/>
          <a:ext cx="3732212" cy="3972568"/>
        </p:xfrm>
        <a:graphic>
          <a:graphicData uri="http://schemas.openxmlformats.org/drawingml/2006/table">
            <a:tbl>
              <a:tblPr firstRow="1" bandRow="1">
                <a:tableStyleId>{40F9630F-82C1-40B7-BC3A-925EFCFF5E92}</a:tableStyleId>
              </a:tblPr>
              <a:tblGrid>
                <a:gridCol w="2329541">
                  <a:extLst>
                    <a:ext uri="{9D8B030D-6E8A-4147-A177-3AD203B41FA5}">
                      <a16:colId xmlns:a16="http://schemas.microsoft.com/office/drawing/2014/main" val="3640416968"/>
                    </a:ext>
                  </a:extLst>
                </a:gridCol>
                <a:gridCol w="1402671">
                  <a:extLst>
                    <a:ext uri="{9D8B030D-6E8A-4147-A177-3AD203B41FA5}">
                      <a16:colId xmlns:a16="http://schemas.microsoft.com/office/drawing/2014/main" val="1152754593"/>
                    </a:ext>
                  </a:extLst>
                </a:gridCol>
              </a:tblGrid>
              <a:tr h="286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Name*</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5519992"/>
                  </a:ext>
                </a:extLst>
              </a:tr>
              <a:tr h="306960">
                <a:tc>
                  <a:txBody>
                    <a:bodyPr/>
                    <a:lstStyle/>
                    <a:p>
                      <a:r>
                        <a:rPr lang="en-IN" sz="1400" b="0" i="0" u="none" strike="noStrike" cap="none" baseline="0" dirty="0">
                          <a:solidFill>
                            <a:schemeClr val="tx1"/>
                          </a:solidFill>
                          <a:latin typeface="+mn-lt"/>
                          <a:ea typeface="+mn-ea"/>
                          <a:cs typeface="+mn-cs"/>
                          <a:sym typeface="Arial"/>
                        </a:rPr>
                        <a:t>Mercury (</a:t>
                      </a:r>
                      <a:r>
                        <a:rPr lang="en-IN" sz="1400" b="1" i="0" u="none" strike="noStrike" cap="none" baseline="0" dirty="0">
                          <a:solidFill>
                            <a:schemeClr val="tx1"/>
                          </a:solidFill>
                          <a:latin typeface="+mn-lt"/>
                          <a:ea typeface="+mn-ea"/>
                          <a:cs typeface="+mn-cs"/>
                          <a:sym typeface="Arial"/>
                        </a:rPr>
                        <a:t>hydrargyrum</a:t>
                      </a:r>
                      <a:r>
                        <a:rPr lang="en-IN" sz="1400" b="0" i="0" u="none" strike="noStrike" cap="none" baseline="0" dirty="0">
                          <a:solidFill>
                            <a:schemeClr val="tx1"/>
                          </a:solidFill>
                          <a:latin typeface="+mn-lt"/>
                          <a:ea typeface="+mn-ea"/>
                          <a:cs typeface="+mn-cs"/>
                          <a:sym typeface="Arial"/>
                        </a:rPr>
                        <a:t>)</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66486"/>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Neon</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e</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9623484"/>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Nickel</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I</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103653"/>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Nitrogen</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9943158"/>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Oxygen</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O</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986811"/>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Phosphorus</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5992887"/>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Platinum</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t</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968277"/>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Potassium (</a:t>
                      </a:r>
                      <a:r>
                        <a:rPr lang="en-IN" sz="1400" b="1" i="0" u="none" strike="noStrike" cap="none" baseline="0" dirty="0">
                          <a:solidFill>
                            <a:schemeClr val="tx1"/>
                          </a:solidFill>
                          <a:latin typeface="+mn-lt"/>
                          <a:ea typeface="+mn-ea"/>
                          <a:cs typeface="+mn-cs"/>
                          <a:sym typeface="Arial"/>
                        </a:rPr>
                        <a:t>kalium</a:t>
                      </a:r>
                      <a:r>
                        <a:rPr lang="en-IN" sz="1400" b="0" i="0" u="none" strike="noStrike" cap="none" baseline="0" dirty="0">
                          <a:solidFill>
                            <a:schemeClr val="tx1"/>
                          </a:solidFill>
                          <a:latin typeface="+mn-lt"/>
                          <a:ea typeface="+mn-ea"/>
                          <a:cs typeface="+mn-cs"/>
                          <a:sym typeface="Arial"/>
                        </a:rPr>
                        <a:t>)</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K</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4336149"/>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Radium</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R</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5052863"/>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Silicon</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I</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1038629"/>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Silver (</a:t>
                      </a:r>
                      <a:r>
                        <a:rPr lang="en-IN" sz="1400" b="1" i="0" u="none" strike="noStrike" cap="none" baseline="0" dirty="0">
                          <a:solidFill>
                            <a:schemeClr val="tx1"/>
                          </a:solidFill>
                          <a:latin typeface="+mn-lt"/>
                          <a:ea typeface="+mn-ea"/>
                          <a:cs typeface="+mn-cs"/>
                          <a:sym typeface="Arial"/>
                        </a:rPr>
                        <a:t>argentum</a:t>
                      </a:r>
                      <a:r>
                        <a:rPr lang="en-IN" sz="1400" b="0" i="0" u="none" strike="noStrike" cap="none" baseline="0" dirty="0">
                          <a:solidFill>
                            <a:schemeClr val="tx1"/>
                          </a:solidFill>
                          <a:latin typeface="+mn-lt"/>
                          <a:ea typeface="+mn-ea"/>
                          <a:cs typeface="+mn-cs"/>
                          <a:sym typeface="Arial"/>
                        </a:rPr>
                        <a:t>)</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5806551"/>
                  </a:ext>
                </a:extLst>
              </a:tr>
              <a:tr h="30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Sodium (</a:t>
                      </a:r>
                      <a:r>
                        <a:rPr lang="en-IN" sz="1400" b="1" i="0" u="none" strike="noStrike" cap="none" baseline="0" dirty="0">
                          <a:solidFill>
                            <a:schemeClr val="tx1"/>
                          </a:solidFill>
                          <a:latin typeface="+mn-lt"/>
                          <a:ea typeface="+mn-ea"/>
                          <a:cs typeface="+mn-cs"/>
                          <a:sym typeface="Arial"/>
                        </a:rPr>
                        <a:t>natrium</a:t>
                      </a:r>
                      <a:r>
                        <a:rPr lang="en-IN" sz="1400" b="0" i="0" u="none" strike="noStrike" cap="none" baseline="0" dirty="0">
                          <a:solidFill>
                            <a:schemeClr val="tx1"/>
                          </a:solidFill>
                          <a:latin typeface="+mn-lt"/>
                          <a:ea typeface="+mn-ea"/>
                          <a:cs typeface="+mn-cs"/>
                          <a:sym typeface="Arial"/>
                        </a:rPr>
                        <a:t>)</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a:t>
                      </a:r>
                    </a:p>
                  </a:txBody>
                  <a:tcPr marL="62455" marR="62455" marT="37844" marB="37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3677498"/>
                  </a:ext>
                </a:extLst>
              </a:tr>
            </a:tbl>
          </a:graphicData>
        </a:graphic>
      </p:graphicFrame>
      <p:graphicFrame>
        <p:nvGraphicFramePr>
          <p:cNvPr id="39" name="Table 39">
            <a:extLst>
              <a:ext uri="{FF2B5EF4-FFF2-40B4-BE49-F238E27FC236}">
                <a16:creationId xmlns:a16="http://schemas.microsoft.com/office/drawing/2014/main" id="{50485E92-19D2-4F08-A9F6-17F06AE4FA01}"/>
              </a:ext>
            </a:extLst>
          </p:cNvPr>
          <p:cNvGraphicFramePr>
            <a:graphicFrameLocks noGrp="1"/>
          </p:cNvGraphicFramePr>
          <p:nvPr>
            <p:ph sz="quarter" idx="16"/>
            <p:extLst>
              <p:ext uri="{D42A27DB-BD31-4B8C-83A1-F6EECF244321}">
                <p14:modId xmlns:p14="http://schemas.microsoft.com/office/powerpoint/2010/main" val="829780605"/>
              </p:ext>
            </p:extLst>
          </p:nvPr>
        </p:nvGraphicFramePr>
        <p:xfrm>
          <a:off x="4767943" y="2020207"/>
          <a:ext cx="3730624" cy="2595880"/>
        </p:xfrm>
        <a:graphic>
          <a:graphicData uri="http://schemas.openxmlformats.org/drawingml/2006/table">
            <a:tbl>
              <a:tblPr firstRow="1" bandRow="1">
                <a:tableStyleId>{40F9630F-82C1-40B7-BC3A-925EFCFF5E92}</a:tableStyleId>
              </a:tblPr>
              <a:tblGrid>
                <a:gridCol w="1865312">
                  <a:extLst>
                    <a:ext uri="{9D8B030D-6E8A-4147-A177-3AD203B41FA5}">
                      <a16:colId xmlns:a16="http://schemas.microsoft.com/office/drawing/2014/main" val="2145409212"/>
                    </a:ext>
                  </a:extLst>
                </a:gridCol>
                <a:gridCol w="1865312">
                  <a:extLst>
                    <a:ext uri="{9D8B030D-6E8A-4147-A177-3AD203B41FA5}">
                      <a16:colId xmlns:a16="http://schemas.microsoft.com/office/drawing/2014/main" val="309738655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Name*</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cap="none" baseline="0" dirty="0">
                          <a:solidFill>
                            <a:schemeClr val="tx1"/>
                          </a:solidFill>
                          <a:latin typeface="+mn-lt"/>
                          <a:ea typeface="+mn-ea"/>
                          <a:cs typeface="+mn-cs"/>
                          <a:sym typeface="Arial"/>
                        </a:rPr>
                        <a:t>Symbol</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79594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Strontium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r</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4469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Sulfur</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8221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Tin (</a:t>
                      </a:r>
                      <a:r>
                        <a:rPr lang="en-IN" sz="1400" b="1" i="0" u="none" strike="noStrike" cap="none" baseline="0" dirty="0">
                          <a:solidFill>
                            <a:schemeClr val="tx1"/>
                          </a:solidFill>
                          <a:latin typeface="+mn-lt"/>
                          <a:ea typeface="+mn-ea"/>
                          <a:cs typeface="+mn-cs"/>
                          <a:sym typeface="Arial"/>
                        </a:rPr>
                        <a:t>stannum</a:t>
                      </a:r>
                      <a:r>
                        <a:rPr lang="en-IN" sz="1400" b="0" i="0" u="none" strike="noStrike" cap="none" baseline="0" dirty="0">
                          <a:solidFill>
                            <a:schemeClr val="tx1"/>
                          </a:solidFill>
                          <a:latin typeface="+mn-lt"/>
                          <a:ea typeface="+mn-ea"/>
                          <a:cs typeface="+mn-cs"/>
                          <a:sym typeface="Arial"/>
                        </a:rPr>
                        <a:t>)</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S</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n</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4184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Titanium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T</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I</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43785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Uranium</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U</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3757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Zinc</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cap="none" baseline="0" dirty="0">
                          <a:solidFill>
                            <a:schemeClr val="tx1"/>
                          </a:solidFill>
                          <a:latin typeface="+mn-lt"/>
                          <a:ea typeface="+mn-ea"/>
                          <a:cs typeface="+mn-cs"/>
                          <a:sym typeface="Arial"/>
                        </a:rPr>
                        <a:t>Z</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n</a:t>
                      </a:r>
                    </a:p>
                  </a:txBody>
                  <a:tcPr marL="62455" marR="624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341185"/>
                  </a:ext>
                </a:extLst>
              </a:tr>
            </a:tbl>
          </a:graphicData>
        </a:graphic>
      </p:graphicFrame>
      <p:sp>
        <p:nvSpPr>
          <p:cNvPr id="6" name="Content Placeholder 5">
            <a:extLst>
              <a:ext uri="{FF2B5EF4-FFF2-40B4-BE49-F238E27FC236}">
                <a16:creationId xmlns:a16="http://schemas.microsoft.com/office/drawing/2014/main" id="{9202A1A1-2C73-4765-B25C-03336C93FBF5}"/>
              </a:ext>
            </a:extLst>
          </p:cNvPr>
          <p:cNvSpPr>
            <a:spLocks noGrp="1"/>
          </p:cNvSpPr>
          <p:nvPr>
            <p:ph sz="quarter" idx="17"/>
          </p:nvPr>
        </p:nvSpPr>
        <p:spPr>
          <a:xfrm>
            <a:off x="454672" y="6123749"/>
            <a:ext cx="8043895" cy="265411"/>
          </a:xfrm>
        </p:spPr>
        <p:txBody>
          <a:bodyPr/>
          <a:lstStyle/>
          <a:p>
            <a:pPr marL="432" indent="0">
              <a:buNone/>
            </a:pPr>
            <a:r>
              <a:rPr lang="en-IN" sz="1400" dirty="0"/>
              <a:t>* Names given in parentheses are ancient Latin or Greek words from which the symbols are derived.</a:t>
            </a:r>
          </a:p>
        </p:txBody>
      </p:sp>
    </p:spTree>
    <p:extLst>
      <p:ext uri="{BB962C8B-B14F-4D97-AF65-F5344CB8AC3E}">
        <p14:creationId xmlns:p14="http://schemas.microsoft.com/office/powerpoint/2010/main" val="2786327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FA98-C662-437E-B511-9205EFAD743D}"/>
              </a:ext>
            </a:extLst>
          </p:cNvPr>
          <p:cNvSpPr>
            <a:spLocks noGrp="1"/>
          </p:cNvSpPr>
          <p:nvPr>
            <p:ph type="title"/>
          </p:nvPr>
        </p:nvSpPr>
        <p:spPr/>
        <p:txBody>
          <a:bodyPr/>
          <a:lstStyle/>
          <a:p>
            <a:r>
              <a:rPr lang="en-IN" dirty="0"/>
              <a:t>Isotopes</a:t>
            </a:r>
          </a:p>
        </p:txBody>
      </p:sp>
      <p:sp>
        <p:nvSpPr>
          <p:cNvPr id="3" name="Content Placeholder 2">
            <a:extLst>
              <a:ext uri="{FF2B5EF4-FFF2-40B4-BE49-F238E27FC236}">
                <a16:creationId xmlns:a16="http://schemas.microsoft.com/office/drawing/2014/main" id="{6E329E62-BEF3-40B9-9D99-D02869186D78}"/>
              </a:ext>
            </a:extLst>
          </p:cNvPr>
          <p:cNvSpPr>
            <a:spLocks noGrp="1"/>
          </p:cNvSpPr>
          <p:nvPr>
            <p:ph sz="quarter" idx="13"/>
          </p:nvPr>
        </p:nvSpPr>
        <p:spPr>
          <a:xfrm>
            <a:off x="457200" y="1556327"/>
            <a:ext cx="4187371" cy="3146302"/>
          </a:xfrm>
        </p:spPr>
        <p:txBody>
          <a:bodyPr/>
          <a:lstStyle/>
          <a:p>
            <a:pPr marL="432" indent="0">
              <a:buNone/>
            </a:pPr>
            <a:r>
              <a:rPr lang="en-IN" b="1" dirty="0"/>
              <a:t>Isotopes</a:t>
            </a:r>
            <a:endParaRPr lang="en-IN" dirty="0"/>
          </a:p>
          <a:p>
            <a:r>
              <a:rPr lang="en-IN" dirty="0"/>
              <a:t>are atoms of the same element that have different mass numbers</a:t>
            </a:r>
          </a:p>
          <a:p>
            <a:r>
              <a:rPr lang="en-IN" dirty="0"/>
              <a:t>have the same number of protons, but different numbers of neutrons </a:t>
            </a:r>
          </a:p>
        </p:txBody>
      </p:sp>
      <p:pic>
        <p:nvPicPr>
          <p:cNvPr id="5" name="Content Placeholder 4" descr="A coil of magnesium metal with an enlarged diagram of tightly packed atoms. For long description in Notes pane, press F6.">
            <a:extLst>
              <a:ext uri="{FF2B5EF4-FFF2-40B4-BE49-F238E27FC236}">
                <a16:creationId xmlns:a16="http://schemas.microsoft.com/office/drawing/2014/main" id="{F8D45D15-3AE6-4098-9410-4EA1F1726B38}"/>
              </a:ext>
            </a:extLst>
          </p:cNvPr>
          <p:cNvPicPr>
            <a:picLocks noGrp="1" noChangeAspect="1"/>
          </p:cNvPicPr>
          <p:nvPr>
            <p:ph sz="quarter" idx="14"/>
          </p:nvPr>
        </p:nvPicPr>
        <p:blipFill>
          <a:blip r:embed="rId3"/>
          <a:stretch>
            <a:fillRect/>
          </a:stretch>
        </p:blipFill>
        <p:spPr>
          <a:xfrm>
            <a:off x="6053565" y="1563596"/>
            <a:ext cx="2203955" cy="4512310"/>
          </a:xfrm>
          <a:prstGeom prst="rect">
            <a:avLst/>
          </a:prstGeom>
        </p:spPr>
      </p:pic>
    </p:spTree>
    <p:extLst>
      <p:ext uri="{BB962C8B-B14F-4D97-AF65-F5344CB8AC3E}">
        <p14:creationId xmlns:p14="http://schemas.microsoft.com/office/powerpoint/2010/main" val="10602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B24C-7D64-48F9-B82D-569B77BAFF95}"/>
              </a:ext>
            </a:extLst>
          </p:cNvPr>
          <p:cNvSpPr>
            <a:spLocks noGrp="1"/>
          </p:cNvSpPr>
          <p:nvPr>
            <p:ph type="title"/>
          </p:nvPr>
        </p:nvSpPr>
        <p:spPr/>
        <p:txBody>
          <a:bodyPr/>
          <a:lstStyle/>
          <a:p>
            <a:r>
              <a:rPr lang="en-IN" dirty="0"/>
              <a:t>Atomic Symbol</a:t>
            </a:r>
          </a:p>
        </p:txBody>
      </p:sp>
      <p:pic>
        <p:nvPicPr>
          <p:cNvPr id="39" name="Content Placeholder 38" descr="Core chemistry skill, writing atomic symbols for isotopes.">
            <a:extLst>
              <a:ext uri="{FF2B5EF4-FFF2-40B4-BE49-F238E27FC236}">
                <a16:creationId xmlns:a16="http://schemas.microsoft.com/office/drawing/2014/main" id="{30CC21F6-BA16-4312-9396-4F0508CDA67F}"/>
              </a:ext>
            </a:extLst>
          </p:cNvPr>
          <p:cNvPicPr>
            <a:picLocks noGrp="1" noChangeAspect="1"/>
          </p:cNvPicPr>
          <p:nvPr>
            <p:ph sz="quarter" idx="14"/>
          </p:nvPr>
        </p:nvPicPr>
        <p:blipFill>
          <a:blip r:embed="rId2"/>
          <a:stretch>
            <a:fillRect/>
          </a:stretch>
        </p:blipFill>
        <p:spPr>
          <a:xfrm>
            <a:off x="464948" y="1583323"/>
            <a:ext cx="2869821" cy="935812"/>
          </a:xfrm>
          <a:prstGeom prst="rect">
            <a:avLst/>
          </a:prstGeom>
        </p:spPr>
      </p:pic>
      <p:sp>
        <p:nvSpPr>
          <p:cNvPr id="5" name="Content Placeholder 4">
            <a:extLst>
              <a:ext uri="{FF2B5EF4-FFF2-40B4-BE49-F238E27FC236}">
                <a16:creationId xmlns:a16="http://schemas.microsoft.com/office/drawing/2014/main" id="{BE9D65D8-E28A-4FBA-AC76-69830F7881C4}"/>
              </a:ext>
            </a:extLst>
          </p:cNvPr>
          <p:cNvSpPr>
            <a:spLocks noGrp="1"/>
          </p:cNvSpPr>
          <p:nvPr>
            <p:ph sz="quarter" idx="15"/>
          </p:nvPr>
        </p:nvSpPr>
        <p:spPr>
          <a:xfrm>
            <a:off x="457200" y="2731755"/>
            <a:ext cx="8091714" cy="1927330"/>
          </a:xfrm>
        </p:spPr>
        <p:txBody>
          <a:bodyPr/>
          <a:lstStyle/>
          <a:p>
            <a:pPr marL="432" indent="0">
              <a:buNone/>
            </a:pPr>
            <a:r>
              <a:rPr lang="en-IN" sz="2400" dirty="0"/>
              <a:t>An </a:t>
            </a:r>
            <a:r>
              <a:rPr lang="en-IN" sz="2400" b="1" dirty="0"/>
              <a:t>atomic symbol</a:t>
            </a:r>
          </a:p>
          <a:p>
            <a:r>
              <a:rPr lang="en-IN" sz="2400" dirty="0"/>
              <a:t>represents a particular isotope of an element</a:t>
            </a:r>
          </a:p>
          <a:p>
            <a:r>
              <a:rPr lang="en-IN" sz="2400" dirty="0"/>
              <a:t>gives the mass number in the upper left corner and the atomic number in the lower left corner</a:t>
            </a:r>
          </a:p>
        </p:txBody>
      </p:sp>
      <p:pic>
        <p:nvPicPr>
          <p:cNvPr id="40" name="Content Placeholder 39" descr="A rectangular box contains the symbol M g. To the left, the superscript, 24 and the subscript, 12 appear. Each part is labeled as follows. M g, symbol of element. 24, mass number. 12, atomic number.">
            <a:extLst>
              <a:ext uri="{FF2B5EF4-FFF2-40B4-BE49-F238E27FC236}">
                <a16:creationId xmlns:a16="http://schemas.microsoft.com/office/drawing/2014/main" id="{77B7DA9D-8C66-4BFA-8733-ADEEE18114F6}"/>
              </a:ext>
            </a:extLst>
          </p:cNvPr>
          <p:cNvPicPr>
            <a:picLocks noGrp="1" noChangeAspect="1"/>
          </p:cNvPicPr>
          <p:nvPr>
            <p:ph sz="quarter" idx="16"/>
          </p:nvPr>
        </p:nvPicPr>
        <p:blipFill>
          <a:blip r:embed="rId3"/>
          <a:stretch>
            <a:fillRect/>
          </a:stretch>
        </p:blipFill>
        <p:spPr>
          <a:xfrm>
            <a:off x="704270" y="4938043"/>
            <a:ext cx="7597575" cy="1284680"/>
          </a:xfrm>
          <a:prstGeom prst="rect">
            <a:avLst/>
          </a:prstGeom>
        </p:spPr>
      </p:pic>
    </p:spTree>
    <p:extLst>
      <p:ext uri="{BB962C8B-B14F-4D97-AF65-F5344CB8AC3E}">
        <p14:creationId xmlns:p14="http://schemas.microsoft.com/office/powerpoint/2010/main" val="26398820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29CD-CDF3-4052-9C1E-21AA43664B52}"/>
              </a:ext>
            </a:extLst>
          </p:cNvPr>
          <p:cNvSpPr>
            <a:spLocks noGrp="1"/>
          </p:cNvSpPr>
          <p:nvPr>
            <p:ph type="title"/>
          </p:nvPr>
        </p:nvSpPr>
        <p:spPr>
          <a:xfrm>
            <a:off x="457199" y="215371"/>
            <a:ext cx="8440058" cy="1097279"/>
          </a:xfrm>
        </p:spPr>
        <p:txBody>
          <a:bodyPr/>
          <a:lstStyle/>
          <a:p>
            <a:r>
              <a:rPr lang="en-IN" dirty="0"/>
              <a:t>Atomic Symbols, Subatomic Particles</a:t>
            </a:r>
          </a:p>
        </p:txBody>
      </p:sp>
      <p:sp>
        <p:nvSpPr>
          <p:cNvPr id="3" name="Content Placeholder 2">
            <a:extLst>
              <a:ext uri="{FF2B5EF4-FFF2-40B4-BE49-F238E27FC236}">
                <a16:creationId xmlns:a16="http://schemas.microsoft.com/office/drawing/2014/main" id="{ABCE568D-B85E-4A9A-8D43-BCEDC916864C}"/>
              </a:ext>
            </a:extLst>
          </p:cNvPr>
          <p:cNvSpPr>
            <a:spLocks noGrp="1"/>
          </p:cNvSpPr>
          <p:nvPr>
            <p:ph sz="quarter" idx="13"/>
          </p:nvPr>
        </p:nvSpPr>
        <p:spPr>
          <a:xfrm>
            <a:off x="457200" y="1556327"/>
            <a:ext cx="8229600" cy="794987"/>
          </a:xfrm>
        </p:spPr>
        <p:txBody>
          <a:bodyPr/>
          <a:lstStyle/>
          <a:p>
            <a:pPr marL="432" indent="0">
              <a:buNone/>
            </a:pPr>
            <a:r>
              <a:rPr lang="en-IN" dirty="0"/>
              <a:t>The atomic symbol indicates the number of protons, neutrons, and electrons in a specific isotope of an element.</a:t>
            </a:r>
          </a:p>
        </p:txBody>
      </p:sp>
      <p:graphicFrame>
        <p:nvGraphicFramePr>
          <p:cNvPr id="5" name="Table 5">
            <a:extLst>
              <a:ext uri="{FF2B5EF4-FFF2-40B4-BE49-F238E27FC236}">
                <a16:creationId xmlns:a16="http://schemas.microsoft.com/office/drawing/2014/main" id="{55F56B52-2E28-4F86-B3FF-449CB73F4BE0}"/>
              </a:ext>
            </a:extLst>
          </p:cNvPr>
          <p:cNvGraphicFramePr>
            <a:graphicFrameLocks noGrp="1"/>
          </p:cNvGraphicFramePr>
          <p:nvPr>
            <p:ph sz="quarter" idx="14"/>
            <p:extLst/>
          </p:nvPr>
        </p:nvGraphicFramePr>
        <p:xfrm>
          <a:off x="1727200" y="3028497"/>
          <a:ext cx="5646057" cy="1631895"/>
        </p:xfrm>
        <a:graphic>
          <a:graphicData uri="http://schemas.openxmlformats.org/drawingml/2006/table">
            <a:tbl>
              <a:tblPr firstRow="1" bandRow="1">
                <a:tableStyleId>{40F9630F-82C1-40B7-BC3A-925EFCFF5E92}</a:tableStyleId>
              </a:tblPr>
              <a:tblGrid>
                <a:gridCol w="1882019">
                  <a:extLst>
                    <a:ext uri="{9D8B030D-6E8A-4147-A177-3AD203B41FA5}">
                      <a16:colId xmlns:a16="http://schemas.microsoft.com/office/drawing/2014/main" val="3855304169"/>
                    </a:ext>
                  </a:extLst>
                </a:gridCol>
                <a:gridCol w="1882019">
                  <a:extLst>
                    <a:ext uri="{9D8B030D-6E8A-4147-A177-3AD203B41FA5}">
                      <a16:colId xmlns:a16="http://schemas.microsoft.com/office/drawing/2014/main" val="2601942211"/>
                    </a:ext>
                  </a:extLst>
                </a:gridCol>
                <a:gridCol w="1882019">
                  <a:extLst>
                    <a:ext uri="{9D8B030D-6E8A-4147-A177-3AD203B41FA5}">
                      <a16:colId xmlns:a16="http://schemas.microsoft.com/office/drawing/2014/main" val="3729752372"/>
                    </a:ext>
                  </a:extLst>
                </a:gridCol>
              </a:tblGrid>
              <a:tr h="519375">
                <a:tc>
                  <a:txBody>
                    <a:bodyPr/>
                    <a:lstStyle/>
                    <a:p>
                      <a:pPr algn="ctr"/>
                      <a:r>
                        <a:rPr lang="en-US" sz="100" baseline="0" dirty="0">
                          <a:solidFill>
                            <a:schemeClr val="tx1"/>
                          </a:solidFill>
                          <a:latin typeface="+mn-lt"/>
                        </a:rPr>
                        <a:t>Atomic symbol O, with superscript 16 and subscript 8.</a:t>
                      </a:r>
                      <a:endParaRPr lang="en-IN" sz="100" baseline="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 baseline="0" dirty="0">
                          <a:solidFill>
                            <a:schemeClr val="tx1"/>
                          </a:solidFill>
                          <a:latin typeface="+mn-lt"/>
                        </a:rPr>
                        <a:t>Atomic symbol P, with superscript 31 and subscript 15.</a:t>
                      </a:r>
                      <a:endParaRPr lang="en-IN" sz="100" baseline="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 baseline="0" dirty="0">
                          <a:solidFill>
                            <a:schemeClr val="tx1"/>
                          </a:solidFill>
                          <a:latin typeface="+mn-lt"/>
                        </a:rPr>
                        <a:t>Atomic symbol Z n, with superscript 65 and subscript 30.</a:t>
                      </a:r>
                      <a:endParaRPr lang="en-IN" sz="100" baseline="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4123024"/>
                  </a:ext>
                </a:extLst>
              </a:tr>
              <a:tr h="370840">
                <a:tc>
                  <a:txBody>
                    <a:bodyPr/>
                    <a:lstStyle/>
                    <a:p>
                      <a:r>
                        <a:rPr lang="en-IN" sz="1800" baseline="0" dirty="0">
                          <a:latin typeface="+mn-lt"/>
                        </a:rPr>
                        <a:t>8 protons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aseline="0" dirty="0">
                          <a:latin typeface="+mn-lt"/>
                        </a:rPr>
                        <a:t>15 protons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aseline="0" dirty="0">
                          <a:latin typeface="+mn-lt"/>
                        </a:rPr>
                        <a:t>30 protons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3296355"/>
                  </a:ext>
                </a:extLst>
              </a:tr>
              <a:tr h="370840">
                <a:tc>
                  <a:txBody>
                    <a:bodyPr/>
                    <a:lstStyle/>
                    <a:p>
                      <a:r>
                        <a:rPr lang="en-IN" sz="1800" baseline="0" dirty="0">
                          <a:latin typeface="+mn-lt"/>
                        </a:rPr>
                        <a:t>8 neutrons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aseline="0" dirty="0">
                          <a:latin typeface="+mn-lt"/>
                        </a:rPr>
                        <a:t>16 neutrons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aseline="0" dirty="0">
                          <a:latin typeface="+mn-lt"/>
                        </a:rPr>
                        <a:t>35 neutrons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106888"/>
                  </a:ext>
                </a:extLst>
              </a:tr>
              <a:tr h="370840">
                <a:tc>
                  <a:txBody>
                    <a:bodyPr/>
                    <a:lstStyle/>
                    <a:p>
                      <a:r>
                        <a:rPr lang="en-IN" sz="1800" baseline="0" dirty="0">
                          <a:latin typeface="+mn-lt"/>
                        </a:rPr>
                        <a:t>8 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aseline="0" dirty="0">
                          <a:latin typeface="+mn-lt"/>
                        </a:rPr>
                        <a:t>15 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aseline="0" dirty="0">
                          <a:latin typeface="+mn-lt"/>
                        </a:rPr>
                        <a:t>30 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1341550"/>
                  </a:ext>
                </a:extLst>
              </a:tr>
            </a:tbl>
          </a:graphicData>
        </a:graphic>
      </p:graphicFrame>
      <p:graphicFrame>
        <p:nvGraphicFramePr>
          <p:cNvPr id="7" name="Object 6">
            <a:extLst>
              <a:ext uri="{FF2B5EF4-FFF2-40B4-BE49-F238E27FC236}">
                <a16:creationId xmlns:a16="http://schemas.microsoft.com/office/drawing/2014/main" id="{056CBB24-BE45-4DAD-99F6-ADF014D40FEA}"/>
              </a:ext>
              <a:ext uri="{C183D7F6-B498-43B3-948B-1728B52AA6E4}">
                <adec:decorative xmlns:adec="http://schemas.microsoft.com/office/drawing/2017/decorative" val="1"/>
              </a:ext>
            </a:extLst>
          </p:cNvPr>
          <p:cNvGraphicFramePr>
            <a:graphicFrameLocks noChangeAspect="1"/>
          </p:cNvGraphicFramePr>
          <p:nvPr>
            <p:extLst/>
          </p:nvPr>
        </p:nvGraphicFramePr>
        <p:xfrm>
          <a:off x="2441437" y="3116725"/>
          <a:ext cx="419100" cy="368300"/>
        </p:xfrm>
        <a:graphic>
          <a:graphicData uri="http://schemas.openxmlformats.org/presentationml/2006/ole">
            <mc:AlternateContent xmlns:mc="http://schemas.openxmlformats.org/markup-compatibility/2006">
              <mc:Choice xmlns:v="urn:schemas-microsoft-com:vml" Requires="v">
                <p:oleObj spid="_x0000_s11266" name="Equation" r:id="rId3" imgW="419040" imgH="368280" progId="Equation.DSMT4">
                  <p:embed/>
                </p:oleObj>
              </mc:Choice>
              <mc:Fallback>
                <p:oleObj name="Equation" r:id="rId3" imgW="419040" imgH="368280" progId="Equation.DSMT4">
                  <p:embed/>
                  <p:pic>
                    <p:nvPicPr>
                      <p:cNvPr id="7" name="Object 6">
                        <a:extLst>
                          <a:ext uri="{FF2B5EF4-FFF2-40B4-BE49-F238E27FC236}">
                            <a16:creationId xmlns:a16="http://schemas.microsoft.com/office/drawing/2014/main" id="{056CBB24-BE45-4DAD-99F6-ADF014D40FEA}"/>
                          </a:ext>
                          <a:ext uri="{C183D7F6-B498-43B3-948B-1728B52AA6E4}">
                            <adec:decorative xmlns:adec="http://schemas.microsoft.com/office/drawing/2017/decorative" val="1"/>
                          </a:ext>
                        </a:extLst>
                      </p:cNvPr>
                      <p:cNvPicPr/>
                      <p:nvPr/>
                    </p:nvPicPr>
                    <p:blipFill>
                      <a:blip r:embed="rId4"/>
                      <a:stretch>
                        <a:fillRect/>
                      </a:stretch>
                    </p:blipFill>
                    <p:spPr>
                      <a:xfrm>
                        <a:off x="2441437" y="3116725"/>
                        <a:ext cx="419100" cy="3683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1E0AE3D3-E500-457A-AC09-9447949D533F}"/>
              </a:ext>
              <a:ext uri="{C183D7F6-B498-43B3-948B-1728B52AA6E4}">
                <adec:decorative xmlns:adec="http://schemas.microsoft.com/office/drawing/2017/decorative" val="1"/>
              </a:ext>
            </a:extLst>
          </p:cNvPr>
          <p:cNvGraphicFramePr>
            <a:graphicFrameLocks noChangeAspect="1"/>
          </p:cNvGraphicFramePr>
          <p:nvPr>
            <p:extLst/>
          </p:nvPr>
        </p:nvGraphicFramePr>
        <p:xfrm>
          <a:off x="4325521" y="3108101"/>
          <a:ext cx="381000" cy="368300"/>
        </p:xfrm>
        <a:graphic>
          <a:graphicData uri="http://schemas.openxmlformats.org/presentationml/2006/ole">
            <mc:AlternateContent xmlns:mc="http://schemas.openxmlformats.org/markup-compatibility/2006">
              <mc:Choice xmlns:v="urn:schemas-microsoft-com:vml" Requires="v">
                <p:oleObj spid="_x0000_s11267" name="Equation" r:id="rId5" imgW="380880" imgH="368280" progId="Equation.DSMT4">
                  <p:embed/>
                </p:oleObj>
              </mc:Choice>
              <mc:Fallback>
                <p:oleObj name="Equation" r:id="rId5" imgW="380880" imgH="368280" progId="Equation.DSMT4">
                  <p:embed/>
                  <p:pic>
                    <p:nvPicPr>
                      <p:cNvPr id="8" name="Object 7">
                        <a:extLst>
                          <a:ext uri="{FF2B5EF4-FFF2-40B4-BE49-F238E27FC236}">
                            <a16:creationId xmlns:a16="http://schemas.microsoft.com/office/drawing/2014/main" id="{1E0AE3D3-E500-457A-AC09-9447949D533F}"/>
                          </a:ext>
                          <a:ext uri="{C183D7F6-B498-43B3-948B-1728B52AA6E4}">
                            <adec:decorative xmlns:adec="http://schemas.microsoft.com/office/drawing/2017/decorative" val="1"/>
                          </a:ext>
                        </a:extLst>
                      </p:cNvPr>
                      <p:cNvPicPr/>
                      <p:nvPr/>
                    </p:nvPicPr>
                    <p:blipFill>
                      <a:blip r:embed="rId6"/>
                      <a:stretch>
                        <a:fillRect/>
                      </a:stretch>
                    </p:blipFill>
                    <p:spPr>
                      <a:xfrm>
                        <a:off x="4325521" y="3108101"/>
                        <a:ext cx="381000" cy="3683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8438BDBE-FB3D-44F4-9B72-6EAB348694F7}"/>
              </a:ext>
              <a:ext uri="{C183D7F6-B498-43B3-948B-1728B52AA6E4}">
                <adec:decorative xmlns:adec="http://schemas.microsoft.com/office/drawing/2017/decorative" val="1"/>
              </a:ext>
            </a:extLst>
          </p:cNvPr>
          <p:cNvGraphicFramePr>
            <a:graphicFrameLocks noChangeAspect="1"/>
          </p:cNvGraphicFramePr>
          <p:nvPr>
            <p:extLst/>
          </p:nvPr>
        </p:nvGraphicFramePr>
        <p:xfrm>
          <a:off x="6208550" y="3108101"/>
          <a:ext cx="520700" cy="368300"/>
        </p:xfrm>
        <a:graphic>
          <a:graphicData uri="http://schemas.openxmlformats.org/presentationml/2006/ole">
            <mc:AlternateContent xmlns:mc="http://schemas.openxmlformats.org/markup-compatibility/2006">
              <mc:Choice xmlns:v="urn:schemas-microsoft-com:vml" Requires="v">
                <p:oleObj spid="_x0000_s11268" name="Equation" r:id="rId7" imgW="520560" imgH="368280" progId="Equation.DSMT4">
                  <p:embed/>
                </p:oleObj>
              </mc:Choice>
              <mc:Fallback>
                <p:oleObj name="Equation" r:id="rId7" imgW="520560" imgH="368280" progId="Equation.DSMT4">
                  <p:embed/>
                  <p:pic>
                    <p:nvPicPr>
                      <p:cNvPr id="9" name="Object 8">
                        <a:extLst>
                          <a:ext uri="{FF2B5EF4-FFF2-40B4-BE49-F238E27FC236}">
                            <a16:creationId xmlns:a16="http://schemas.microsoft.com/office/drawing/2014/main" id="{8438BDBE-FB3D-44F4-9B72-6EAB348694F7}"/>
                          </a:ext>
                          <a:ext uri="{C183D7F6-B498-43B3-948B-1728B52AA6E4}">
                            <adec:decorative xmlns:adec="http://schemas.microsoft.com/office/drawing/2017/decorative" val="1"/>
                          </a:ext>
                        </a:extLst>
                      </p:cNvPr>
                      <p:cNvPicPr/>
                      <p:nvPr/>
                    </p:nvPicPr>
                    <p:blipFill>
                      <a:blip r:embed="rId8"/>
                      <a:stretch>
                        <a:fillRect/>
                      </a:stretch>
                    </p:blipFill>
                    <p:spPr>
                      <a:xfrm>
                        <a:off x="6208550" y="3108101"/>
                        <a:ext cx="520700" cy="368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886313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C9256-7B46-4C4B-B6DB-B3C3EB44705C}"/>
              </a:ext>
            </a:extLst>
          </p:cNvPr>
          <p:cNvSpPr>
            <a:spLocks noGrp="1"/>
          </p:cNvSpPr>
          <p:nvPr>
            <p:ph type="title"/>
          </p:nvPr>
        </p:nvSpPr>
        <p:spPr/>
        <p:txBody>
          <a:bodyPr/>
          <a:lstStyle/>
          <a:p>
            <a:r>
              <a:rPr lang="en-IN" dirty="0"/>
              <a:t>Learning Check 1</a:t>
            </a:r>
          </a:p>
        </p:txBody>
      </p:sp>
      <p:sp>
        <p:nvSpPr>
          <p:cNvPr id="5" name="Content Placeholder 4">
            <a:extLst>
              <a:ext uri="{FF2B5EF4-FFF2-40B4-BE49-F238E27FC236}">
                <a16:creationId xmlns:a16="http://schemas.microsoft.com/office/drawing/2014/main" id="{6E3D6F05-4CE8-4C83-B02D-1974C74172D7}"/>
              </a:ext>
            </a:extLst>
          </p:cNvPr>
          <p:cNvSpPr>
            <a:spLocks noGrp="1"/>
          </p:cNvSpPr>
          <p:nvPr>
            <p:ph sz="quarter" idx="13"/>
          </p:nvPr>
        </p:nvSpPr>
        <p:spPr>
          <a:xfrm>
            <a:off x="457199" y="1556327"/>
            <a:ext cx="8338457" cy="1520702"/>
          </a:xfrm>
        </p:spPr>
        <p:txBody>
          <a:bodyPr/>
          <a:lstStyle/>
          <a:p>
            <a:pPr marL="432" indent="0">
              <a:buNone/>
            </a:pPr>
            <a:r>
              <a:rPr lang="en-IN" dirty="0"/>
              <a:t>There are three naturally occurring isotopes of carbon: C-12, C-13, and C-14. Write the atomic symbol for each isotope, and state the number of protons, neutrons, and electrons in each of these isotopes.</a:t>
            </a:r>
          </a:p>
        </p:txBody>
      </p:sp>
      <p:graphicFrame>
        <p:nvGraphicFramePr>
          <p:cNvPr id="7" name="Table 7">
            <a:extLst>
              <a:ext uri="{FF2B5EF4-FFF2-40B4-BE49-F238E27FC236}">
                <a16:creationId xmlns:a16="http://schemas.microsoft.com/office/drawing/2014/main" id="{1EF587FE-5C51-4C82-9C8D-8A55F8F9DCCD}"/>
              </a:ext>
            </a:extLst>
          </p:cNvPr>
          <p:cNvGraphicFramePr>
            <a:graphicFrameLocks noGrp="1"/>
          </p:cNvGraphicFramePr>
          <p:nvPr>
            <p:ph sz="quarter" idx="14"/>
            <p:extLst/>
          </p:nvPr>
        </p:nvGraphicFramePr>
        <p:xfrm>
          <a:off x="1251855" y="3482068"/>
          <a:ext cx="6749144" cy="1813532"/>
        </p:xfrm>
        <a:graphic>
          <a:graphicData uri="http://schemas.openxmlformats.org/drawingml/2006/table">
            <a:tbl>
              <a:tblPr firstRow="1" bandRow="1">
                <a:tableStyleId>{40F9630F-82C1-40B7-BC3A-925EFCFF5E92}</a:tableStyleId>
              </a:tblPr>
              <a:tblGrid>
                <a:gridCol w="1687286">
                  <a:extLst>
                    <a:ext uri="{9D8B030D-6E8A-4147-A177-3AD203B41FA5}">
                      <a16:colId xmlns:a16="http://schemas.microsoft.com/office/drawing/2014/main" val="2957149339"/>
                    </a:ext>
                  </a:extLst>
                </a:gridCol>
                <a:gridCol w="1687286">
                  <a:extLst>
                    <a:ext uri="{9D8B030D-6E8A-4147-A177-3AD203B41FA5}">
                      <a16:colId xmlns:a16="http://schemas.microsoft.com/office/drawing/2014/main" val="1503784471"/>
                    </a:ext>
                  </a:extLst>
                </a:gridCol>
                <a:gridCol w="1687286">
                  <a:extLst>
                    <a:ext uri="{9D8B030D-6E8A-4147-A177-3AD203B41FA5}">
                      <a16:colId xmlns:a16="http://schemas.microsoft.com/office/drawing/2014/main" val="83678691"/>
                    </a:ext>
                  </a:extLst>
                </a:gridCol>
                <a:gridCol w="1687286">
                  <a:extLst>
                    <a:ext uri="{9D8B030D-6E8A-4147-A177-3AD203B41FA5}">
                      <a16:colId xmlns:a16="http://schemas.microsoft.com/office/drawing/2014/main" val="914459781"/>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Atomic Symbol</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Number of Protons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Number of Neutrons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Number of Electrons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14552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640300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9676425"/>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 b="0" i="0" u="none" strike="noStrike" cap="none" normalizeH="0" baseline="0" dirty="0">
                          <a:ln>
                            <a:noFill/>
                          </a:ln>
                          <a:solidFill>
                            <a:schemeClr val="tx1"/>
                          </a:solidFill>
                          <a:effectLst/>
                          <a:latin typeface="+mn-lt"/>
                          <a:ea typeface="ＭＳ Ｐゴシック" charset="0"/>
                          <a:cs typeface="ＭＳ Ｐゴシック" charset="0"/>
                        </a:rPr>
                        <a:t>Blank</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759049"/>
                  </a:ext>
                </a:extLst>
              </a:tr>
            </a:tbl>
          </a:graphicData>
        </a:graphic>
      </p:graphicFrame>
    </p:spTree>
    <p:extLst>
      <p:ext uri="{BB962C8B-B14F-4D97-AF65-F5344CB8AC3E}">
        <p14:creationId xmlns:p14="http://schemas.microsoft.com/office/powerpoint/2010/main" val="2676382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C9256-7B46-4C4B-B6DB-B3C3EB44705C}"/>
              </a:ext>
            </a:extLst>
          </p:cNvPr>
          <p:cNvSpPr>
            <a:spLocks noGrp="1"/>
          </p:cNvSpPr>
          <p:nvPr>
            <p:ph type="title"/>
          </p:nvPr>
        </p:nvSpPr>
        <p:spPr/>
        <p:txBody>
          <a:bodyPr/>
          <a:lstStyle/>
          <a:p>
            <a:r>
              <a:rPr lang="en-IN" dirty="0"/>
              <a:t>Solution 1</a:t>
            </a:r>
          </a:p>
        </p:txBody>
      </p:sp>
      <p:sp>
        <p:nvSpPr>
          <p:cNvPr id="5" name="Content Placeholder 4">
            <a:extLst>
              <a:ext uri="{FF2B5EF4-FFF2-40B4-BE49-F238E27FC236}">
                <a16:creationId xmlns:a16="http://schemas.microsoft.com/office/drawing/2014/main" id="{6E3D6F05-4CE8-4C83-B02D-1974C74172D7}"/>
              </a:ext>
            </a:extLst>
          </p:cNvPr>
          <p:cNvSpPr>
            <a:spLocks noGrp="1"/>
          </p:cNvSpPr>
          <p:nvPr>
            <p:ph sz="quarter" idx="13"/>
          </p:nvPr>
        </p:nvSpPr>
        <p:spPr>
          <a:xfrm>
            <a:off x="457199" y="1556327"/>
            <a:ext cx="8338457" cy="1520702"/>
          </a:xfrm>
        </p:spPr>
        <p:txBody>
          <a:bodyPr/>
          <a:lstStyle/>
          <a:p>
            <a:pPr marL="432" indent="0">
              <a:buNone/>
            </a:pPr>
            <a:r>
              <a:rPr lang="en-IN" dirty="0"/>
              <a:t>There are three naturally occurring isotopes of carbon: C-12, C-13, and C-14. Write the atomic symbol for each isotope, and state the number of protons, neutrons, and electrons in each of these isotopes. </a:t>
            </a:r>
          </a:p>
        </p:txBody>
      </p:sp>
      <p:graphicFrame>
        <p:nvGraphicFramePr>
          <p:cNvPr id="7" name="Table 7">
            <a:extLst>
              <a:ext uri="{FF2B5EF4-FFF2-40B4-BE49-F238E27FC236}">
                <a16:creationId xmlns:a16="http://schemas.microsoft.com/office/drawing/2014/main" id="{1EF587FE-5C51-4C82-9C8D-8A55F8F9DCCD}"/>
              </a:ext>
            </a:extLst>
          </p:cNvPr>
          <p:cNvGraphicFramePr>
            <a:graphicFrameLocks noGrp="1"/>
          </p:cNvGraphicFramePr>
          <p:nvPr>
            <p:ph sz="quarter" idx="14"/>
            <p:extLst/>
          </p:nvPr>
        </p:nvGraphicFramePr>
        <p:xfrm>
          <a:off x="1251855" y="3482068"/>
          <a:ext cx="6749144" cy="1889648"/>
        </p:xfrm>
        <a:graphic>
          <a:graphicData uri="http://schemas.openxmlformats.org/drawingml/2006/table">
            <a:tbl>
              <a:tblPr firstRow="1" bandRow="1">
                <a:tableStyleId>{40F9630F-82C1-40B7-BC3A-925EFCFF5E92}</a:tableStyleId>
              </a:tblPr>
              <a:tblGrid>
                <a:gridCol w="1687286">
                  <a:extLst>
                    <a:ext uri="{9D8B030D-6E8A-4147-A177-3AD203B41FA5}">
                      <a16:colId xmlns:a16="http://schemas.microsoft.com/office/drawing/2014/main" val="2957149339"/>
                    </a:ext>
                  </a:extLst>
                </a:gridCol>
                <a:gridCol w="1687286">
                  <a:extLst>
                    <a:ext uri="{9D8B030D-6E8A-4147-A177-3AD203B41FA5}">
                      <a16:colId xmlns:a16="http://schemas.microsoft.com/office/drawing/2014/main" val="1503784471"/>
                    </a:ext>
                  </a:extLst>
                </a:gridCol>
                <a:gridCol w="1687286">
                  <a:extLst>
                    <a:ext uri="{9D8B030D-6E8A-4147-A177-3AD203B41FA5}">
                      <a16:colId xmlns:a16="http://schemas.microsoft.com/office/drawing/2014/main" val="83678691"/>
                    </a:ext>
                  </a:extLst>
                </a:gridCol>
                <a:gridCol w="1687286">
                  <a:extLst>
                    <a:ext uri="{9D8B030D-6E8A-4147-A177-3AD203B41FA5}">
                      <a16:colId xmlns:a16="http://schemas.microsoft.com/office/drawing/2014/main" val="914459781"/>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Atomic Symbol</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Number of Protons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Number of Neutrons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ＭＳ Ｐゴシック" charset="0"/>
                          <a:cs typeface="ＭＳ Ｐゴシック" charset="0"/>
                        </a:rPr>
                        <a:t>Number of Electrons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145520"/>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 b="0" i="0" u="none" strike="noStrike" cap="none" dirty="0">
                          <a:solidFill>
                            <a:schemeClr val="tx1"/>
                          </a:solidFill>
                          <a:effectLst/>
                          <a:latin typeface="+mn-lt"/>
                          <a:ea typeface="+mn-ea"/>
                          <a:cs typeface="+mn-cs"/>
                          <a:sym typeface="Arial"/>
                        </a:rPr>
                        <a:t>Super 12, sub 6, C.</a:t>
                      </a:r>
                      <a:endParaRPr kumimoji="0" lang="en-US" sz="100" b="0" i="0" u="none" strike="noStrike" cap="none" normalizeH="0" baseline="0" dirty="0">
                        <a:ln>
                          <a:noFill/>
                        </a:ln>
                        <a:solidFill>
                          <a:schemeClr val="tx1"/>
                        </a:solidFill>
                        <a:effectLst/>
                        <a:latin typeface="+mn-lt"/>
                        <a:ea typeface="ＭＳ Ｐゴシック" charset="0"/>
                        <a:cs typeface="ＭＳ Ｐゴシック"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6403008"/>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 b="0" i="0" u="none" strike="noStrike" cap="none" dirty="0">
                          <a:solidFill>
                            <a:schemeClr val="tx1"/>
                          </a:solidFill>
                          <a:effectLst/>
                          <a:latin typeface="+mn-lt"/>
                          <a:ea typeface="+mn-ea"/>
                          <a:cs typeface="+mn-cs"/>
                          <a:sym typeface="Arial"/>
                        </a:rPr>
                        <a:t>Super 13, sub 6, C.</a:t>
                      </a:r>
                      <a:endParaRPr kumimoji="0" lang="en-US" sz="100" b="0" i="0" u="none" strike="noStrike" cap="none" normalizeH="0" baseline="0" dirty="0">
                        <a:ln>
                          <a:noFill/>
                        </a:ln>
                        <a:solidFill>
                          <a:schemeClr val="tx1"/>
                        </a:solidFill>
                        <a:effectLst/>
                        <a:latin typeface="+mn-lt"/>
                        <a:ea typeface="ＭＳ Ｐゴシック" charset="0"/>
                        <a:cs typeface="ＭＳ Ｐゴシック"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9676425"/>
                  </a:ext>
                </a:extLst>
              </a:tr>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 b="0" i="0" u="none" strike="noStrike" cap="none" dirty="0">
                          <a:solidFill>
                            <a:schemeClr val="tx1"/>
                          </a:solidFill>
                          <a:effectLst/>
                          <a:latin typeface="+mn-lt"/>
                          <a:ea typeface="+mn-ea"/>
                          <a:cs typeface="+mn-cs"/>
                          <a:sym typeface="Arial"/>
                        </a:rPr>
                        <a:t>Super 14, sub 6, C.</a:t>
                      </a:r>
                      <a:endParaRPr kumimoji="0" lang="en-US" sz="100" b="0" i="0" u="none" strike="noStrike" cap="none" normalizeH="0" baseline="0" dirty="0">
                        <a:ln>
                          <a:noFill/>
                        </a:ln>
                        <a:solidFill>
                          <a:schemeClr val="tx1"/>
                        </a:solidFill>
                        <a:effectLst/>
                        <a:latin typeface="+mn-lt"/>
                        <a:ea typeface="ＭＳ Ｐゴシック" charset="0"/>
                        <a:cs typeface="ＭＳ Ｐゴシック"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ＭＳ Ｐゴシック" charset="0"/>
                          <a:cs typeface="ＭＳ Ｐゴシック" charset="0"/>
                        </a:rPr>
                        <a:t>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759049"/>
                  </a:ext>
                </a:extLst>
              </a:tr>
            </a:tbl>
          </a:graphicData>
        </a:graphic>
      </p:graphicFrame>
      <p:graphicFrame>
        <p:nvGraphicFramePr>
          <p:cNvPr id="6" name="Object 5">
            <a:extLst>
              <a:ext uri="{FF2B5EF4-FFF2-40B4-BE49-F238E27FC236}">
                <a16:creationId xmlns:a16="http://schemas.microsoft.com/office/drawing/2014/main" id="{78A08505-9EE3-48B0-A494-220612C64F9A}"/>
              </a:ext>
              <a:ext uri="{C183D7F6-B498-43B3-948B-1728B52AA6E4}">
                <adec:decorative xmlns:adec="http://schemas.microsoft.com/office/drawing/2017/decorative" val="1"/>
              </a:ext>
            </a:extLst>
          </p:cNvPr>
          <p:cNvGraphicFramePr>
            <a:graphicFrameLocks noChangeAspect="1"/>
          </p:cNvGraphicFramePr>
          <p:nvPr>
            <p:extLst/>
          </p:nvPr>
        </p:nvGraphicFramePr>
        <p:xfrm>
          <a:off x="1838633" y="4205296"/>
          <a:ext cx="361109" cy="329395"/>
        </p:xfrm>
        <a:graphic>
          <a:graphicData uri="http://schemas.openxmlformats.org/presentationml/2006/ole">
            <mc:AlternateContent xmlns:mc="http://schemas.openxmlformats.org/markup-compatibility/2006">
              <mc:Choice xmlns:v="urn:schemas-microsoft-com:vml" Requires="v">
                <p:oleObj spid="_x0000_s12290" name="Equation" r:id="rId3" imgW="431640" imgH="393480" progId="Equation.DSMT4">
                  <p:embed/>
                </p:oleObj>
              </mc:Choice>
              <mc:Fallback>
                <p:oleObj name="Equation" r:id="rId3" imgW="431640" imgH="393480" progId="Equation.DSMT4">
                  <p:embed/>
                  <p:pic>
                    <p:nvPicPr>
                      <p:cNvPr id="6" name="Object 5">
                        <a:extLst>
                          <a:ext uri="{FF2B5EF4-FFF2-40B4-BE49-F238E27FC236}">
                            <a16:creationId xmlns:a16="http://schemas.microsoft.com/office/drawing/2014/main" id="{78A08505-9EE3-48B0-A494-220612C64F9A}"/>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1838633" y="4205296"/>
                        <a:ext cx="361109" cy="329395"/>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986BBCE2-AEA4-4125-ABD3-354BACF853C9}"/>
              </a:ext>
              <a:ext uri="{C183D7F6-B498-43B3-948B-1728B52AA6E4}">
                <adec:decorative xmlns:adec="http://schemas.microsoft.com/office/drawing/2017/decorative" val="1"/>
              </a:ext>
            </a:extLst>
          </p:cNvPr>
          <p:cNvGraphicFramePr>
            <a:graphicFrameLocks noChangeAspect="1"/>
          </p:cNvGraphicFramePr>
          <p:nvPr>
            <p:extLst/>
          </p:nvPr>
        </p:nvGraphicFramePr>
        <p:xfrm>
          <a:off x="1861128" y="4603863"/>
          <a:ext cx="371681" cy="329395"/>
        </p:xfrm>
        <a:graphic>
          <a:graphicData uri="http://schemas.openxmlformats.org/presentationml/2006/ole">
            <mc:AlternateContent xmlns:mc="http://schemas.openxmlformats.org/markup-compatibility/2006">
              <mc:Choice xmlns:v="urn:schemas-microsoft-com:vml" Requires="v">
                <p:oleObj spid="_x0000_s12291" name="Equation" r:id="rId5" imgW="444240" imgH="393480" progId="Equation.DSMT4">
                  <p:embed/>
                </p:oleObj>
              </mc:Choice>
              <mc:Fallback>
                <p:oleObj name="Equation" r:id="rId5" imgW="444240" imgH="393480" progId="Equation.DSMT4">
                  <p:embed/>
                  <p:pic>
                    <p:nvPicPr>
                      <p:cNvPr id="8" name="Object 7">
                        <a:extLst>
                          <a:ext uri="{FF2B5EF4-FFF2-40B4-BE49-F238E27FC236}">
                            <a16:creationId xmlns:a16="http://schemas.microsoft.com/office/drawing/2014/main" id="{986BBCE2-AEA4-4125-ABD3-354BACF853C9}"/>
                          </a:ext>
                          <a:ext uri="{C183D7F6-B498-43B3-948B-1728B52AA6E4}">
                            <adec:decorative xmlns:adec="http://schemas.microsoft.com/office/drawing/2017/decorative" val="1"/>
                          </a:ext>
                        </a:extLst>
                      </p:cNvPr>
                      <p:cNvPicPr>
                        <a:picLocks noChangeAspect="1" noChangeArrowheads="1"/>
                      </p:cNvPicPr>
                      <p:nvPr/>
                    </p:nvPicPr>
                    <p:blipFill>
                      <a:blip r:embed="rId6"/>
                      <a:srcRect/>
                      <a:stretch>
                        <a:fillRect/>
                      </a:stretch>
                    </p:blipFill>
                    <p:spPr bwMode="auto">
                      <a:xfrm>
                        <a:off x="1861128" y="4603863"/>
                        <a:ext cx="371681" cy="329395"/>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BD269565-3F47-47AB-966D-B1890C751778}"/>
              </a:ext>
              <a:ext uri="{C183D7F6-B498-43B3-948B-1728B52AA6E4}">
                <adec:decorative xmlns:adec="http://schemas.microsoft.com/office/drawing/2017/decorative" val="1"/>
              </a:ext>
            </a:extLst>
          </p:cNvPr>
          <p:cNvGraphicFramePr>
            <a:graphicFrameLocks noChangeAspect="1"/>
          </p:cNvGraphicFramePr>
          <p:nvPr>
            <p:extLst/>
          </p:nvPr>
        </p:nvGraphicFramePr>
        <p:xfrm>
          <a:off x="1861128" y="5002431"/>
          <a:ext cx="371681" cy="329395"/>
        </p:xfrm>
        <a:graphic>
          <a:graphicData uri="http://schemas.openxmlformats.org/presentationml/2006/ole">
            <mc:AlternateContent xmlns:mc="http://schemas.openxmlformats.org/markup-compatibility/2006">
              <mc:Choice xmlns:v="urn:schemas-microsoft-com:vml" Requires="v">
                <p:oleObj spid="_x0000_s12292" name="Equation" r:id="rId7" imgW="444240" imgH="393480" progId="Equation.DSMT4">
                  <p:embed/>
                </p:oleObj>
              </mc:Choice>
              <mc:Fallback>
                <p:oleObj name="Equation" r:id="rId7" imgW="444240" imgH="393480" progId="Equation.DSMT4">
                  <p:embed/>
                  <p:pic>
                    <p:nvPicPr>
                      <p:cNvPr id="9" name="Object 8">
                        <a:extLst>
                          <a:ext uri="{FF2B5EF4-FFF2-40B4-BE49-F238E27FC236}">
                            <a16:creationId xmlns:a16="http://schemas.microsoft.com/office/drawing/2014/main" id="{BD269565-3F47-47AB-966D-B1890C751778}"/>
                          </a:ext>
                          <a:ext uri="{C183D7F6-B498-43B3-948B-1728B52AA6E4}">
                            <adec:decorative xmlns:adec="http://schemas.microsoft.com/office/drawing/2017/decorative" val="1"/>
                          </a:ext>
                        </a:extLst>
                      </p:cNvPr>
                      <p:cNvPicPr>
                        <a:picLocks noChangeAspect="1" noChangeArrowheads="1"/>
                      </p:cNvPicPr>
                      <p:nvPr/>
                    </p:nvPicPr>
                    <p:blipFill>
                      <a:blip r:embed="rId8"/>
                      <a:srcRect/>
                      <a:stretch>
                        <a:fillRect/>
                      </a:stretch>
                    </p:blipFill>
                    <p:spPr bwMode="auto">
                      <a:xfrm>
                        <a:off x="1861128" y="5002431"/>
                        <a:ext cx="371681" cy="32939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0289473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2ED2-1289-4DD7-A535-FE016DE6E3BB}"/>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A66D6D37-C0DD-4548-A49D-703E082D51C8}"/>
              </a:ext>
            </a:extLst>
          </p:cNvPr>
          <p:cNvSpPr>
            <a:spLocks noGrp="1"/>
          </p:cNvSpPr>
          <p:nvPr>
            <p:ph sz="quarter" idx="14"/>
          </p:nvPr>
        </p:nvSpPr>
        <p:spPr>
          <a:xfrm>
            <a:off x="454023" y="1555749"/>
            <a:ext cx="8229599" cy="806452"/>
          </a:xfrm>
        </p:spPr>
        <p:txBody>
          <a:bodyPr/>
          <a:lstStyle/>
          <a:p>
            <a:pPr marL="432" indent="0">
              <a:buNone/>
            </a:pPr>
            <a:r>
              <a:rPr lang="en-IN" sz="2400" dirty="0"/>
              <a:t>Write the atomic symbols for atoms with the following subatomic particles:</a:t>
            </a:r>
          </a:p>
        </p:txBody>
      </p:sp>
      <p:sp>
        <p:nvSpPr>
          <p:cNvPr id="5" name="Content Placeholder 4">
            <a:extLst>
              <a:ext uri="{FF2B5EF4-FFF2-40B4-BE49-F238E27FC236}">
                <a16:creationId xmlns:a16="http://schemas.microsoft.com/office/drawing/2014/main" id="{9C8D143B-37AC-4C51-BD1A-932D3DDB785F}"/>
              </a:ext>
            </a:extLst>
          </p:cNvPr>
          <p:cNvSpPr>
            <a:spLocks noGrp="1"/>
          </p:cNvSpPr>
          <p:nvPr>
            <p:ph sz="quarter" idx="15"/>
          </p:nvPr>
        </p:nvSpPr>
        <p:spPr>
          <a:xfrm>
            <a:off x="454023" y="2536361"/>
            <a:ext cx="5737898" cy="453656"/>
          </a:xfrm>
        </p:spPr>
        <p:txBody>
          <a:bodyPr/>
          <a:lstStyle/>
          <a:p>
            <a:pPr marL="432" indent="0">
              <a:buNone/>
            </a:pPr>
            <a:r>
              <a:rPr lang="en-US" sz="2400" b="1" dirty="0">
                <a:solidFill>
                  <a:schemeClr val="tx2"/>
                </a:solidFill>
                <a:ea typeface="ＭＳ Ｐゴシック" charset="0"/>
                <a:cs typeface="ＭＳ Ｐゴシック" charset="0"/>
              </a:rPr>
              <a:t>A.</a:t>
            </a:r>
            <a:r>
              <a:rPr lang="en-US" sz="2400" b="1" dirty="0">
                <a:ea typeface="ＭＳ Ｐゴシック" charset="0"/>
                <a:cs typeface="ＭＳ Ｐゴシック" charset="0"/>
              </a:rPr>
              <a:t> </a:t>
            </a:r>
            <a:r>
              <a:rPr lang="en-US" sz="2400" dirty="0">
                <a:ea typeface="ＭＳ Ｐゴシック" charset="0"/>
                <a:cs typeface="ＭＳ Ｐゴシック" charset="0"/>
              </a:rPr>
              <a:t>8 protons 8 neutrons 8 electrons</a:t>
            </a:r>
          </a:p>
        </p:txBody>
      </p:sp>
      <p:sp>
        <p:nvSpPr>
          <p:cNvPr id="3" name="Content Placeholder 2">
            <a:extLst>
              <a:ext uri="{FF2B5EF4-FFF2-40B4-BE49-F238E27FC236}">
                <a16:creationId xmlns:a16="http://schemas.microsoft.com/office/drawing/2014/main" id="{2F2599D3-145A-42D5-B38F-61B3E214E3B6}"/>
              </a:ext>
            </a:extLst>
          </p:cNvPr>
          <p:cNvSpPr>
            <a:spLocks noGrp="1"/>
          </p:cNvSpPr>
          <p:nvPr>
            <p:ph sz="quarter" idx="16"/>
          </p:nvPr>
        </p:nvSpPr>
        <p:spPr>
          <a:xfrm>
            <a:off x="457200" y="3343796"/>
            <a:ext cx="8232776" cy="462488"/>
          </a:xfrm>
        </p:spPr>
        <p:txBody>
          <a:bodyPr/>
          <a:lstStyle/>
          <a:p>
            <a:pPr marL="432" indent="0">
              <a:buNone/>
            </a:pPr>
            <a:r>
              <a:rPr lang="en-US" sz="2400" b="1" dirty="0">
                <a:solidFill>
                  <a:schemeClr val="tx2"/>
                </a:solidFill>
                <a:ea typeface="ＭＳ Ｐゴシック" charset="0"/>
                <a:cs typeface="ＭＳ Ｐゴシック" charset="0"/>
              </a:rPr>
              <a:t>B.</a:t>
            </a:r>
            <a:r>
              <a:rPr lang="en-US" sz="2400" b="1" dirty="0">
                <a:ea typeface="ＭＳ Ｐゴシック" charset="0"/>
                <a:cs typeface="ＭＳ Ｐゴシック" charset="0"/>
              </a:rPr>
              <a:t> </a:t>
            </a:r>
            <a:r>
              <a:rPr lang="en-US" sz="2400" dirty="0">
                <a:ea typeface="ＭＳ Ｐゴシック" charset="0"/>
                <a:cs typeface="ＭＳ Ｐゴシック" charset="0"/>
              </a:rPr>
              <a:t>17 protons 20 neutrons 17 electrons</a:t>
            </a:r>
            <a:endParaRPr lang="en-IN" sz="2400" dirty="0"/>
          </a:p>
        </p:txBody>
      </p:sp>
      <p:sp>
        <p:nvSpPr>
          <p:cNvPr id="6" name="Content Placeholder 5">
            <a:extLst>
              <a:ext uri="{FF2B5EF4-FFF2-40B4-BE49-F238E27FC236}">
                <a16:creationId xmlns:a16="http://schemas.microsoft.com/office/drawing/2014/main" id="{1DACAD66-3948-4D53-A972-52EF5112FE6D}"/>
              </a:ext>
            </a:extLst>
          </p:cNvPr>
          <p:cNvSpPr>
            <a:spLocks noGrp="1"/>
          </p:cNvSpPr>
          <p:nvPr>
            <p:ph sz="quarter" idx="17"/>
          </p:nvPr>
        </p:nvSpPr>
        <p:spPr>
          <a:xfrm>
            <a:off x="454671" y="4114757"/>
            <a:ext cx="5855593" cy="453655"/>
          </a:xfrm>
        </p:spPr>
        <p:txBody>
          <a:bodyPr/>
          <a:lstStyle/>
          <a:p>
            <a:pPr marL="432" indent="0">
              <a:buNone/>
            </a:pPr>
            <a:r>
              <a:rPr lang="en-US" sz="2400" b="1" dirty="0">
                <a:solidFill>
                  <a:schemeClr val="tx2"/>
                </a:solidFill>
                <a:ea typeface="ＭＳ Ｐゴシック" charset="0"/>
                <a:cs typeface="ＭＳ Ｐゴシック" charset="0"/>
              </a:rPr>
              <a:t>C.</a:t>
            </a:r>
            <a:r>
              <a:rPr lang="en-US" sz="2400" b="1" dirty="0">
                <a:ea typeface="ＭＳ Ｐゴシック" charset="0"/>
                <a:cs typeface="ＭＳ Ｐゴシック" charset="0"/>
              </a:rPr>
              <a:t> </a:t>
            </a:r>
            <a:r>
              <a:rPr lang="en-US" sz="2400" dirty="0">
                <a:ea typeface="ＭＳ Ｐゴシック" charset="0"/>
                <a:cs typeface="ＭＳ Ｐゴシック" charset="0"/>
              </a:rPr>
              <a:t>47 protons 60 neutrons 47 electrons</a:t>
            </a:r>
            <a:endParaRPr lang="en-IN" sz="2400" dirty="0"/>
          </a:p>
        </p:txBody>
      </p:sp>
    </p:spTree>
    <p:extLst>
      <p:ext uri="{BB962C8B-B14F-4D97-AF65-F5344CB8AC3E}">
        <p14:creationId xmlns:p14="http://schemas.microsoft.com/office/powerpoint/2010/main" val="42094874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2ED2-1289-4DD7-A535-FE016DE6E3BB}"/>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A66D6D37-C0DD-4548-A49D-703E082D51C8}"/>
              </a:ext>
            </a:extLst>
          </p:cNvPr>
          <p:cNvSpPr>
            <a:spLocks noGrp="1"/>
          </p:cNvSpPr>
          <p:nvPr>
            <p:ph sz="quarter" idx="14"/>
          </p:nvPr>
        </p:nvSpPr>
        <p:spPr>
          <a:xfrm>
            <a:off x="457200" y="1551726"/>
            <a:ext cx="7543800" cy="792133"/>
          </a:xfrm>
        </p:spPr>
        <p:txBody>
          <a:bodyPr/>
          <a:lstStyle/>
          <a:p>
            <a:pPr marL="432" indent="0">
              <a:buNone/>
            </a:pPr>
            <a:r>
              <a:rPr lang="en-IN" sz="2400" dirty="0"/>
              <a:t>Write the atomic symbols for atoms with the following subatomic particles:</a:t>
            </a:r>
          </a:p>
        </p:txBody>
      </p:sp>
      <p:sp>
        <p:nvSpPr>
          <p:cNvPr id="5" name="Content Placeholder 4">
            <a:extLst>
              <a:ext uri="{FF2B5EF4-FFF2-40B4-BE49-F238E27FC236}">
                <a16:creationId xmlns:a16="http://schemas.microsoft.com/office/drawing/2014/main" id="{9C8D143B-37AC-4C51-BD1A-932D3DDB785F}"/>
              </a:ext>
            </a:extLst>
          </p:cNvPr>
          <p:cNvSpPr>
            <a:spLocks noGrp="1"/>
          </p:cNvSpPr>
          <p:nvPr>
            <p:ph sz="quarter" idx="15"/>
          </p:nvPr>
        </p:nvSpPr>
        <p:spPr>
          <a:xfrm>
            <a:off x="454024" y="2537463"/>
            <a:ext cx="5737898" cy="453656"/>
          </a:xfrm>
        </p:spPr>
        <p:txBody>
          <a:bodyPr/>
          <a:lstStyle/>
          <a:p>
            <a:pPr marL="432" indent="0">
              <a:buNone/>
            </a:pPr>
            <a:r>
              <a:rPr lang="en-US" sz="2400" b="1" dirty="0">
                <a:solidFill>
                  <a:schemeClr val="tx2"/>
                </a:solidFill>
                <a:ea typeface="ＭＳ Ｐゴシック" charset="0"/>
                <a:cs typeface="ＭＳ Ｐゴシック" charset="0"/>
              </a:rPr>
              <a:t>A.</a:t>
            </a:r>
            <a:r>
              <a:rPr lang="en-US" sz="2400" b="1" dirty="0">
                <a:ea typeface="ＭＳ Ｐゴシック" charset="0"/>
                <a:cs typeface="ＭＳ Ｐゴシック" charset="0"/>
              </a:rPr>
              <a:t> </a:t>
            </a:r>
            <a:r>
              <a:rPr lang="en-US" sz="2400" dirty="0">
                <a:ea typeface="ＭＳ Ｐゴシック" charset="0"/>
                <a:cs typeface="ＭＳ Ｐゴシック" charset="0"/>
              </a:rPr>
              <a:t>8 protons 8 neutrons 8 electrons</a:t>
            </a:r>
          </a:p>
        </p:txBody>
      </p:sp>
      <p:graphicFrame>
        <p:nvGraphicFramePr>
          <p:cNvPr id="7" name="Object 6" descr="Superscript 16, sub 8, O.">
            <a:extLst>
              <a:ext uri="{FF2B5EF4-FFF2-40B4-BE49-F238E27FC236}">
                <a16:creationId xmlns:a16="http://schemas.microsoft.com/office/drawing/2014/main" id="{4D625493-4072-4E1D-87C7-E8DD39853011}"/>
              </a:ext>
            </a:extLst>
          </p:cNvPr>
          <p:cNvGraphicFramePr>
            <a:graphicFrameLocks noChangeAspect="1"/>
          </p:cNvGraphicFramePr>
          <p:nvPr>
            <p:extLst/>
          </p:nvPr>
        </p:nvGraphicFramePr>
        <p:xfrm>
          <a:off x="6971986" y="2547767"/>
          <a:ext cx="495300" cy="419100"/>
        </p:xfrm>
        <a:graphic>
          <a:graphicData uri="http://schemas.openxmlformats.org/presentationml/2006/ole">
            <mc:AlternateContent xmlns:mc="http://schemas.openxmlformats.org/markup-compatibility/2006">
              <mc:Choice xmlns:v="urn:schemas-microsoft-com:vml" Requires="v">
                <p:oleObj spid="_x0000_s13314" name="Equation" r:id="rId3" imgW="495000" imgH="419040" progId="Equation.DSMT4">
                  <p:embed/>
                </p:oleObj>
              </mc:Choice>
              <mc:Fallback>
                <p:oleObj name="Equation" r:id="rId3" imgW="495000" imgH="419040" progId="Equation.DSMT4">
                  <p:embed/>
                  <p:pic>
                    <p:nvPicPr>
                      <p:cNvPr id="7" name="Object 6" descr="Superscript 16, sub 8, O.">
                        <a:extLst>
                          <a:ext uri="{FF2B5EF4-FFF2-40B4-BE49-F238E27FC236}">
                            <a16:creationId xmlns:a16="http://schemas.microsoft.com/office/drawing/2014/main" id="{4D625493-4072-4E1D-87C7-E8DD39853011}"/>
                          </a:ext>
                        </a:extLst>
                      </p:cNvPr>
                      <p:cNvPicPr/>
                      <p:nvPr/>
                    </p:nvPicPr>
                    <p:blipFill>
                      <a:blip r:embed="rId4"/>
                      <a:stretch>
                        <a:fillRect/>
                      </a:stretch>
                    </p:blipFill>
                    <p:spPr>
                      <a:xfrm>
                        <a:off x="6971986" y="2547767"/>
                        <a:ext cx="495300" cy="419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F2599D3-145A-42D5-B38F-61B3E214E3B6}"/>
              </a:ext>
            </a:extLst>
          </p:cNvPr>
          <p:cNvSpPr>
            <a:spLocks noGrp="1"/>
          </p:cNvSpPr>
          <p:nvPr>
            <p:ph sz="quarter" idx="16"/>
          </p:nvPr>
        </p:nvSpPr>
        <p:spPr>
          <a:xfrm>
            <a:off x="454024" y="3340285"/>
            <a:ext cx="5571219" cy="453655"/>
          </a:xfrm>
        </p:spPr>
        <p:txBody>
          <a:bodyPr/>
          <a:lstStyle/>
          <a:p>
            <a:pPr marL="432" indent="0">
              <a:buNone/>
            </a:pPr>
            <a:r>
              <a:rPr lang="en-US" sz="2400" b="1" dirty="0">
                <a:solidFill>
                  <a:schemeClr val="tx2"/>
                </a:solidFill>
                <a:ea typeface="ＭＳ Ｐゴシック" charset="0"/>
                <a:cs typeface="ＭＳ Ｐゴシック" charset="0"/>
              </a:rPr>
              <a:t>B.</a:t>
            </a:r>
            <a:r>
              <a:rPr lang="en-US" sz="2400" b="1" dirty="0">
                <a:ea typeface="ＭＳ Ｐゴシック" charset="0"/>
                <a:cs typeface="ＭＳ Ｐゴシック" charset="0"/>
              </a:rPr>
              <a:t> </a:t>
            </a:r>
            <a:r>
              <a:rPr lang="en-US" sz="2400" dirty="0">
                <a:ea typeface="ＭＳ Ｐゴシック" charset="0"/>
                <a:cs typeface="ＭＳ Ｐゴシック" charset="0"/>
              </a:rPr>
              <a:t>17 protons 20 neutrons 17 electrons</a:t>
            </a:r>
            <a:endParaRPr lang="en-IN" sz="2400" dirty="0"/>
          </a:p>
        </p:txBody>
      </p:sp>
      <p:graphicFrame>
        <p:nvGraphicFramePr>
          <p:cNvPr id="8" name="Object 7" descr="Superscript 37, sub 17, C l.">
            <a:extLst>
              <a:ext uri="{FF2B5EF4-FFF2-40B4-BE49-F238E27FC236}">
                <a16:creationId xmlns:a16="http://schemas.microsoft.com/office/drawing/2014/main" id="{2D609B4E-5D65-4B20-8D99-2F6308805679}"/>
              </a:ext>
            </a:extLst>
          </p:cNvPr>
          <p:cNvGraphicFramePr>
            <a:graphicFrameLocks noChangeAspect="1"/>
          </p:cNvGraphicFramePr>
          <p:nvPr>
            <p:extLst/>
          </p:nvPr>
        </p:nvGraphicFramePr>
        <p:xfrm>
          <a:off x="6971986" y="3357563"/>
          <a:ext cx="558800" cy="419100"/>
        </p:xfrm>
        <a:graphic>
          <a:graphicData uri="http://schemas.openxmlformats.org/presentationml/2006/ole">
            <mc:AlternateContent xmlns:mc="http://schemas.openxmlformats.org/markup-compatibility/2006">
              <mc:Choice xmlns:v="urn:schemas-microsoft-com:vml" Requires="v">
                <p:oleObj spid="_x0000_s13315" name="Equation" r:id="rId5" imgW="558720" imgH="419040" progId="Equation.DSMT4">
                  <p:embed/>
                </p:oleObj>
              </mc:Choice>
              <mc:Fallback>
                <p:oleObj name="Equation" r:id="rId5" imgW="558720" imgH="419040" progId="Equation.DSMT4">
                  <p:embed/>
                  <p:pic>
                    <p:nvPicPr>
                      <p:cNvPr id="8" name="Object 7" descr="Superscript 37, sub 17, C l.">
                        <a:extLst>
                          <a:ext uri="{FF2B5EF4-FFF2-40B4-BE49-F238E27FC236}">
                            <a16:creationId xmlns:a16="http://schemas.microsoft.com/office/drawing/2014/main" id="{2D609B4E-5D65-4B20-8D99-2F6308805679}"/>
                          </a:ext>
                        </a:extLst>
                      </p:cNvPr>
                      <p:cNvPicPr/>
                      <p:nvPr/>
                    </p:nvPicPr>
                    <p:blipFill>
                      <a:blip r:embed="rId6"/>
                      <a:stretch>
                        <a:fillRect/>
                      </a:stretch>
                    </p:blipFill>
                    <p:spPr>
                      <a:xfrm>
                        <a:off x="6971986" y="3357563"/>
                        <a:ext cx="5588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1DACAD66-3948-4D53-A972-52EF5112FE6D}"/>
              </a:ext>
            </a:extLst>
          </p:cNvPr>
          <p:cNvSpPr>
            <a:spLocks noGrp="1"/>
          </p:cNvSpPr>
          <p:nvPr>
            <p:ph sz="quarter" idx="17"/>
          </p:nvPr>
        </p:nvSpPr>
        <p:spPr>
          <a:xfrm>
            <a:off x="454671" y="4114757"/>
            <a:ext cx="5855593" cy="453655"/>
          </a:xfrm>
        </p:spPr>
        <p:txBody>
          <a:bodyPr/>
          <a:lstStyle/>
          <a:p>
            <a:pPr marL="432" indent="0">
              <a:buNone/>
            </a:pPr>
            <a:r>
              <a:rPr lang="en-US" sz="2400" b="1" dirty="0">
                <a:solidFill>
                  <a:schemeClr val="tx2"/>
                </a:solidFill>
                <a:ea typeface="ＭＳ Ｐゴシック" charset="0"/>
                <a:cs typeface="ＭＳ Ｐゴシック" charset="0"/>
              </a:rPr>
              <a:t>C.</a:t>
            </a:r>
            <a:r>
              <a:rPr lang="en-US" sz="2400" b="1" dirty="0">
                <a:ea typeface="ＭＳ Ｐゴシック" charset="0"/>
                <a:cs typeface="ＭＳ Ｐゴシック" charset="0"/>
              </a:rPr>
              <a:t> </a:t>
            </a:r>
            <a:r>
              <a:rPr lang="en-US" sz="2400" dirty="0">
                <a:ea typeface="ＭＳ Ｐゴシック" charset="0"/>
                <a:cs typeface="ＭＳ Ｐゴシック" charset="0"/>
              </a:rPr>
              <a:t>47 protons 60 neutrons 47 electrons</a:t>
            </a:r>
            <a:endParaRPr lang="en-IN" sz="2400" dirty="0"/>
          </a:p>
        </p:txBody>
      </p:sp>
      <p:graphicFrame>
        <p:nvGraphicFramePr>
          <p:cNvPr id="9" name="Object 8" descr="Superscript 107, sub 47, A g.">
            <a:extLst>
              <a:ext uri="{FF2B5EF4-FFF2-40B4-BE49-F238E27FC236}">
                <a16:creationId xmlns:a16="http://schemas.microsoft.com/office/drawing/2014/main" id="{17F36ED9-423A-4BE2-AF5C-6578A2EAAF0B}"/>
              </a:ext>
            </a:extLst>
          </p:cNvPr>
          <p:cNvGraphicFramePr>
            <a:graphicFrameLocks noChangeAspect="1"/>
          </p:cNvGraphicFramePr>
          <p:nvPr>
            <p:extLst/>
          </p:nvPr>
        </p:nvGraphicFramePr>
        <p:xfrm>
          <a:off x="6870700" y="4132263"/>
          <a:ext cx="762000" cy="419100"/>
        </p:xfrm>
        <a:graphic>
          <a:graphicData uri="http://schemas.openxmlformats.org/presentationml/2006/ole">
            <mc:AlternateContent xmlns:mc="http://schemas.openxmlformats.org/markup-compatibility/2006">
              <mc:Choice xmlns:v="urn:schemas-microsoft-com:vml" Requires="v">
                <p:oleObj spid="_x0000_s13316" name="Equation" r:id="rId7" imgW="761760" imgH="419040" progId="Equation.DSMT4">
                  <p:embed/>
                </p:oleObj>
              </mc:Choice>
              <mc:Fallback>
                <p:oleObj name="Equation" r:id="rId7" imgW="761760" imgH="419040" progId="Equation.DSMT4">
                  <p:embed/>
                  <p:pic>
                    <p:nvPicPr>
                      <p:cNvPr id="9" name="Object 8" descr="Superscript 107, sub 47, A g.">
                        <a:extLst>
                          <a:ext uri="{FF2B5EF4-FFF2-40B4-BE49-F238E27FC236}">
                            <a16:creationId xmlns:a16="http://schemas.microsoft.com/office/drawing/2014/main" id="{17F36ED9-423A-4BE2-AF5C-6578A2EAAF0B}"/>
                          </a:ext>
                        </a:extLst>
                      </p:cNvPr>
                      <p:cNvPicPr/>
                      <p:nvPr/>
                    </p:nvPicPr>
                    <p:blipFill>
                      <a:blip r:embed="rId8"/>
                      <a:stretch>
                        <a:fillRect/>
                      </a:stretch>
                    </p:blipFill>
                    <p:spPr>
                      <a:xfrm>
                        <a:off x="6870700" y="4132263"/>
                        <a:ext cx="762000" cy="419100"/>
                      </a:xfrm>
                      <a:prstGeom prst="rect">
                        <a:avLst/>
                      </a:prstGeom>
                    </p:spPr>
                  </p:pic>
                </p:oleObj>
              </mc:Fallback>
            </mc:AlternateContent>
          </a:graphicData>
        </a:graphic>
      </p:graphicFrame>
    </p:spTree>
    <p:extLst>
      <p:ext uri="{BB962C8B-B14F-4D97-AF65-F5344CB8AC3E}">
        <p14:creationId xmlns:p14="http://schemas.microsoft.com/office/powerpoint/2010/main" val="614391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2E42-7281-4049-BB3C-C2307D0002EB}"/>
              </a:ext>
            </a:extLst>
          </p:cNvPr>
          <p:cNvSpPr>
            <a:spLocks noGrp="1"/>
          </p:cNvSpPr>
          <p:nvPr>
            <p:ph type="title"/>
          </p:nvPr>
        </p:nvSpPr>
        <p:spPr>
          <a:xfrm>
            <a:off x="457200" y="215371"/>
            <a:ext cx="8229600" cy="1097279"/>
          </a:xfrm>
        </p:spPr>
        <p:txBody>
          <a:bodyPr/>
          <a:lstStyle/>
          <a:p>
            <a:r>
              <a:rPr lang="en-IN" dirty="0"/>
              <a:t>Learning Check</a:t>
            </a:r>
            <a:r>
              <a:rPr lang="en-IN" baseline="0" dirty="0"/>
              <a:t> 3</a:t>
            </a:r>
            <a:endParaRPr lang="en-IN" dirty="0"/>
          </a:p>
        </p:txBody>
      </p:sp>
      <p:sp>
        <p:nvSpPr>
          <p:cNvPr id="4" name="Content Placeholder 3">
            <a:extLst>
              <a:ext uri="{FF2B5EF4-FFF2-40B4-BE49-F238E27FC236}">
                <a16:creationId xmlns:a16="http://schemas.microsoft.com/office/drawing/2014/main" id="{1BF8A447-0C9D-4768-AF23-496DC5E91A32}"/>
              </a:ext>
            </a:extLst>
          </p:cNvPr>
          <p:cNvSpPr>
            <a:spLocks noGrp="1"/>
          </p:cNvSpPr>
          <p:nvPr>
            <p:ph sz="quarter" idx="14"/>
          </p:nvPr>
        </p:nvSpPr>
        <p:spPr>
          <a:xfrm>
            <a:off x="457200" y="1538815"/>
            <a:ext cx="8116888" cy="779237"/>
          </a:xfrm>
        </p:spPr>
        <p:txBody>
          <a:bodyPr/>
          <a:lstStyle/>
          <a:p>
            <a:pPr marL="432" indent="0">
              <a:buNone/>
            </a:pPr>
            <a:r>
              <a:rPr lang="en-US" sz="2400" dirty="0">
                <a:ea typeface="ＭＳ Ｐゴシック" charset="0"/>
                <a:cs typeface="ＭＳ Ｐゴシック" charset="0"/>
              </a:rPr>
              <a:t>Consider the following pairs of atoms in which X represents the chemical symbol of the element:</a:t>
            </a:r>
            <a:endParaRPr lang="en-IN" sz="2400" dirty="0"/>
          </a:p>
        </p:txBody>
      </p:sp>
      <p:sp>
        <p:nvSpPr>
          <p:cNvPr id="5" name="Content Placeholder 4">
            <a:extLst>
              <a:ext uri="{FF2B5EF4-FFF2-40B4-BE49-F238E27FC236}">
                <a16:creationId xmlns:a16="http://schemas.microsoft.com/office/drawing/2014/main" id="{DCFE80D1-8540-4ECB-9B7E-C00629D0EF24}"/>
              </a:ext>
            </a:extLst>
          </p:cNvPr>
          <p:cNvSpPr>
            <a:spLocks noGrp="1"/>
          </p:cNvSpPr>
          <p:nvPr>
            <p:ph sz="quarter" idx="15"/>
          </p:nvPr>
        </p:nvSpPr>
        <p:spPr>
          <a:xfrm>
            <a:off x="427103" y="2604844"/>
            <a:ext cx="416994" cy="417457"/>
          </a:xfrm>
        </p:spPr>
        <p:txBody>
          <a:bodyPr/>
          <a:lstStyle/>
          <a:p>
            <a:pPr marL="432" indent="0">
              <a:buNone/>
            </a:pPr>
            <a:r>
              <a:rPr lang="en-US" sz="2400" b="1" dirty="0">
                <a:solidFill>
                  <a:schemeClr val="tx2"/>
                </a:solidFill>
              </a:rPr>
              <a:t>A.</a:t>
            </a:r>
            <a:endParaRPr lang="en-IN" sz="2400" b="1" dirty="0">
              <a:solidFill>
                <a:schemeClr val="tx2"/>
              </a:solidFill>
            </a:endParaRPr>
          </a:p>
        </p:txBody>
      </p:sp>
      <p:graphicFrame>
        <p:nvGraphicFramePr>
          <p:cNvPr id="13" name="Object 12" descr="Superscript 15, sub 8, X. Superscript 15, sub 7, X.">
            <a:extLst>
              <a:ext uri="{FF2B5EF4-FFF2-40B4-BE49-F238E27FC236}">
                <a16:creationId xmlns:a16="http://schemas.microsoft.com/office/drawing/2014/main" id="{3F2988A0-DF85-4A8A-BB40-0508DA622B57}"/>
              </a:ext>
            </a:extLst>
          </p:cNvPr>
          <p:cNvGraphicFramePr>
            <a:graphicFrameLocks noChangeAspect="1"/>
          </p:cNvGraphicFramePr>
          <p:nvPr>
            <p:extLst/>
          </p:nvPr>
        </p:nvGraphicFramePr>
        <p:xfrm>
          <a:off x="1062038" y="2606675"/>
          <a:ext cx="1270000" cy="457200"/>
        </p:xfrm>
        <a:graphic>
          <a:graphicData uri="http://schemas.openxmlformats.org/presentationml/2006/ole">
            <mc:AlternateContent xmlns:mc="http://schemas.openxmlformats.org/markup-compatibility/2006">
              <mc:Choice xmlns:v="urn:schemas-microsoft-com:vml" Requires="v">
                <p:oleObj spid="_x0000_s14338" name="Equation" r:id="rId3" imgW="1269720" imgH="457200" progId="Equation.DSMT4">
                  <p:embed/>
                </p:oleObj>
              </mc:Choice>
              <mc:Fallback>
                <p:oleObj name="Equation" r:id="rId3" imgW="1269720" imgH="457200" progId="Equation.DSMT4">
                  <p:embed/>
                  <p:pic>
                    <p:nvPicPr>
                      <p:cNvPr id="13" name="Object 12" descr="Superscript 15, sub 8, X. Superscript 15, sub 7, X.">
                        <a:extLst>
                          <a:ext uri="{FF2B5EF4-FFF2-40B4-BE49-F238E27FC236}">
                            <a16:creationId xmlns:a16="http://schemas.microsoft.com/office/drawing/2014/main" id="{3F2988A0-DF85-4A8A-BB40-0508DA622B57}"/>
                          </a:ext>
                        </a:extLst>
                      </p:cNvPr>
                      <p:cNvPicPr/>
                      <p:nvPr/>
                    </p:nvPicPr>
                    <p:blipFill>
                      <a:blip r:embed="rId4"/>
                      <a:stretch>
                        <a:fillRect/>
                      </a:stretch>
                    </p:blipFill>
                    <p:spPr>
                      <a:xfrm>
                        <a:off x="1062038" y="2606675"/>
                        <a:ext cx="1270000" cy="457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14E2961-72F7-4C6D-A36B-BA4154D543F9}"/>
              </a:ext>
            </a:extLst>
          </p:cNvPr>
          <p:cNvSpPr>
            <a:spLocks noGrp="1"/>
          </p:cNvSpPr>
          <p:nvPr>
            <p:ph sz="quarter" idx="16"/>
          </p:nvPr>
        </p:nvSpPr>
        <p:spPr>
          <a:xfrm>
            <a:off x="3364935" y="2602298"/>
            <a:ext cx="473529" cy="420003"/>
          </a:xfrm>
        </p:spPr>
        <p:txBody>
          <a:bodyPr/>
          <a:lstStyle/>
          <a:p>
            <a:pPr marL="432" indent="0">
              <a:buNone/>
            </a:pPr>
            <a:r>
              <a:rPr lang="en-US" sz="2400" b="1" dirty="0">
                <a:solidFill>
                  <a:schemeClr val="tx2"/>
                </a:solidFill>
              </a:rPr>
              <a:t>B.</a:t>
            </a:r>
            <a:endParaRPr lang="en-IN" sz="2400" b="1" dirty="0">
              <a:solidFill>
                <a:schemeClr val="tx2"/>
              </a:solidFill>
            </a:endParaRPr>
          </a:p>
        </p:txBody>
      </p:sp>
      <p:graphicFrame>
        <p:nvGraphicFramePr>
          <p:cNvPr id="14" name="Object 13" descr="Superscript 12, sub 6, X. Superscript 14, sub 6, X.">
            <a:extLst>
              <a:ext uri="{FF2B5EF4-FFF2-40B4-BE49-F238E27FC236}">
                <a16:creationId xmlns:a16="http://schemas.microsoft.com/office/drawing/2014/main" id="{8A8FF5E7-B8A8-4C35-8097-415257CACFFB}"/>
              </a:ext>
            </a:extLst>
          </p:cNvPr>
          <p:cNvGraphicFramePr>
            <a:graphicFrameLocks noChangeAspect="1"/>
          </p:cNvGraphicFramePr>
          <p:nvPr>
            <p:extLst/>
          </p:nvPr>
        </p:nvGraphicFramePr>
        <p:xfrm>
          <a:off x="4156075" y="2606675"/>
          <a:ext cx="1270000" cy="457200"/>
        </p:xfrm>
        <a:graphic>
          <a:graphicData uri="http://schemas.openxmlformats.org/presentationml/2006/ole">
            <mc:AlternateContent xmlns:mc="http://schemas.openxmlformats.org/markup-compatibility/2006">
              <mc:Choice xmlns:v="urn:schemas-microsoft-com:vml" Requires="v">
                <p:oleObj spid="_x0000_s14339" name="Equation" r:id="rId5" imgW="1269720" imgH="457200" progId="Equation.DSMT4">
                  <p:embed/>
                </p:oleObj>
              </mc:Choice>
              <mc:Fallback>
                <p:oleObj name="Equation" r:id="rId5" imgW="1269720" imgH="457200" progId="Equation.DSMT4">
                  <p:embed/>
                  <p:pic>
                    <p:nvPicPr>
                      <p:cNvPr id="14" name="Object 13" descr="Superscript 12, sub 6, X. Superscript 14, sub 6, X.">
                        <a:extLst>
                          <a:ext uri="{FF2B5EF4-FFF2-40B4-BE49-F238E27FC236}">
                            <a16:creationId xmlns:a16="http://schemas.microsoft.com/office/drawing/2014/main" id="{8A8FF5E7-B8A8-4C35-8097-415257CACFFB}"/>
                          </a:ext>
                        </a:extLst>
                      </p:cNvPr>
                      <p:cNvPicPr/>
                      <p:nvPr/>
                    </p:nvPicPr>
                    <p:blipFill>
                      <a:blip r:embed="rId6"/>
                      <a:stretch>
                        <a:fillRect/>
                      </a:stretch>
                    </p:blipFill>
                    <p:spPr>
                      <a:xfrm>
                        <a:off x="4156075" y="2606675"/>
                        <a:ext cx="1270000" cy="4572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6EA8231-81C2-4A91-A117-1421B3EE7ABF}"/>
              </a:ext>
            </a:extLst>
          </p:cNvPr>
          <p:cNvSpPr>
            <a:spLocks noGrp="1"/>
          </p:cNvSpPr>
          <p:nvPr>
            <p:ph sz="quarter" idx="17"/>
          </p:nvPr>
        </p:nvSpPr>
        <p:spPr>
          <a:xfrm>
            <a:off x="6717670" y="2646143"/>
            <a:ext cx="462593" cy="417732"/>
          </a:xfrm>
        </p:spPr>
        <p:txBody>
          <a:bodyPr/>
          <a:lstStyle/>
          <a:p>
            <a:pPr marL="432" indent="0">
              <a:buNone/>
            </a:pPr>
            <a:r>
              <a:rPr lang="en-US" sz="2400" b="1" dirty="0">
                <a:solidFill>
                  <a:schemeClr val="tx2"/>
                </a:solidFill>
              </a:rPr>
              <a:t>C.</a:t>
            </a:r>
            <a:endParaRPr lang="en-IN" sz="2400" b="1" dirty="0">
              <a:solidFill>
                <a:schemeClr val="tx2"/>
              </a:solidFill>
            </a:endParaRPr>
          </a:p>
        </p:txBody>
      </p:sp>
      <p:graphicFrame>
        <p:nvGraphicFramePr>
          <p:cNvPr id="15" name="Object 14" descr="Superscript 15, sub 7, X. Superscript 16, sub 8, X.">
            <a:extLst>
              <a:ext uri="{FF2B5EF4-FFF2-40B4-BE49-F238E27FC236}">
                <a16:creationId xmlns:a16="http://schemas.microsoft.com/office/drawing/2014/main" id="{412D0C7A-F279-41B1-B114-8AE6174FCDCF}"/>
              </a:ext>
            </a:extLst>
          </p:cNvPr>
          <p:cNvGraphicFramePr>
            <a:graphicFrameLocks noChangeAspect="1"/>
          </p:cNvGraphicFramePr>
          <p:nvPr>
            <p:extLst/>
          </p:nvPr>
        </p:nvGraphicFramePr>
        <p:xfrm>
          <a:off x="7304088" y="2606675"/>
          <a:ext cx="1270000" cy="457200"/>
        </p:xfrm>
        <a:graphic>
          <a:graphicData uri="http://schemas.openxmlformats.org/presentationml/2006/ole">
            <mc:AlternateContent xmlns:mc="http://schemas.openxmlformats.org/markup-compatibility/2006">
              <mc:Choice xmlns:v="urn:schemas-microsoft-com:vml" Requires="v">
                <p:oleObj spid="_x0000_s14340" name="Equation" r:id="rId7" imgW="1269720" imgH="457200" progId="Equation.DSMT4">
                  <p:embed/>
                </p:oleObj>
              </mc:Choice>
              <mc:Fallback>
                <p:oleObj name="Equation" r:id="rId7" imgW="1269720" imgH="457200" progId="Equation.DSMT4">
                  <p:embed/>
                  <p:pic>
                    <p:nvPicPr>
                      <p:cNvPr id="15" name="Object 14" descr="Superscript 15, sub 7, X. Superscript 16, sub 8, X.">
                        <a:extLst>
                          <a:ext uri="{FF2B5EF4-FFF2-40B4-BE49-F238E27FC236}">
                            <a16:creationId xmlns:a16="http://schemas.microsoft.com/office/drawing/2014/main" id="{412D0C7A-F279-41B1-B114-8AE6174FCDCF}"/>
                          </a:ext>
                        </a:extLst>
                      </p:cNvPr>
                      <p:cNvPicPr/>
                      <p:nvPr/>
                    </p:nvPicPr>
                    <p:blipFill>
                      <a:blip r:embed="rId8"/>
                      <a:stretch>
                        <a:fillRect/>
                      </a:stretch>
                    </p:blipFill>
                    <p:spPr>
                      <a:xfrm>
                        <a:off x="7304088" y="2606675"/>
                        <a:ext cx="1270000" cy="457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D2F95-7217-4022-8CE3-CF45BAE0BF27}"/>
              </a:ext>
            </a:extLst>
          </p:cNvPr>
          <p:cNvSpPr>
            <a:spLocks noGrp="1"/>
          </p:cNvSpPr>
          <p:nvPr>
            <p:ph sz="quarter" idx="18"/>
          </p:nvPr>
        </p:nvSpPr>
        <p:spPr>
          <a:xfrm>
            <a:off x="457200" y="3511514"/>
            <a:ext cx="8229600" cy="472808"/>
          </a:xfrm>
        </p:spPr>
        <p:txBody>
          <a:bodyPr/>
          <a:lstStyle/>
          <a:p>
            <a:pPr marL="432000" indent="-432000">
              <a:buFont typeface="+mj-lt"/>
              <a:buAutoNum type="arabicPeriod"/>
            </a:pPr>
            <a:r>
              <a:rPr lang="en-IN" sz="2400" dirty="0"/>
              <a:t>Which of the pairs are isotopes of the same element?</a:t>
            </a:r>
          </a:p>
        </p:txBody>
      </p:sp>
      <p:sp>
        <p:nvSpPr>
          <p:cNvPr id="9" name="Content Placeholder 8">
            <a:extLst>
              <a:ext uri="{FF2B5EF4-FFF2-40B4-BE49-F238E27FC236}">
                <a16:creationId xmlns:a16="http://schemas.microsoft.com/office/drawing/2014/main" id="{98C8C60B-C385-4C5A-B74B-5AAE74B49C09}"/>
              </a:ext>
            </a:extLst>
          </p:cNvPr>
          <p:cNvSpPr>
            <a:spLocks noGrp="1"/>
          </p:cNvSpPr>
          <p:nvPr>
            <p:ph sz="quarter" idx="20"/>
          </p:nvPr>
        </p:nvSpPr>
        <p:spPr>
          <a:xfrm>
            <a:off x="457201" y="4854914"/>
            <a:ext cx="8397088" cy="471830"/>
          </a:xfrm>
        </p:spPr>
        <p:txBody>
          <a:bodyPr/>
          <a:lstStyle/>
          <a:p>
            <a:pPr marL="432000" indent="-432000">
              <a:buFont typeface="+mj-lt"/>
              <a:buAutoNum type="arabicPeriod" startAt="2"/>
            </a:pPr>
            <a:r>
              <a:rPr lang="en-IN" sz="2400" dirty="0"/>
              <a:t>In which of the pairs do both atoms have eight neutrons?</a:t>
            </a:r>
          </a:p>
        </p:txBody>
      </p:sp>
    </p:spTree>
    <p:extLst>
      <p:ext uri="{BB962C8B-B14F-4D97-AF65-F5344CB8AC3E}">
        <p14:creationId xmlns:p14="http://schemas.microsoft.com/office/powerpoint/2010/main" val="1741513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2E42-7281-4049-BB3C-C2307D0002EB}"/>
              </a:ext>
            </a:extLst>
          </p:cNvPr>
          <p:cNvSpPr>
            <a:spLocks noGrp="1"/>
          </p:cNvSpPr>
          <p:nvPr>
            <p:ph type="title"/>
          </p:nvPr>
        </p:nvSpPr>
        <p:spPr>
          <a:xfrm>
            <a:off x="457200" y="215371"/>
            <a:ext cx="8229600" cy="1097279"/>
          </a:xfrm>
        </p:spPr>
        <p:txBody>
          <a:bodyPr/>
          <a:lstStyle/>
          <a:p>
            <a:r>
              <a:rPr lang="en-IN" dirty="0"/>
              <a:t>Solution 3 </a:t>
            </a:r>
            <a:r>
              <a:rPr lang="en-IN" sz="2000" b="0" dirty="0"/>
              <a:t>(1 of 2)</a:t>
            </a:r>
            <a:endParaRPr lang="en-IN" dirty="0"/>
          </a:p>
        </p:txBody>
      </p:sp>
      <p:sp>
        <p:nvSpPr>
          <p:cNvPr id="4" name="Content Placeholder 3">
            <a:extLst>
              <a:ext uri="{FF2B5EF4-FFF2-40B4-BE49-F238E27FC236}">
                <a16:creationId xmlns:a16="http://schemas.microsoft.com/office/drawing/2014/main" id="{1BF8A447-0C9D-4768-AF23-496DC5E91A32}"/>
              </a:ext>
            </a:extLst>
          </p:cNvPr>
          <p:cNvSpPr>
            <a:spLocks noGrp="1"/>
          </p:cNvSpPr>
          <p:nvPr>
            <p:ph sz="quarter" idx="14"/>
          </p:nvPr>
        </p:nvSpPr>
        <p:spPr>
          <a:xfrm>
            <a:off x="456759" y="1536149"/>
            <a:ext cx="8229600" cy="783718"/>
          </a:xfrm>
        </p:spPr>
        <p:txBody>
          <a:bodyPr/>
          <a:lstStyle/>
          <a:p>
            <a:pPr marL="432" indent="0">
              <a:buNone/>
            </a:pPr>
            <a:r>
              <a:rPr lang="en-US" sz="2400" dirty="0">
                <a:ea typeface="ＭＳ Ｐゴシック" charset="0"/>
                <a:cs typeface="ＭＳ Ｐゴシック" charset="0"/>
              </a:rPr>
              <a:t>Consider the following pairs of atoms in which X represents the chemical symbol of the element:</a:t>
            </a:r>
            <a:endParaRPr lang="en-IN" sz="2400" dirty="0"/>
          </a:p>
        </p:txBody>
      </p:sp>
      <p:sp>
        <p:nvSpPr>
          <p:cNvPr id="5" name="Content Placeholder 4">
            <a:extLst>
              <a:ext uri="{FF2B5EF4-FFF2-40B4-BE49-F238E27FC236}">
                <a16:creationId xmlns:a16="http://schemas.microsoft.com/office/drawing/2014/main" id="{DCFE80D1-8540-4ECB-9B7E-C00629D0EF24}"/>
              </a:ext>
            </a:extLst>
          </p:cNvPr>
          <p:cNvSpPr>
            <a:spLocks noGrp="1"/>
          </p:cNvSpPr>
          <p:nvPr>
            <p:ph sz="quarter" idx="15"/>
          </p:nvPr>
        </p:nvSpPr>
        <p:spPr>
          <a:xfrm>
            <a:off x="440267" y="2602457"/>
            <a:ext cx="481013" cy="512217"/>
          </a:xfrm>
        </p:spPr>
        <p:txBody>
          <a:bodyPr/>
          <a:lstStyle/>
          <a:p>
            <a:pPr marL="432" indent="0">
              <a:buNone/>
            </a:pPr>
            <a:r>
              <a:rPr lang="en-US" sz="2400" b="1" dirty="0">
                <a:solidFill>
                  <a:schemeClr val="tx2"/>
                </a:solidFill>
              </a:rPr>
              <a:t>A.</a:t>
            </a:r>
            <a:endParaRPr lang="en-IN" sz="2400" b="1" dirty="0">
              <a:solidFill>
                <a:schemeClr val="tx2"/>
              </a:solidFill>
            </a:endParaRPr>
          </a:p>
        </p:txBody>
      </p:sp>
      <p:graphicFrame>
        <p:nvGraphicFramePr>
          <p:cNvPr id="13" name="Object 12" descr="Superscript 15, sub 8, X. Superscript 15, sub 7, X.">
            <a:extLst>
              <a:ext uri="{FF2B5EF4-FFF2-40B4-BE49-F238E27FC236}">
                <a16:creationId xmlns:a16="http://schemas.microsoft.com/office/drawing/2014/main" id="{3F2988A0-DF85-4A8A-BB40-0508DA622B57}"/>
              </a:ext>
            </a:extLst>
          </p:cNvPr>
          <p:cNvGraphicFramePr>
            <a:graphicFrameLocks noChangeAspect="1"/>
          </p:cNvGraphicFramePr>
          <p:nvPr>
            <p:extLst/>
          </p:nvPr>
        </p:nvGraphicFramePr>
        <p:xfrm>
          <a:off x="1062038" y="2606675"/>
          <a:ext cx="1270000" cy="457200"/>
        </p:xfrm>
        <a:graphic>
          <a:graphicData uri="http://schemas.openxmlformats.org/presentationml/2006/ole">
            <mc:AlternateContent xmlns:mc="http://schemas.openxmlformats.org/markup-compatibility/2006">
              <mc:Choice xmlns:v="urn:schemas-microsoft-com:vml" Requires="v">
                <p:oleObj spid="_x0000_s15362" name="Equation" r:id="rId3" imgW="1269720" imgH="457200" progId="Equation.DSMT4">
                  <p:embed/>
                </p:oleObj>
              </mc:Choice>
              <mc:Fallback>
                <p:oleObj name="Equation" r:id="rId3" imgW="1269720" imgH="457200" progId="Equation.DSMT4">
                  <p:embed/>
                  <p:pic>
                    <p:nvPicPr>
                      <p:cNvPr id="13" name="Object 12" descr="Superscript 15, sub 8, X. Superscript 15, sub 7, X.">
                        <a:extLst>
                          <a:ext uri="{FF2B5EF4-FFF2-40B4-BE49-F238E27FC236}">
                            <a16:creationId xmlns:a16="http://schemas.microsoft.com/office/drawing/2014/main" id="{3F2988A0-DF85-4A8A-BB40-0508DA622B57}"/>
                          </a:ext>
                        </a:extLst>
                      </p:cNvPr>
                      <p:cNvPicPr/>
                      <p:nvPr/>
                    </p:nvPicPr>
                    <p:blipFill>
                      <a:blip r:embed="rId4"/>
                      <a:stretch>
                        <a:fillRect/>
                      </a:stretch>
                    </p:blipFill>
                    <p:spPr>
                      <a:xfrm>
                        <a:off x="1062038" y="2606675"/>
                        <a:ext cx="1270000" cy="457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14E2961-72F7-4C6D-A36B-BA4154D543F9}"/>
              </a:ext>
            </a:extLst>
          </p:cNvPr>
          <p:cNvSpPr>
            <a:spLocks noGrp="1"/>
          </p:cNvSpPr>
          <p:nvPr>
            <p:ph sz="quarter" idx="16"/>
          </p:nvPr>
        </p:nvSpPr>
        <p:spPr>
          <a:xfrm>
            <a:off x="3362061" y="2606675"/>
            <a:ext cx="442914" cy="420008"/>
          </a:xfrm>
        </p:spPr>
        <p:txBody>
          <a:bodyPr/>
          <a:lstStyle/>
          <a:p>
            <a:pPr marL="432" indent="0">
              <a:buNone/>
            </a:pPr>
            <a:r>
              <a:rPr lang="en-US" sz="2400" b="1" dirty="0">
                <a:solidFill>
                  <a:schemeClr val="tx2"/>
                </a:solidFill>
              </a:rPr>
              <a:t>B.</a:t>
            </a:r>
            <a:endParaRPr lang="en-IN" sz="2400" b="1" dirty="0">
              <a:solidFill>
                <a:schemeClr val="tx2"/>
              </a:solidFill>
            </a:endParaRPr>
          </a:p>
        </p:txBody>
      </p:sp>
      <p:graphicFrame>
        <p:nvGraphicFramePr>
          <p:cNvPr id="14" name="Object 13" descr="Superscript 12, sub 6, X. Superscript 14, sub 6, X.">
            <a:extLst>
              <a:ext uri="{FF2B5EF4-FFF2-40B4-BE49-F238E27FC236}">
                <a16:creationId xmlns:a16="http://schemas.microsoft.com/office/drawing/2014/main" id="{8A8FF5E7-B8A8-4C35-8097-415257CACFFB}"/>
              </a:ext>
            </a:extLst>
          </p:cNvPr>
          <p:cNvGraphicFramePr>
            <a:graphicFrameLocks noChangeAspect="1"/>
          </p:cNvGraphicFramePr>
          <p:nvPr>
            <p:extLst/>
          </p:nvPr>
        </p:nvGraphicFramePr>
        <p:xfrm>
          <a:off x="4156075" y="2606675"/>
          <a:ext cx="1270000" cy="457200"/>
        </p:xfrm>
        <a:graphic>
          <a:graphicData uri="http://schemas.openxmlformats.org/presentationml/2006/ole">
            <mc:AlternateContent xmlns:mc="http://schemas.openxmlformats.org/markup-compatibility/2006">
              <mc:Choice xmlns:v="urn:schemas-microsoft-com:vml" Requires="v">
                <p:oleObj spid="_x0000_s15363" name="Equation" r:id="rId5" imgW="1269720" imgH="457200" progId="Equation.DSMT4">
                  <p:embed/>
                </p:oleObj>
              </mc:Choice>
              <mc:Fallback>
                <p:oleObj name="Equation" r:id="rId5" imgW="1269720" imgH="457200" progId="Equation.DSMT4">
                  <p:embed/>
                  <p:pic>
                    <p:nvPicPr>
                      <p:cNvPr id="14" name="Object 13" descr="Superscript 12, sub 6, X. Superscript 14, sub 6, X.">
                        <a:extLst>
                          <a:ext uri="{FF2B5EF4-FFF2-40B4-BE49-F238E27FC236}">
                            <a16:creationId xmlns:a16="http://schemas.microsoft.com/office/drawing/2014/main" id="{8A8FF5E7-B8A8-4C35-8097-415257CACFFB}"/>
                          </a:ext>
                        </a:extLst>
                      </p:cNvPr>
                      <p:cNvPicPr/>
                      <p:nvPr/>
                    </p:nvPicPr>
                    <p:blipFill>
                      <a:blip r:embed="rId6"/>
                      <a:stretch>
                        <a:fillRect/>
                      </a:stretch>
                    </p:blipFill>
                    <p:spPr>
                      <a:xfrm>
                        <a:off x="4156075" y="2606675"/>
                        <a:ext cx="1270000" cy="4572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6EA8231-81C2-4A91-A117-1421B3EE7ABF}"/>
              </a:ext>
            </a:extLst>
          </p:cNvPr>
          <p:cNvSpPr>
            <a:spLocks noGrp="1"/>
          </p:cNvSpPr>
          <p:nvPr>
            <p:ph sz="quarter" idx="17"/>
          </p:nvPr>
        </p:nvSpPr>
        <p:spPr>
          <a:xfrm>
            <a:off x="6717670" y="2646143"/>
            <a:ext cx="462593" cy="417732"/>
          </a:xfrm>
        </p:spPr>
        <p:txBody>
          <a:bodyPr/>
          <a:lstStyle/>
          <a:p>
            <a:pPr marL="432" indent="0">
              <a:buNone/>
            </a:pPr>
            <a:r>
              <a:rPr lang="en-US" sz="2400" b="1" dirty="0">
                <a:solidFill>
                  <a:schemeClr val="tx2"/>
                </a:solidFill>
              </a:rPr>
              <a:t>C.</a:t>
            </a:r>
            <a:endParaRPr lang="en-IN" sz="2400" b="1" dirty="0">
              <a:solidFill>
                <a:schemeClr val="tx2"/>
              </a:solidFill>
            </a:endParaRPr>
          </a:p>
        </p:txBody>
      </p:sp>
      <p:graphicFrame>
        <p:nvGraphicFramePr>
          <p:cNvPr id="15" name="Object 14" descr="Superscript 15, sub 7, X. Superscript 16, sub 8, X.">
            <a:extLst>
              <a:ext uri="{FF2B5EF4-FFF2-40B4-BE49-F238E27FC236}">
                <a16:creationId xmlns:a16="http://schemas.microsoft.com/office/drawing/2014/main" id="{412D0C7A-F279-41B1-B114-8AE6174FCDCF}"/>
              </a:ext>
            </a:extLst>
          </p:cNvPr>
          <p:cNvGraphicFramePr>
            <a:graphicFrameLocks noChangeAspect="1"/>
          </p:cNvGraphicFramePr>
          <p:nvPr>
            <p:extLst/>
          </p:nvPr>
        </p:nvGraphicFramePr>
        <p:xfrm>
          <a:off x="7304088" y="2606675"/>
          <a:ext cx="1270000" cy="457200"/>
        </p:xfrm>
        <a:graphic>
          <a:graphicData uri="http://schemas.openxmlformats.org/presentationml/2006/ole">
            <mc:AlternateContent xmlns:mc="http://schemas.openxmlformats.org/markup-compatibility/2006">
              <mc:Choice xmlns:v="urn:schemas-microsoft-com:vml" Requires="v">
                <p:oleObj spid="_x0000_s15364" name="Equation" r:id="rId7" imgW="1269720" imgH="457200" progId="Equation.DSMT4">
                  <p:embed/>
                </p:oleObj>
              </mc:Choice>
              <mc:Fallback>
                <p:oleObj name="Equation" r:id="rId7" imgW="1269720" imgH="457200" progId="Equation.DSMT4">
                  <p:embed/>
                  <p:pic>
                    <p:nvPicPr>
                      <p:cNvPr id="15" name="Object 14" descr="Superscript 15, sub 7, X. Superscript 16, sub 8, X.">
                        <a:extLst>
                          <a:ext uri="{FF2B5EF4-FFF2-40B4-BE49-F238E27FC236}">
                            <a16:creationId xmlns:a16="http://schemas.microsoft.com/office/drawing/2014/main" id="{412D0C7A-F279-41B1-B114-8AE6174FCDCF}"/>
                          </a:ext>
                        </a:extLst>
                      </p:cNvPr>
                      <p:cNvPicPr/>
                      <p:nvPr/>
                    </p:nvPicPr>
                    <p:blipFill>
                      <a:blip r:embed="rId8"/>
                      <a:stretch>
                        <a:fillRect/>
                      </a:stretch>
                    </p:blipFill>
                    <p:spPr>
                      <a:xfrm>
                        <a:off x="7304088" y="2606675"/>
                        <a:ext cx="1270000" cy="457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D2F95-7217-4022-8CE3-CF45BAE0BF27}"/>
              </a:ext>
            </a:extLst>
          </p:cNvPr>
          <p:cNvSpPr>
            <a:spLocks noGrp="1"/>
          </p:cNvSpPr>
          <p:nvPr>
            <p:ph sz="quarter" idx="18"/>
          </p:nvPr>
        </p:nvSpPr>
        <p:spPr>
          <a:xfrm>
            <a:off x="457200" y="3511514"/>
            <a:ext cx="8229600" cy="472808"/>
          </a:xfrm>
        </p:spPr>
        <p:txBody>
          <a:bodyPr/>
          <a:lstStyle/>
          <a:p>
            <a:pPr marL="432000" indent="-432000">
              <a:buFont typeface="+mj-lt"/>
              <a:buAutoNum type="arabicPeriod"/>
            </a:pPr>
            <a:r>
              <a:rPr lang="en-IN" sz="2400" dirty="0"/>
              <a:t>Which of the pairs are isotopes of the same element?</a:t>
            </a:r>
          </a:p>
        </p:txBody>
      </p:sp>
      <p:sp>
        <p:nvSpPr>
          <p:cNvPr id="9" name="Content Placeholder 8">
            <a:extLst>
              <a:ext uri="{FF2B5EF4-FFF2-40B4-BE49-F238E27FC236}">
                <a16:creationId xmlns:a16="http://schemas.microsoft.com/office/drawing/2014/main" id="{98C8C60B-C385-4C5A-B74B-5AAE74B49C09}"/>
              </a:ext>
            </a:extLst>
          </p:cNvPr>
          <p:cNvSpPr>
            <a:spLocks noGrp="1"/>
          </p:cNvSpPr>
          <p:nvPr>
            <p:ph sz="quarter" idx="20"/>
          </p:nvPr>
        </p:nvSpPr>
        <p:spPr>
          <a:xfrm>
            <a:off x="900114" y="4183140"/>
            <a:ext cx="465224" cy="471830"/>
          </a:xfrm>
        </p:spPr>
        <p:txBody>
          <a:bodyPr/>
          <a:lstStyle/>
          <a:p>
            <a:pPr marL="432" indent="0">
              <a:buNone/>
            </a:pPr>
            <a:r>
              <a:rPr lang="en-US" sz="2400" b="1" dirty="0">
                <a:solidFill>
                  <a:schemeClr val="tx2"/>
                </a:solidFill>
              </a:rPr>
              <a:t>B.</a:t>
            </a:r>
            <a:endParaRPr lang="en-IN" sz="2400" b="1" dirty="0">
              <a:solidFill>
                <a:schemeClr val="tx2"/>
              </a:solidFill>
            </a:endParaRPr>
          </a:p>
        </p:txBody>
      </p:sp>
      <p:graphicFrame>
        <p:nvGraphicFramePr>
          <p:cNvPr id="16" name="Object 15" descr="Superscript 12, sub 6, X. Superscript 14, sub 6, X.">
            <a:extLst>
              <a:ext uri="{FF2B5EF4-FFF2-40B4-BE49-F238E27FC236}">
                <a16:creationId xmlns:a16="http://schemas.microsoft.com/office/drawing/2014/main" id="{935F4C88-24FC-4BA0-9994-25A28E276F6D}"/>
              </a:ext>
            </a:extLst>
          </p:cNvPr>
          <p:cNvGraphicFramePr>
            <a:graphicFrameLocks noChangeAspect="1"/>
          </p:cNvGraphicFramePr>
          <p:nvPr>
            <p:extLst/>
          </p:nvPr>
        </p:nvGraphicFramePr>
        <p:xfrm>
          <a:off x="1504950" y="4194329"/>
          <a:ext cx="1295400" cy="457200"/>
        </p:xfrm>
        <a:graphic>
          <a:graphicData uri="http://schemas.openxmlformats.org/presentationml/2006/ole">
            <mc:AlternateContent xmlns:mc="http://schemas.openxmlformats.org/markup-compatibility/2006">
              <mc:Choice xmlns:v="urn:schemas-microsoft-com:vml" Requires="v">
                <p:oleObj spid="_x0000_s15365" name="Equation" r:id="rId9" imgW="1295280" imgH="457200" progId="Equation.DSMT4">
                  <p:embed/>
                </p:oleObj>
              </mc:Choice>
              <mc:Fallback>
                <p:oleObj name="Equation" r:id="rId9" imgW="1295280" imgH="457200" progId="Equation.DSMT4">
                  <p:embed/>
                  <p:pic>
                    <p:nvPicPr>
                      <p:cNvPr id="16" name="Object 15" descr="Superscript 12, sub 6, X. Superscript 14, sub 6, X.">
                        <a:extLst>
                          <a:ext uri="{FF2B5EF4-FFF2-40B4-BE49-F238E27FC236}">
                            <a16:creationId xmlns:a16="http://schemas.microsoft.com/office/drawing/2014/main" id="{935F4C88-24FC-4BA0-9994-25A28E276F6D}"/>
                          </a:ext>
                        </a:extLst>
                      </p:cNvPr>
                      <p:cNvPicPr/>
                      <p:nvPr/>
                    </p:nvPicPr>
                    <p:blipFill>
                      <a:blip r:embed="rId10"/>
                      <a:stretch>
                        <a:fillRect/>
                      </a:stretch>
                    </p:blipFill>
                    <p:spPr>
                      <a:xfrm>
                        <a:off x="1504950" y="4194329"/>
                        <a:ext cx="1295400" cy="457200"/>
                      </a:xfrm>
                      <a:prstGeom prst="rect">
                        <a:avLst/>
                      </a:prstGeom>
                    </p:spPr>
                  </p:pic>
                </p:oleObj>
              </mc:Fallback>
            </mc:AlternateContent>
          </a:graphicData>
        </a:graphic>
      </p:graphicFrame>
      <p:sp>
        <p:nvSpPr>
          <p:cNvPr id="12" name="Content Placeholder 8">
            <a:extLst>
              <a:ext uri="{FF2B5EF4-FFF2-40B4-BE49-F238E27FC236}">
                <a16:creationId xmlns:a16="http://schemas.microsoft.com/office/drawing/2014/main" id="{98C8C60B-C385-4C5A-B74B-5AAE74B49C09}"/>
              </a:ext>
            </a:extLst>
          </p:cNvPr>
          <p:cNvSpPr>
            <a:spLocks noGrp="1"/>
          </p:cNvSpPr>
          <p:nvPr>
            <p:ph sz="quarter" idx="20"/>
          </p:nvPr>
        </p:nvSpPr>
        <p:spPr>
          <a:xfrm>
            <a:off x="900113" y="4861536"/>
            <a:ext cx="8084230" cy="1277372"/>
          </a:xfrm>
        </p:spPr>
        <p:txBody>
          <a:bodyPr/>
          <a:lstStyle/>
          <a:p>
            <a:pPr marL="0" indent="0">
              <a:buNone/>
            </a:pPr>
            <a:r>
              <a:rPr lang="en-IN" sz="2400" b="1" dirty="0"/>
              <a:t>Each has 6 protons, so the element is carbon. The different mass numbers indicate that each species has a different number of neutrons. These are isotopes.</a:t>
            </a:r>
          </a:p>
        </p:txBody>
      </p:sp>
    </p:spTree>
    <p:extLst>
      <p:ext uri="{BB962C8B-B14F-4D97-AF65-F5344CB8AC3E}">
        <p14:creationId xmlns:p14="http://schemas.microsoft.com/office/powerpoint/2010/main" val="3948906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2E42-7281-4049-BB3C-C2307D0002EB}"/>
              </a:ext>
            </a:extLst>
          </p:cNvPr>
          <p:cNvSpPr>
            <a:spLocks noGrp="1"/>
          </p:cNvSpPr>
          <p:nvPr>
            <p:ph type="title"/>
          </p:nvPr>
        </p:nvSpPr>
        <p:spPr>
          <a:xfrm>
            <a:off x="457200" y="215371"/>
            <a:ext cx="8229600" cy="1097279"/>
          </a:xfrm>
        </p:spPr>
        <p:txBody>
          <a:bodyPr/>
          <a:lstStyle/>
          <a:p>
            <a:r>
              <a:rPr lang="en-IN" dirty="0"/>
              <a:t>Solution 3 </a:t>
            </a:r>
            <a:r>
              <a:rPr lang="en-IN" sz="2000" b="0" dirty="0"/>
              <a:t>(2 of 2)</a:t>
            </a:r>
            <a:endParaRPr lang="en-IN" dirty="0"/>
          </a:p>
        </p:txBody>
      </p:sp>
      <p:sp>
        <p:nvSpPr>
          <p:cNvPr id="4" name="Content Placeholder 3">
            <a:extLst>
              <a:ext uri="{FF2B5EF4-FFF2-40B4-BE49-F238E27FC236}">
                <a16:creationId xmlns:a16="http://schemas.microsoft.com/office/drawing/2014/main" id="{1BF8A447-0C9D-4768-AF23-496DC5E91A32}"/>
              </a:ext>
            </a:extLst>
          </p:cNvPr>
          <p:cNvSpPr>
            <a:spLocks noGrp="1"/>
          </p:cNvSpPr>
          <p:nvPr>
            <p:ph sz="quarter" idx="14"/>
          </p:nvPr>
        </p:nvSpPr>
        <p:spPr>
          <a:xfrm>
            <a:off x="450937" y="1534434"/>
            <a:ext cx="8235862" cy="819300"/>
          </a:xfrm>
        </p:spPr>
        <p:txBody>
          <a:bodyPr/>
          <a:lstStyle/>
          <a:p>
            <a:pPr marL="432" indent="0">
              <a:buNone/>
            </a:pPr>
            <a:r>
              <a:rPr lang="en-US" sz="2400" dirty="0">
                <a:ea typeface="ＭＳ Ｐゴシック" charset="0"/>
                <a:cs typeface="ＭＳ Ｐゴシック" charset="0"/>
              </a:rPr>
              <a:t>Consider the following pairs of atoms in which X represents the chemical symbol of the element:</a:t>
            </a:r>
            <a:endParaRPr lang="en-IN" sz="2400" dirty="0"/>
          </a:p>
        </p:txBody>
      </p:sp>
      <p:sp>
        <p:nvSpPr>
          <p:cNvPr id="5" name="Content Placeholder 4">
            <a:extLst>
              <a:ext uri="{FF2B5EF4-FFF2-40B4-BE49-F238E27FC236}">
                <a16:creationId xmlns:a16="http://schemas.microsoft.com/office/drawing/2014/main" id="{DCFE80D1-8540-4ECB-9B7E-C00629D0EF24}"/>
              </a:ext>
            </a:extLst>
          </p:cNvPr>
          <p:cNvSpPr>
            <a:spLocks noGrp="1"/>
          </p:cNvSpPr>
          <p:nvPr>
            <p:ph sz="quarter" idx="15"/>
          </p:nvPr>
        </p:nvSpPr>
        <p:spPr>
          <a:xfrm>
            <a:off x="451361" y="2610715"/>
            <a:ext cx="416994" cy="417457"/>
          </a:xfrm>
        </p:spPr>
        <p:txBody>
          <a:bodyPr/>
          <a:lstStyle/>
          <a:p>
            <a:pPr marL="432" indent="0">
              <a:buNone/>
            </a:pPr>
            <a:r>
              <a:rPr lang="en-US" sz="2400" b="1" dirty="0">
                <a:solidFill>
                  <a:schemeClr val="tx2"/>
                </a:solidFill>
              </a:rPr>
              <a:t>A.</a:t>
            </a:r>
            <a:endParaRPr lang="en-IN" sz="2400" b="1" dirty="0">
              <a:solidFill>
                <a:schemeClr val="tx2"/>
              </a:solidFill>
            </a:endParaRPr>
          </a:p>
        </p:txBody>
      </p:sp>
      <p:graphicFrame>
        <p:nvGraphicFramePr>
          <p:cNvPr id="13" name="Object 12" descr="Superscript 15, sub 8, X. Superscript 15, sub 7, X.">
            <a:extLst>
              <a:ext uri="{FF2B5EF4-FFF2-40B4-BE49-F238E27FC236}">
                <a16:creationId xmlns:a16="http://schemas.microsoft.com/office/drawing/2014/main" id="{3F2988A0-DF85-4A8A-BB40-0508DA622B57}"/>
              </a:ext>
            </a:extLst>
          </p:cNvPr>
          <p:cNvGraphicFramePr>
            <a:graphicFrameLocks noChangeAspect="1"/>
          </p:cNvGraphicFramePr>
          <p:nvPr>
            <p:extLst/>
          </p:nvPr>
        </p:nvGraphicFramePr>
        <p:xfrm>
          <a:off x="1062038" y="2606675"/>
          <a:ext cx="1270000" cy="457200"/>
        </p:xfrm>
        <a:graphic>
          <a:graphicData uri="http://schemas.openxmlformats.org/presentationml/2006/ole">
            <mc:AlternateContent xmlns:mc="http://schemas.openxmlformats.org/markup-compatibility/2006">
              <mc:Choice xmlns:v="urn:schemas-microsoft-com:vml" Requires="v">
                <p:oleObj spid="_x0000_s16386" name="Equation" r:id="rId3" imgW="1269720" imgH="457200" progId="Equation.DSMT4">
                  <p:embed/>
                </p:oleObj>
              </mc:Choice>
              <mc:Fallback>
                <p:oleObj name="Equation" r:id="rId3" imgW="1269720" imgH="457200" progId="Equation.DSMT4">
                  <p:embed/>
                  <p:pic>
                    <p:nvPicPr>
                      <p:cNvPr id="13" name="Object 12" descr="Superscript 15, sub 8, X. Superscript 15, sub 7, X.">
                        <a:extLst>
                          <a:ext uri="{FF2B5EF4-FFF2-40B4-BE49-F238E27FC236}">
                            <a16:creationId xmlns:a16="http://schemas.microsoft.com/office/drawing/2014/main" id="{3F2988A0-DF85-4A8A-BB40-0508DA622B57}"/>
                          </a:ext>
                        </a:extLst>
                      </p:cNvPr>
                      <p:cNvPicPr/>
                      <p:nvPr/>
                    </p:nvPicPr>
                    <p:blipFill>
                      <a:blip r:embed="rId4"/>
                      <a:stretch>
                        <a:fillRect/>
                      </a:stretch>
                    </p:blipFill>
                    <p:spPr>
                      <a:xfrm>
                        <a:off x="1062038" y="2606675"/>
                        <a:ext cx="1270000" cy="457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14E2961-72F7-4C6D-A36B-BA4154D543F9}"/>
              </a:ext>
            </a:extLst>
          </p:cNvPr>
          <p:cNvSpPr>
            <a:spLocks noGrp="1"/>
          </p:cNvSpPr>
          <p:nvPr>
            <p:ph sz="quarter" idx="16"/>
          </p:nvPr>
        </p:nvSpPr>
        <p:spPr>
          <a:xfrm>
            <a:off x="3366407" y="2606665"/>
            <a:ext cx="462593" cy="472808"/>
          </a:xfrm>
        </p:spPr>
        <p:txBody>
          <a:bodyPr/>
          <a:lstStyle/>
          <a:p>
            <a:pPr marL="432" indent="0">
              <a:buNone/>
            </a:pPr>
            <a:r>
              <a:rPr lang="en-US" sz="2400" b="1" dirty="0">
                <a:solidFill>
                  <a:schemeClr val="tx2"/>
                </a:solidFill>
              </a:rPr>
              <a:t>B.</a:t>
            </a:r>
            <a:endParaRPr lang="en-IN" sz="2400" b="1" dirty="0">
              <a:solidFill>
                <a:schemeClr val="tx2"/>
              </a:solidFill>
            </a:endParaRPr>
          </a:p>
        </p:txBody>
      </p:sp>
      <p:graphicFrame>
        <p:nvGraphicFramePr>
          <p:cNvPr id="14" name="Object 13" descr="Superscript 12, sub 6, X. Superscript 14, sub 6, X.">
            <a:extLst>
              <a:ext uri="{FF2B5EF4-FFF2-40B4-BE49-F238E27FC236}">
                <a16:creationId xmlns:a16="http://schemas.microsoft.com/office/drawing/2014/main" id="{8A8FF5E7-B8A8-4C35-8097-415257CACFFB}"/>
              </a:ext>
            </a:extLst>
          </p:cNvPr>
          <p:cNvGraphicFramePr>
            <a:graphicFrameLocks noChangeAspect="1"/>
          </p:cNvGraphicFramePr>
          <p:nvPr>
            <p:extLst/>
          </p:nvPr>
        </p:nvGraphicFramePr>
        <p:xfrm>
          <a:off x="4156075" y="2606675"/>
          <a:ext cx="1270000" cy="457200"/>
        </p:xfrm>
        <a:graphic>
          <a:graphicData uri="http://schemas.openxmlformats.org/presentationml/2006/ole">
            <mc:AlternateContent xmlns:mc="http://schemas.openxmlformats.org/markup-compatibility/2006">
              <mc:Choice xmlns:v="urn:schemas-microsoft-com:vml" Requires="v">
                <p:oleObj spid="_x0000_s16387" name="Equation" r:id="rId5" imgW="1269720" imgH="457200" progId="Equation.DSMT4">
                  <p:embed/>
                </p:oleObj>
              </mc:Choice>
              <mc:Fallback>
                <p:oleObj name="Equation" r:id="rId5" imgW="1269720" imgH="457200" progId="Equation.DSMT4">
                  <p:embed/>
                  <p:pic>
                    <p:nvPicPr>
                      <p:cNvPr id="14" name="Object 13" descr="Superscript 12, sub 6, X. Superscript 14, sub 6, X.">
                        <a:extLst>
                          <a:ext uri="{FF2B5EF4-FFF2-40B4-BE49-F238E27FC236}">
                            <a16:creationId xmlns:a16="http://schemas.microsoft.com/office/drawing/2014/main" id="{8A8FF5E7-B8A8-4C35-8097-415257CACFFB}"/>
                          </a:ext>
                        </a:extLst>
                      </p:cNvPr>
                      <p:cNvPicPr/>
                      <p:nvPr/>
                    </p:nvPicPr>
                    <p:blipFill>
                      <a:blip r:embed="rId6"/>
                      <a:stretch>
                        <a:fillRect/>
                      </a:stretch>
                    </p:blipFill>
                    <p:spPr>
                      <a:xfrm>
                        <a:off x="4156075" y="2606675"/>
                        <a:ext cx="1270000" cy="4572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6EA8231-81C2-4A91-A117-1421B3EE7ABF}"/>
              </a:ext>
            </a:extLst>
          </p:cNvPr>
          <p:cNvSpPr>
            <a:spLocks noGrp="1"/>
          </p:cNvSpPr>
          <p:nvPr>
            <p:ph sz="quarter" idx="17"/>
          </p:nvPr>
        </p:nvSpPr>
        <p:spPr>
          <a:xfrm>
            <a:off x="6717670" y="2646143"/>
            <a:ext cx="462593" cy="417732"/>
          </a:xfrm>
        </p:spPr>
        <p:txBody>
          <a:bodyPr/>
          <a:lstStyle/>
          <a:p>
            <a:pPr marL="432" indent="0">
              <a:buNone/>
            </a:pPr>
            <a:r>
              <a:rPr lang="en-US" sz="2400" b="1" dirty="0">
                <a:solidFill>
                  <a:schemeClr val="tx2"/>
                </a:solidFill>
              </a:rPr>
              <a:t>C.</a:t>
            </a:r>
            <a:endParaRPr lang="en-IN" sz="2400" b="1" dirty="0">
              <a:solidFill>
                <a:schemeClr val="tx2"/>
              </a:solidFill>
            </a:endParaRPr>
          </a:p>
        </p:txBody>
      </p:sp>
      <p:graphicFrame>
        <p:nvGraphicFramePr>
          <p:cNvPr id="15" name="Object 14" descr="Superscript 15, sub 7, X. Superscript 16, sub 8, X.">
            <a:extLst>
              <a:ext uri="{FF2B5EF4-FFF2-40B4-BE49-F238E27FC236}">
                <a16:creationId xmlns:a16="http://schemas.microsoft.com/office/drawing/2014/main" id="{412D0C7A-F279-41B1-B114-8AE6174FCDCF}"/>
              </a:ext>
            </a:extLst>
          </p:cNvPr>
          <p:cNvGraphicFramePr>
            <a:graphicFrameLocks noChangeAspect="1"/>
          </p:cNvGraphicFramePr>
          <p:nvPr>
            <p:extLst/>
          </p:nvPr>
        </p:nvGraphicFramePr>
        <p:xfrm>
          <a:off x="7304088" y="2606675"/>
          <a:ext cx="1270000" cy="457200"/>
        </p:xfrm>
        <a:graphic>
          <a:graphicData uri="http://schemas.openxmlformats.org/presentationml/2006/ole">
            <mc:AlternateContent xmlns:mc="http://schemas.openxmlformats.org/markup-compatibility/2006">
              <mc:Choice xmlns:v="urn:schemas-microsoft-com:vml" Requires="v">
                <p:oleObj spid="_x0000_s16388" name="Equation" r:id="rId7" imgW="1269720" imgH="457200" progId="Equation.DSMT4">
                  <p:embed/>
                </p:oleObj>
              </mc:Choice>
              <mc:Fallback>
                <p:oleObj name="Equation" r:id="rId7" imgW="1269720" imgH="457200" progId="Equation.DSMT4">
                  <p:embed/>
                  <p:pic>
                    <p:nvPicPr>
                      <p:cNvPr id="15" name="Object 14" descr="Superscript 15, sub 7, X. Superscript 16, sub 8, X.">
                        <a:extLst>
                          <a:ext uri="{FF2B5EF4-FFF2-40B4-BE49-F238E27FC236}">
                            <a16:creationId xmlns:a16="http://schemas.microsoft.com/office/drawing/2014/main" id="{412D0C7A-F279-41B1-B114-8AE6174FCDCF}"/>
                          </a:ext>
                        </a:extLst>
                      </p:cNvPr>
                      <p:cNvPicPr/>
                      <p:nvPr/>
                    </p:nvPicPr>
                    <p:blipFill>
                      <a:blip r:embed="rId8"/>
                      <a:stretch>
                        <a:fillRect/>
                      </a:stretch>
                    </p:blipFill>
                    <p:spPr>
                      <a:xfrm>
                        <a:off x="7304088" y="2606675"/>
                        <a:ext cx="1270000" cy="457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69D2F95-7217-4022-8CE3-CF45BAE0BF27}"/>
              </a:ext>
            </a:extLst>
          </p:cNvPr>
          <p:cNvSpPr>
            <a:spLocks noGrp="1"/>
          </p:cNvSpPr>
          <p:nvPr>
            <p:ph sz="quarter" idx="18"/>
          </p:nvPr>
        </p:nvSpPr>
        <p:spPr>
          <a:xfrm>
            <a:off x="457200" y="3511514"/>
            <a:ext cx="8229600" cy="472808"/>
          </a:xfrm>
        </p:spPr>
        <p:txBody>
          <a:bodyPr/>
          <a:lstStyle/>
          <a:p>
            <a:pPr marL="432000" indent="-432000">
              <a:buFont typeface="+mj-lt"/>
              <a:buAutoNum type="arabicPeriod" startAt="2"/>
            </a:pPr>
            <a:r>
              <a:rPr lang="en-IN" sz="2400" dirty="0"/>
              <a:t>In which of the pairs do both atoms have eight neutrons?</a:t>
            </a:r>
          </a:p>
        </p:txBody>
      </p:sp>
      <p:sp>
        <p:nvSpPr>
          <p:cNvPr id="9" name="Content Placeholder 8">
            <a:extLst>
              <a:ext uri="{FF2B5EF4-FFF2-40B4-BE49-F238E27FC236}">
                <a16:creationId xmlns:a16="http://schemas.microsoft.com/office/drawing/2014/main" id="{98C8C60B-C385-4C5A-B74B-5AAE74B49C09}"/>
              </a:ext>
            </a:extLst>
          </p:cNvPr>
          <p:cNvSpPr>
            <a:spLocks noGrp="1"/>
          </p:cNvSpPr>
          <p:nvPr>
            <p:ph sz="quarter" idx="20"/>
          </p:nvPr>
        </p:nvSpPr>
        <p:spPr>
          <a:xfrm>
            <a:off x="900114" y="4281114"/>
            <a:ext cx="465224" cy="471830"/>
          </a:xfrm>
        </p:spPr>
        <p:txBody>
          <a:bodyPr/>
          <a:lstStyle/>
          <a:p>
            <a:pPr marL="432" indent="0">
              <a:buNone/>
            </a:pPr>
            <a:r>
              <a:rPr lang="en-US" sz="2400" b="1" dirty="0">
                <a:solidFill>
                  <a:schemeClr val="tx2"/>
                </a:solidFill>
              </a:rPr>
              <a:t>C.</a:t>
            </a:r>
            <a:endParaRPr lang="en-IN" sz="2400" b="1" dirty="0">
              <a:solidFill>
                <a:schemeClr val="tx2"/>
              </a:solidFill>
            </a:endParaRPr>
          </a:p>
        </p:txBody>
      </p:sp>
      <p:graphicFrame>
        <p:nvGraphicFramePr>
          <p:cNvPr id="17" name="Object 16" descr="Superscript 15, sub 7, X. Superscript 16, sub 8, X.">
            <a:extLst>
              <a:ext uri="{FF2B5EF4-FFF2-40B4-BE49-F238E27FC236}">
                <a16:creationId xmlns:a16="http://schemas.microsoft.com/office/drawing/2014/main" id="{935F4C88-24FC-4BA0-9994-25A28E276F6D}"/>
              </a:ext>
            </a:extLst>
          </p:cNvPr>
          <p:cNvGraphicFramePr>
            <a:graphicFrameLocks noChangeAspect="1"/>
          </p:cNvGraphicFramePr>
          <p:nvPr>
            <p:extLst/>
          </p:nvPr>
        </p:nvGraphicFramePr>
        <p:xfrm>
          <a:off x="1453020" y="4254326"/>
          <a:ext cx="1295400" cy="457200"/>
        </p:xfrm>
        <a:graphic>
          <a:graphicData uri="http://schemas.openxmlformats.org/presentationml/2006/ole">
            <mc:AlternateContent xmlns:mc="http://schemas.openxmlformats.org/markup-compatibility/2006">
              <mc:Choice xmlns:v="urn:schemas-microsoft-com:vml" Requires="v">
                <p:oleObj spid="_x0000_s16389" name="Equation" r:id="rId9" imgW="1295280" imgH="457200" progId="Equation.DSMT4">
                  <p:embed/>
                </p:oleObj>
              </mc:Choice>
              <mc:Fallback>
                <p:oleObj name="Equation" r:id="rId9" imgW="1295280" imgH="457200" progId="Equation.DSMT4">
                  <p:embed/>
                  <p:pic>
                    <p:nvPicPr>
                      <p:cNvPr id="17" name="Object 16" descr="Superscript 15, sub 7, X. Superscript 16, sub 8, X.">
                        <a:extLst>
                          <a:ext uri="{FF2B5EF4-FFF2-40B4-BE49-F238E27FC236}">
                            <a16:creationId xmlns:a16="http://schemas.microsoft.com/office/drawing/2014/main" id="{935F4C88-24FC-4BA0-9994-25A28E276F6D}"/>
                          </a:ext>
                        </a:extLst>
                      </p:cNvPr>
                      <p:cNvPicPr/>
                      <p:nvPr/>
                    </p:nvPicPr>
                    <p:blipFill>
                      <a:blip r:embed="rId10"/>
                      <a:stretch>
                        <a:fillRect/>
                      </a:stretch>
                    </p:blipFill>
                    <p:spPr>
                      <a:xfrm>
                        <a:off x="1453020" y="4254326"/>
                        <a:ext cx="1295400" cy="457200"/>
                      </a:xfrm>
                      <a:prstGeom prst="rect">
                        <a:avLst/>
                      </a:prstGeom>
                    </p:spPr>
                  </p:pic>
                </p:oleObj>
              </mc:Fallback>
            </mc:AlternateContent>
          </a:graphicData>
        </a:graphic>
      </p:graphicFrame>
      <p:graphicFrame>
        <p:nvGraphicFramePr>
          <p:cNvPr id="18" name="Object 17" descr="Superscript 15, sub 7, X. ">
            <a:extLst>
              <a:ext uri="{FF2B5EF4-FFF2-40B4-BE49-F238E27FC236}">
                <a16:creationId xmlns:a16="http://schemas.microsoft.com/office/drawing/2014/main" id="{91F759F0-0469-4598-B551-5610FE7B71DF}"/>
              </a:ext>
            </a:extLst>
          </p:cNvPr>
          <p:cNvGraphicFramePr>
            <a:graphicFrameLocks noChangeAspect="1"/>
          </p:cNvGraphicFramePr>
          <p:nvPr>
            <p:extLst/>
          </p:nvPr>
        </p:nvGraphicFramePr>
        <p:xfrm>
          <a:off x="1453020" y="4845050"/>
          <a:ext cx="533400" cy="457200"/>
        </p:xfrm>
        <a:graphic>
          <a:graphicData uri="http://schemas.openxmlformats.org/presentationml/2006/ole">
            <mc:AlternateContent xmlns:mc="http://schemas.openxmlformats.org/markup-compatibility/2006">
              <mc:Choice xmlns:v="urn:schemas-microsoft-com:vml" Requires="v">
                <p:oleObj spid="_x0000_s16390" name="Equation" r:id="rId11" imgW="533160" imgH="457200" progId="Equation.DSMT4">
                  <p:embed/>
                </p:oleObj>
              </mc:Choice>
              <mc:Fallback>
                <p:oleObj name="Equation" r:id="rId11" imgW="533160" imgH="457200" progId="Equation.DSMT4">
                  <p:embed/>
                  <p:pic>
                    <p:nvPicPr>
                      <p:cNvPr id="18" name="Object 17" descr="Superscript 15, sub 7, X. ">
                        <a:extLst>
                          <a:ext uri="{FF2B5EF4-FFF2-40B4-BE49-F238E27FC236}">
                            <a16:creationId xmlns:a16="http://schemas.microsoft.com/office/drawing/2014/main" id="{91F759F0-0469-4598-B551-5610FE7B71DF}"/>
                          </a:ext>
                        </a:extLst>
                      </p:cNvPr>
                      <p:cNvPicPr/>
                      <p:nvPr/>
                    </p:nvPicPr>
                    <p:blipFill>
                      <a:blip r:embed="rId12"/>
                      <a:stretch>
                        <a:fillRect/>
                      </a:stretch>
                    </p:blipFill>
                    <p:spPr>
                      <a:xfrm>
                        <a:off x="1453020" y="4845050"/>
                        <a:ext cx="533400" cy="457200"/>
                      </a:xfrm>
                      <a:prstGeom prst="rect">
                        <a:avLst/>
                      </a:prstGeom>
                    </p:spPr>
                  </p:pic>
                </p:oleObj>
              </mc:Fallback>
            </mc:AlternateContent>
          </a:graphicData>
        </a:graphic>
      </p:graphicFrame>
      <p:graphicFrame>
        <p:nvGraphicFramePr>
          <p:cNvPr id="19" name="Object 18" descr="Number of neutrons = 15, left parenthesis, mass number, right parenthesis, minus 7, left parenthesis, atomic number, right parenthesis, = 8 neutrons.">
            <a:extLst>
              <a:ext uri="{FF2B5EF4-FFF2-40B4-BE49-F238E27FC236}">
                <a16:creationId xmlns:a16="http://schemas.microsoft.com/office/drawing/2014/main" id="{03A33F89-7BBE-4374-B3EA-10AB5149E66C}"/>
              </a:ext>
            </a:extLst>
          </p:cNvPr>
          <p:cNvGraphicFramePr>
            <a:graphicFrameLocks noChangeAspect="1"/>
          </p:cNvGraphicFramePr>
          <p:nvPr>
            <p:extLst/>
          </p:nvPr>
        </p:nvGraphicFramePr>
        <p:xfrm>
          <a:off x="2385742" y="4981530"/>
          <a:ext cx="6080665" cy="572502"/>
        </p:xfrm>
        <a:graphic>
          <a:graphicData uri="http://schemas.openxmlformats.org/presentationml/2006/ole">
            <mc:AlternateContent xmlns:mc="http://schemas.openxmlformats.org/markup-compatibility/2006">
              <mc:Choice xmlns:v="urn:schemas-microsoft-com:vml" Requires="v">
                <p:oleObj spid="_x0000_s16391" name="Equation" r:id="rId13" imgW="8902440" imgH="838080" progId="Equation.DSMT4">
                  <p:embed/>
                </p:oleObj>
              </mc:Choice>
              <mc:Fallback>
                <p:oleObj name="Equation" r:id="rId13" imgW="8902440" imgH="838080" progId="Equation.DSMT4">
                  <p:embed/>
                  <p:pic>
                    <p:nvPicPr>
                      <p:cNvPr id="19" name="Object 18" descr="Number of neutrons = 15, left parenthesis, mass number, right parenthesis, minus 7, left parenthesis, atomic number, right parenthesis, = 8 neutrons.">
                        <a:extLst>
                          <a:ext uri="{FF2B5EF4-FFF2-40B4-BE49-F238E27FC236}">
                            <a16:creationId xmlns:a16="http://schemas.microsoft.com/office/drawing/2014/main" id="{03A33F89-7BBE-4374-B3EA-10AB5149E66C}"/>
                          </a:ext>
                        </a:extLst>
                      </p:cNvPr>
                      <p:cNvPicPr/>
                      <p:nvPr/>
                    </p:nvPicPr>
                    <p:blipFill>
                      <a:blip r:embed="rId14"/>
                      <a:stretch>
                        <a:fillRect/>
                      </a:stretch>
                    </p:blipFill>
                    <p:spPr>
                      <a:xfrm>
                        <a:off x="2385742" y="4981530"/>
                        <a:ext cx="6080665" cy="572502"/>
                      </a:xfrm>
                      <a:prstGeom prst="rect">
                        <a:avLst/>
                      </a:prstGeom>
                    </p:spPr>
                  </p:pic>
                </p:oleObj>
              </mc:Fallback>
            </mc:AlternateContent>
          </a:graphicData>
        </a:graphic>
      </p:graphicFrame>
      <p:graphicFrame>
        <p:nvGraphicFramePr>
          <p:cNvPr id="20" name="Object 19" descr="Superscript 16, sub 8, X.">
            <a:extLst>
              <a:ext uri="{FF2B5EF4-FFF2-40B4-BE49-F238E27FC236}">
                <a16:creationId xmlns:a16="http://schemas.microsoft.com/office/drawing/2014/main" id="{9F55C607-B683-4EE4-B9DF-82914ED42B5A}"/>
              </a:ext>
            </a:extLst>
          </p:cNvPr>
          <p:cNvGraphicFramePr>
            <a:graphicFrameLocks noChangeAspect="1"/>
          </p:cNvGraphicFramePr>
          <p:nvPr>
            <p:extLst/>
          </p:nvPr>
        </p:nvGraphicFramePr>
        <p:xfrm>
          <a:off x="1453020" y="5722882"/>
          <a:ext cx="533400" cy="457200"/>
        </p:xfrm>
        <a:graphic>
          <a:graphicData uri="http://schemas.openxmlformats.org/presentationml/2006/ole">
            <mc:AlternateContent xmlns:mc="http://schemas.openxmlformats.org/markup-compatibility/2006">
              <mc:Choice xmlns:v="urn:schemas-microsoft-com:vml" Requires="v">
                <p:oleObj spid="_x0000_s16392" name="Equation" r:id="rId15" imgW="533160" imgH="457200" progId="Equation.DSMT4">
                  <p:embed/>
                </p:oleObj>
              </mc:Choice>
              <mc:Fallback>
                <p:oleObj name="Equation" r:id="rId15" imgW="533160" imgH="457200" progId="Equation.DSMT4">
                  <p:embed/>
                  <p:pic>
                    <p:nvPicPr>
                      <p:cNvPr id="20" name="Object 19" descr="Superscript 16, sub 8, X.">
                        <a:extLst>
                          <a:ext uri="{FF2B5EF4-FFF2-40B4-BE49-F238E27FC236}">
                            <a16:creationId xmlns:a16="http://schemas.microsoft.com/office/drawing/2014/main" id="{9F55C607-B683-4EE4-B9DF-82914ED42B5A}"/>
                          </a:ext>
                        </a:extLst>
                      </p:cNvPr>
                      <p:cNvPicPr/>
                      <p:nvPr/>
                    </p:nvPicPr>
                    <p:blipFill>
                      <a:blip r:embed="rId16"/>
                      <a:stretch>
                        <a:fillRect/>
                      </a:stretch>
                    </p:blipFill>
                    <p:spPr>
                      <a:xfrm>
                        <a:off x="1453020" y="5722882"/>
                        <a:ext cx="533400" cy="457200"/>
                      </a:xfrm>
                      <a:prstGeom prst="rect">
                        <a:avLst/>
                      </a:prstGeom>
                    </p:spPr>
                  </p:pic>
                </p:oleObj>
              </mc:Fallback>
            </mc:AlternateContent>
          </a:graphicData>
        </a:graphic>
      </p:graphicFrame>
      <p:graphicFrame>
        <p:nvGraphicFramePr>
          <p:cNvPr id="21" name="Object 20" descr="Number of neutrons = 16, left parenthesis, mass number, right parenthesis, minus 8, left parenthesis, atomic number, right parenthesis, = 8 neutrons.">
            <a:extLst>
              <a:ext uri="{FF2B5EF4-FFF2-40B4-BE49-F238E27FC236}">
                <a16:creationId xmlns:a16="http://schemas.microsoft.com/office/drawing/2014/main" id="{60FC49EE-805D-4B12-8C45-611963710834}"/>
              </a:ext>
            </a:extLst>
          </p:cNvPr>
          <p:cNvGraphicFramePr>
            <a:graphicFrameLocks noChangeAspect="1"/>
          </p:cNvGraphicFramePr>
          <p:nvPr>
            <p:extLst/>
          </p:nvPr>
        </p:nvGraphicFramePr>
        <p:xfrm>
          <a:off x="2389973" y="5809857"/>
          <a:ext cx="6072187" cy="571500"/>
        </p:xfrm>
        <a:graphic>
          <a:graphicData uri="http://schemas.openxmlformats.org/presentationml/2006/ole">
            <mc:AlternateContent xmlns:mc="http://schemas.openxmlformats.org/markup-compatibility/2006">
              <mc:Choice xmlns:v="urn:schemas-microsoft-com:vml" Requires="v">
                <p:oleObj spid="_x0000_s16393" name="Equation" r:id="rId17" imgW="8889840" imgH="838080" progId="Equation.DSMT4">
                  <p:embed/>
                </p:oleObj>
              </mc:Choice>
              <mc:Fallback>
                <p:oleObj name="Equation" r:id="rId17" imgW="8889840" imgH="838080" progId="Equation.DSMT4">
                  <p:embed/>
                  <p:pic>
                    <p:nvPicPr>
                      <p:cNvPr id="21" name="Object 20" descr="Number of neutrons = 16, left parenthesis, mass number, right parenthesis, minus 8, left parenthesis, atomic number, right parenthesis, = 8 neutrons.">
                        <a:extLst>
                          <a:ext uri="{FF2B5EF4-FFF2-40B4-BE49-F238E27FC236}">
                            <a16:creationId xmlns:a16="http://schemas.microsoft.com/office/drawing/2014/main" id="{60FC49EE-805D-4B12-8C45-611963710834}"/>
                          </a:ext>
                        </a:extLst>
                      </p:cNvPr>
                      <p:cNvPicPr/>
                      <p:nvPr/>
                    </p:nvPicPr>
                    <p:blipFill>
                      <a:blip r:embed="rId18"/>
                      <a:stretch>
                        <a:fillRect/>
                      </a:stretch>
                    </p:blipFill>
                    <p:spPr>
                      <a:xfrm>
                        <a:off x="2389973" y="5809857"/>
                        <a:ext cx="6072187" cy="571500"/>
                      </a:xfrm>
                      <a:prstGeom prst="rect">
                        <a:avLst/>
                      </a:prstGeom>
                    </p:spPr>
                  </p:pic>
                </p:oleObj>
              </mc:Fallback>
            </mc:AlternateContent>
          </a:graphicData>
        </a:graphic>
      </p:graphicFrame>
    </p:spTree>
    <p:extLst>
      <p:ext uri="{BB962C8B-B14F-4D97-AF65-F5344CB8AC3E}">
        <p14:creationId xmlns:p14="http://schemas.microsoft.com/office/powerpoint/2010/main" val="117818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65A-9D3B-4B40-946F-FBB0ED9A7E4F}"/>
              </a:ext>
            </a:extLst>
          </p:cNvPr>
          <p:cNvSpPr>
            <a:spLocks noGrp="1"/>
          </p:cNvSpPr>
          <p:nvPr>
            <p:ph type="title"/>
          </p:nvPr>
        </p:nvSpPr>
        <p:spPr>
          <a:xfrm>
            <a:off x="457200" y="215371"/>
            <a:ext cx="8280400" cy="1097279"/>
          </a:xfrm>
        </p:spPr>
        <p:txBody>
          <a:bodyPr/>
          <a:lstStyle/>
          <a:p>
            <a:r>
              <a:rPr lang="en-IN" dirty="0"/>
              <a:t>Chemical Symbols from Latin Names</a:t>
            </a:r>
          </a:p>
        </p:txBody>
      </p:sp>
      <p:sp>
        <p:nvSpPr>
          <p:cNvPr id="4" name="Content Placeholder 3">
            <a:extLst>
              <a:ext uri="{FF2B5EF4-FFF2-40B4-BE49-F238E27FC236}">
                <a16:creationId xmlns:a16="http://schemas.microsoft.com/office/drawing/2014/main" id="{356194FD-E435-4B16-8E60-134BB616A91C}"/>
              </a:ext>
            </a:extLst>
          </p:cNvPr>
          <p:cNvSpPr>
            <a:spLocks noGrp="1"/>
          </p:cNvSpPr>
          <p:nvPr>
            <p:ph sz="quarter" idx="14"/>
          </p:nvPr>
        </p:nvSpPr>
        <p:spPr>
          <a:xfrm>
            <a:off x="457200" y="1554204"/>
            <a:ext cx="8207829" cy="1130939"/>
          </a:xfrm>
        </p:spPr>
        <p:txBody>
          <a:bodyPr/>
          <a:lstStyle/>
          <a:p>
            <a:pPr marL="432" indent="0">
              <a:buNone/>
            </a:pPr>
            <a:r>
              <a:rPr lang="en-IN" sz="2400" dirty="0"/>
              <a:t>Although most of the chemical symbols use letters from the current names of the elements, some are derived from their ancient names.</a:t>
            </a:r>
          </a:p>
        </p:txBody>
      </p:sp>
      <p:sp>
        <p:nvSpPr>
          <p:cNvPr id="5" name="Content Placeholder 4">
            <a:extLst>
              <a:ext uri="{FF2B5EF4-FFF2-40B4-BE49-F238E27FC236}">
                <a16:creationId xmlns:a16="http://schemas.microsoft.com/office/drawing/2014/main" id="{2BF47A2F-4D57-4EE0-A01A-DC8AA499B6BB}"/>
              </a:ext>
            </a:extLst>
          </p:cNvPr>
          <p:cNvSpPr>
            <a:spLocks noGrp="1"/>
          </p:cNvSpPr>
          <p:nvPr>
            <p:ph sz="quarter" idx="15"/>
          </p:nvPr>
        </p:nvSpPr>
        <p:spPr>
          <a:xfrm>
            <a:off x="457201" y="2819868"/>
            <a:ext cx="2503714" cy="1005822"/>
          </a:xfrm>
        </p:spPr>
        <p:txBody>
          <a:bodyPr/>
          <a:lstStyle/>
          <a:p>
            <a:pPr marL="432" indent="0">
              <a:buNone/>
            </a:pPr>
            <a:r>
              <a:rPr lang="en-IN" sz="2400" dirty="0"/>
              <a:t>Gold</a:t>
            </a:r>
          </a:p>
          <a:p>
            <a:pPr marL="432" indent="0">
              <a:buNone/>
            </a:pPr>
            <a:r>
              <a:rPr lang="en-IN" sz="2400" dirty="0"/>
              <a:t>A</a:t>
            </a:r>
            <a:r>
              <a:rPr lang="en-IN" sz="100" dirty="0"/>
              <a:t> </a:t>
            </a:r>
            <a:r>
              <a:rPr lang="en-IN" sz="2400" dirty="0"/>
              <a:t>u (from </a:t>
            </a:r>
            <a:r>
              <a:rPr lang="en-IN" sz="2400" b="1" dirty="0"/>
              <a:t>aurum</a:t>
            </a:r>
            <a:r>
              <a:rPr lang="en-IN" sz="2400" dirty="0"/>
              <a:t>)</a:t>
            </a:r>
          </a:p>
        </p:txBody>
      </p:sp>
      <p:pic>
        <p:nvPicPr>
          <p:cNvPr id="36" name="Content Placeholder 35" descr="A gold ring.">
            <a:extLst>
              <a:ext uri="{FF2B5EF4-FFF2-40B4-BE49-F238E27FC236}">
                <a16:creationId xmlns:a16="http://schemas.microsoft.com/office/drawing/2014/main" id="{2B7297AA-D72B-4FD9-98F1-5B6D859F6B35}"/>
              </a:ext>
            </a:extLst>
          </p:cNvPr>
          <p:cNvPicPr>
            <a:picLocks noGrp="1" noChangeAspect="1"/>
          </p:cNvPicPr>
          <p:nvPr>
            <p:ph sz="quarter" idx="16"/>
          </p:nvPr>
        </p:nvPicPr>
        <p:blipFill>
          <a:blip r:embed="rId2"/>
          <a:stretch>
            <a:fillRect/>
          </a:stretch>
        </p:blipFill>
        <p:spPr>
          <a:xfrm>
            <a:off x="468313" y="4093060"/>
            <a:ext cx="2557309" cy="1880900"/>
          </a:xfrm>
          <a:prstGeom prst="rect">
            <a:avLst/>
          </a:prstGeom>
        </p:spPr>
      </p:pic>
      <p:sp>
        <p:nvSpPr>
          <p:cNvPr id="6" name="Content Placeholder 5">
            <a:extLst>
              <a:ext uri="{FF2B5EF4-FFF2-40B4-BE49-F238E27FC236}">
                <a16:creationId xmlns:a16="http://schemas.microsoft.com/office/drawing/2014/main" id="{9202A1A1-2C73-4765-B25C-03336C93FBF5}"/>
              </a:ext>
            </a:extLst>
          </p:cNvPr>
          <p:cNvSpPr>
            <a:spLocks noGrp="1"/>
          </p:cNvSpPr>
          <p:nvPr>
            <p:ph sz="quarter" idx="17"/>
          </p:nvPr>
        </p:nvSpPr>
        <p:spPr>
          <a:xfrm>
            <a:off x="4871619" y="2886270"/>
            <a:ext cx="3084932" cy="974529"/>
          </a:xfrm>
        </p:spPr>
        <p:txBody>
          <a:bodyPr/>
          <a:lstStyle/>
          <a:p>
            <a:pPr marL="432" indent="0">
              <a:buNone/>
            </a:pPr>
            <a:r>
              <a:rPr lang="en-IN" sz="2400" dirty="0"/>
              <a:t>Silver</a:t>
            </a:r>
          </a:p>
          <a:p>
            <a:pPr marL="432" indent="0">
              <a:buNone/>
            </a:pPr>
            <a:r>
              <a:rPr lang="en-IN" sz="2400" dirty="0"/>
              <a:t>A</a:t>
            </a:r>
            <a:r>
              <a:rPr lang="en-IN" sz="100" dirty="0"/>
              <a:t> </a:t>
            </a:r>
            <a:r>
              <a:rPr lang="en-IN" sz="2400" dirty="0"/>
              <a:t>g (from </a:t>
            </a:r>
            <a:r>
              <a:rPr lang="en-IN" sz="2400" b="1" dirty="0"/>
              <a:t>argentum</a:t>
            </a:r>
            <a:r>
              <a:rPr lang="en-IN" sz="2400" dirty="0"/>
              <a:t>)</a:t>
            </a:r>
          </a:p>
        </p:txBody>
      </p:sp>
      <p:pic>
        <p:nvPicPr>
          <p:cNvPr id="37" name="Content Placeholder 36" descr="Two bars of silver.">
            <a:extLst>
              <a:ext uri="{FF2B5EF4-FFF2-40B4-BE49-F238E27FC236}">
                <a16:creationId xmlns:a16="http://schemas.microsoft.com/office/drawing/2014/main" id="{73DD4A48-5363-4D53-8336-95483A66716A}"/>
              </a:ext>
            </a:extLst>
          </p:cNvPr>
          <p:cNvPicPr>
            <a:picLocks noGrp="1" noChangeAspect="1"/>
          </p:cNvPicPr>
          <p:nvPr>
            <p:ph sz="quarter" idx="18"/>
          </p:nvPr>
        </p:nvPicPr>
        <p:blipFill>
          <a:blip r:embed="rId3"/>
          <a:stretch>
            <a:fillRect/>
          </a:stretch>
        </p:blipFill>
        <p:spPr>
          <a:xfrm>
            <a:off x="4793385" y="4093060"/>
            <a:ext cx="2522906" cy="1852404"/>
          </a:xfrm>
          <a:prstGeom prst="rect">
            <a:avLst/>
          </a:prstGeom>
        </p:spPr>
      </p:pic>
    </p:spTree>
    <p:extLst>
      <p:ext uri="{BB962C8B-B14F-4D97-AF65-F5344CB8AC3E}">
        <p14:creationId xmlns:p14="http://schemas.microsoft.com/office/powerpoint/2010/main" val="25334219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B460-7A6E-478C-8A7B-8F92A1BEC5EC}"/>
              </a:ext>
            </a:extLst>
          </p:cNvPr>
          <p:cNvSpPr>
            <a:spLocks noGrp="1"/>
          </p:cNvSpPr>
          <p:nvPr>
            <p:ph type="title"/>
          </p:nvPr>
        </p:nvSpPr>
        <p:spPr/>
        <p:txBody>
          <a:bodyPr/>
          <a:lstStyle/>
          <a:p>
            <a:r>
              <a:rPr lang="en-IN" dirty="0"/>
              <a:t>Atomic Mass</a:t>
            </a:r>
          </a:p>
        </p:txBody>
      </p:sp>
      <p:sp>
        <p:nvSpPr>
          <p:cNvPr id="3" name="Content Placeholder 2">
            <a:extLst>
              <a:ext uri="{FF2B5EF4-FFF2-40B4-BE49-F238E27FC236}">
                <a16:creationId xmlns:a16="http://schemas.microsoft.com/office/drawing/2014/main" id="{CF41AE78-8421-4515-A9DC-07F12CA8CF7D}"/>
              </a:ext>
            </a:extLst>
          </p:cNvPr>
          <p:cNvSpPr>
            <a:spLocks noGrp="1"/>
          </p:cNvSpPr>
          <p:nvPr>
            <p:ph sz="quarter" idx="13"/>
          </p:nvPr>
        </p:nvSpPr>
        <p:spPr>
          <a:xfrm>
            <a:off x="457200" y="1556326"/>
            <a:ext cx="8229600" cy="3407559"/>
          </a:xfrm>
        </p:spPr>
        <p:txBody>
          <a:bodyPr/>
          <a:lstStyle/>
          <a:p>
            <a:pPr marL="432" indent="0">
              <a:buNone/>
            </a:pPr>
            <a:r>
              <a:rPr lang="en-IN" dirty="0"/>
              <a:t>The </a:t>
            </a:r>
            <a:r>
              <a:rPr lang="en-IN" b="1" dirty="0"/>
              <a:t>atomic mass</a:t>
            </a:r>
            <a:r>
              <a:rPr lang="en-IN" dirty="0"/>
              <a:t> of an element is</a:t>
            </a:r>
          </a:p>
          <a:p>
            <a:r>
              <a:rPr lang="en-IN" dirty="0"/>
              <a:t>listed below the symbol of each element on the periodic table</a:t>
            </a:r>
          </a:p>
          <a:p>
            <a:r>
              <a:rPr lang="en-IN" dirty="0"/>
              <a:t>calculated based on the weighted average of all naturally occurring isotopes</a:t>
            </a:r>
          </a:p>
          <a:p>
            <a:r>
              <a:rPr lang="en-IN" dirty="0"/>
              <a:t>based on its comparison to the mass of carbon-12</a:t>
            </a:r>
          </a:p>
          <a:p>
            <a:r>
              <a:rPr lang="en-IN" dirty="0"/>
              <a:t>not the same as the mass number</a:t>
            </a:r>
          </a:p>
        </p:txBody>
      </p:sp>
      <p:pic>
        <p:nvPicPr>
          <p:cNvPr id="5" name="Content Placeholder 4" descr="The atomic symbol N a has 11 written above it and 22.99 below it. 22.99 is the atomic mass.">
            <a:extLst>
              <a:ext uri="{FF2B5EF4-FFF2-40B4-BE49-F238E27FC236}">
                <a16:creationId xmlns:a16="http://schemas.microsoft.com/office/drawing/2014/main" id="{1A2C7870-A228-47A2-B20C-BF33029D2C63}"/>
              </a:ext>
            </a:extLst>
          </p:cNvPr>
          <p:cNvPicPr>
            <a:picLocks noGrp="1" noChangeAspect="1"/>
          </p:cNvPicPr>
          <p:nvPr>
            <p:ph sz="quarter" idx="14"/>
          </p:nvPr>
        </p:nvPicPr>
        <p:blipFill>
          <a:blip r:embed="rId2"/>
          <a:stretch>
            <a:fillRect/>
          </a:stretch>
        </p:blipFill>
        <p:spPr>
          <a:xfrm>
            <a:off x="3045218" y="5047389"/>
            <a:ext cx="3053562" cy="1318443"/>
          </a:xfrm>
          <a:prstGeom prst="rect">
            <a:avLst/>
          </a:prstGeom>
        </p:spPr>
      </p:pic>
    </p:spTree>
    <p:extLst>
      <p:ext uri="{BB962C8B-B14F-4D97-AF65-F5344CB8AC3E}">
        <p14:creationId xmlns:p14="http://schemas.microsoft.com/office/powerpoint/2010/main" val="1371549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latin typeface="+mn-lt"/>
              </a:rPr>
              <a:t>Learning Check 4</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3" y="1515989"/>
            <a:ext cx="8077200" cy="837743"/>
          </a:xfrm>
        </p:spPr>
        <p:txBody>
          <a:bodyPr/>
          <a:lstStyle/>
          <a:p>
            <a:pPr marL="432" indent="0">
              <a:buNone/>
            </a:pPr>
            <a:r>
              <a:rPr lang="en-IN" sz="2400" dirty="0"/>
              <a:t>Using the periodic table, specify the atomic mass of each element.</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4673" y="2901376"/>
            <a:ext cx="1577327" cy="421276"/>
          </a:xfrm>
        </p:spPr>
        <p:txBody>
          <a:bodyPr/>
          <a:lstStyle/>
          <a:p>
            <a:pPr marL="432" indent="0">
              <a:buNone/>
            </a:pPr>
            <a:r>
              <a:rPr lang="en-US" sz="2400" b="1" dirty="0">
                <a:solidFill>
                  <a:schemeClr val="tx2"/>
                </a:solidFill>
                <a:cs typeface="Times New Roman" pitchFamily="18" charset="0"/>
              </a:rPr>
              <a:t>A.</a:t>
            </a:r>
            <a:r>
              <a:rPr lang="en-US" sz="2400" b="1" dirty="0">
                <a:cs typeface="Times New Roman" pitchFamily="18" charset="0"/>
              </a:rPr>
              <a:t> </a:t>
            </a:r>
            <a:r>
              <a:rPr lang="en-US" sz="2400" dirty="0">
                <a:cs typeface="Times New Roman" pitchFamily="18" charset="0"/>
              </a:rPr>
              <a:t>calcium</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157614" y="3014032"/>
            <a:ext cx="1294919" cy="344120"/>
          </a:xfrm>
        </p:spPr>
        <p:txBody>
          <a:bodyPr/>
          <a:lstStyle/>
          <a:p>
            <a:pPr marL="432" indent="0">
              <a:buNone/>
            </a:pPr>
            <a:r>
              <a:rPr lang="en-US" sz="1000" dirty="0">
                <a:solidFill>
                  <a:schemeClr val="tx1"/>
                </a:solidFill>
              </a:rPr>
              <a:t>Fill in the blanks</a:t>
            </a:r>
            <a:endParaRPr lang="en-IN" sz="1000" dirty="0">
              <a:solidFill>
                <a:schemeClr val="tx1"/>
              </a:solidFill>
            </a:endParaRP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557461"/>
            <a:ext cx="1863014" cy="453621"/>
          </a:xfrm>
        </p:spPr>
        <p:txBody>
          <a:bodyPr/>
          <a:lstStyle/>
          <a:p>
            <a:pPr marL="432" indent="0">
              <a:buNone/>
            </a:pPr>
            <a:r>
              <a:rPr lang="en-US" sz="2400" b="1" dirty="0">
                <a:solidFill>
                  <a:schemeClr val="tx2"/>
                </a:solidFill>
                <a:cs typeface="Times New Roman" pitchFamily="18" charset="0"/>
              </a:rPr>
              <a:t>B.</a:t>
            </a:r>
            <a:r>
              <a:rPr lang="en-US" sz="2400" b="1" dirty="0">
                <a:cs typeface="Times New Roman" pitchFamily="18" charset="0"/>
              </a:rPr>
              <a:t> </a:t>
            </a:r>
            <a:r>
              <a:rPr lang="en-US" sz="2400" dirty="0">
                <a:cs typeface="Times New Roman" pitchFamily="18" charset="0"/>
              </a:rPr>
              <a:t>aluminum</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4182701" y="3591234"/>
            <a:ext cx="4504099" cy="420327"/>
          </a:xfrm>
        </p:spPr>
        <p:txBody>
          <a:bodyPr/>
          <a:lstStyle/>
          <a:p>
            <a:pPr marL="432" indent="0">
              <a:buNone/>
            </a:pPr>
            <a:r>
              <a:rPr lang="en-US" sz="1000" dirty="0">
                <a:solidFill>
                  <a:schemeClr val="tx1"/>
                </a:solidFill>
              </a:rPr>
              <a:t>Fill in the blanks</a:t>
            </a:r>
            <a:endParaRPr lang="en-IN" sz="1000" dirty="0">
              <a:solidFill>
                <a:schemeClr val="tx1"/>
              </a:solidFill>
            </a:endParaRP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4193225"/>
            <a:ext cx="1226744" cy="453621"/>
          </a:xfrm>
        </p:spPr>
        <p:txBody>
          <a:bodyPr/>
          <a:lstStyle/>
          <a:p>
            <a:pPr marL="0" indent="0">
              <a:buNone/>
            </a:pPr>
            <a:r>
              <a:rPr lang="en-US" sz="2400" b="1" dirty="0">
                <a:solidFill>
                  <a:schemeClr val="tx2"/>
                </a:solidFill>
                <a:cs typeface="Times New Roman" pitchFamily="18" charset="0"/>
              </a:rPr>
              <a:t>C.</a:t>
            </a:r>
            <a:r>
              <a:rPr lang="en-US" sz="2400" b="1" dirty="0">
                <a:cs typeface="Times New Roman" pitchFamily="18" charset="0"/>
              </a:rPr>
              <a:t> </a:t>
            </a:r>
            <a:r>
              <a:rPr lang="en-US" sz="2400" dirty="0">
                <a:cs typeface="Times New Roman" pitchFamily="18" charset="0"/>
              </a:rPr>
              <a:t>lead</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4182699" y="4229437"/>
            <a:ext cx="4507275" cy="453620"/>
          </a:xfrm>
        </p:spPr>
        <p:txBody>
          <a:bodyPr/>
          <a:lstStyle/>
          <a:p>
            <a:pPr marL="432" indent="0">
              <a:buNone/>
            </a:pPr>
            <a:r>
              <a:rPr lang="en-US" sz="1000" dirty="0">
                <a:solidFill>
                  <a:schemeClr val="tx1"/>
                </a:solidFill>
              </a:rPr>
              <a:t>Fill in the blanks</a:t>
            </a:r>
            <a:endParaRPr lang="en-IN" sz="1000" dirty="0">
              <a:solidFill>
                <a:schemeClr val="tx1"/>
              </a:solidFill>
            </a:endParaRPr>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888389"/>
            <a:ext cx="1860486" cy="453621"/>
          </a:xfrm>
        </p:spPr>
        <p:txBody>
          <a:bodyPr/>
          <a:lstStyle/>
          <a:p>
            <a:pPr marL="432" indent="0">
              <a:buNone/>
            </a:pPr>
            <a:r>
              <a:rPr lang="en-US" sz="2400" b="1" dirty="0">
                <a:solidFill>
                  <a:schemeClr val="tx2"/>
                </a:solidFill>
                <a:cs typeface="Times New Roman" pitchFamily="18" charset="0"/>
              </a:rPr>
              <a:t>D.</a:t>
            </a:r>
            <a:r>
              <a:rPr lang="en-US" sz="2400" b="1" dirty="0">
                <a:cs typeface="Times New Roman" pitchFamily="18" charset="0"/>
              </a:rPr>
              <a:t> </a:t>
            </a:r>
            <a:r>
              <a:rPr lang="en-US" sz="2400" dirty="0">
                <a:cs typeface="Times New Roman" pitchFamily="18" charset="0"/>
              </a:rPr>
              <a:t>barium</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4182701" y="4916139"/>
            <a:ext cx="4500923" cy="425871"/>
          </a:xfrm>
        </p:spPr>
        <p:txBody>
          <a:bodyPr/>
          <a:lstStyle/>
          <a:p>
            <a:pPr marL="432" indent="0">
              <a:buNone/>
            </a:pPr>
            <a:r>
              <a:rPr lang="en-US" sz="1000" dirty="0">
                <a:solidFill>
                  <a:schemeClr val="tx1"/>
                </a:solidFill>
                <a:latin typeface="+mn-lt"/>
              </a:rPr>
              <a:t>Fill in the blanks</a:t>
            </a:r>
            <a:endParaRPr lang="en-IN" sz="1000" dirty="0">
              <a:solidFill>
                <a:schemeClr val="tx1"/>
              </a:solidFill>
              <a:latin typeface="+mn-lt"/>
            </a:endParaRP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472348"/>
            <a:ext cx="1742791" cy="429623"/>
          </a:xfrm>
        </p:spPr>
        <p:txBody>
          <a:bodyPr/>
          <a:lstStyle/>
          <a:p>
            <a:pPr marL="0" indent="0">
              <a:buNone/>
            </a:pPr>
            <a:r>
              <a:rPr lang="en-US" sz="2400" b="1" dirty="0">
                <a:solidFill>
                  <a:schemeClr val="tx2"/>
                </a:solidFill>
                <a:latin typeface="+mn-lt"/>
                <a:cs typeface="Times New Roman" pitchFamily="18" charset="0"/>
              </a:rPr>
              <a:t>E.</a:t>
            </a:r>
            <a:r>
              <a:rPr lang="en-US" sz="2400" b="1" dirty="0">
                <a:latin typeface="+mn-lt"/>
                <a:cs typeface="Times New Roman" pitchFamily="18" charset="0"/>
              </a:rPr>
              <a:t> </a:t>
            </a:r>
            <a:r>
              <a:rPr lang="en-US" sz="2400" dirty="0">
                <a:latin typeface="+mn-lt"/>
                <a:cs typeface="Times New Roman" pitchFamily="18" charset="0"/>
              </a:rPr>
              <a:t>iron</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4182701" y="5509587"/>
            <a:ext cx="4500922" cy="429623"/>
          </a:xfrm>
        </p:spPr>
        <p:txBody>
          <a:bodyPr/>
          <a:lstStyle/>
          <a:p>
            <a:pPr marL="432" indent="0">
              <a:buNone/>
            </a:pPr>
            <a:r>
              <a:rPr lang="en-US" sz="1000" dirty="0">
                <a:solidFill>
                  <a:schemeClr val="tx1"/>
                </a:solidFill>
                <a:latin typeface="+mn-lt"/>
              </a:rPr>
              <a:t>Fill in the blanks</a:t>
            </a:r>
            <a:endParaRPr lang="en-IN" sz="1000" dirty="0">
              <a:solidFill>
                <a:schemeClr val="tx1"/>
              </a:solidFill>
              <a:latin typeface="+mn-lt"/>
            </a:endParaRPr>
          </a:p>
        </p:txBody>
      </p:sp>
      <p:cxnSp>
        <p:nvCxnSpPr>
          <p:cNvPr id="16" name="Straight Connector 15">
            <a:extLst>
              <a:ext uri="{FF2B5EF4-FFF2-40B4-BE49-F238E27FC236}">
                <a16:creationId xmlns:a16="http://schemas.microsoft.com/office/drawing/2014/main" id="{BF3A0778-47DC-4097-88BC-ED86AE5EA670}"/>
              </a:ext>
              <a:ext uri="{C183D7F6-B498-43B3-948B-1728B52AA6E4}">
                <adec:decorative xmlns:adec="http://schemas.microsoft.com/office/drawing/2017/decorative" val="1"/>
              </a:ext>
            </a:extLst>
          </p:cNvPr>
          <p:cNvCxnSpPr/>
          <p:nvPr/>
        </p:nvCxnSpPr>
        <p:spPr>
          <a:xfrm>
            <a:off x="4182701" y="3268923"/>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0ED650A0-EA71-4E77-82EA-508A0E2A94C7}"/>
              </a:ext>
              <a:ext uri="{C183D7F6-B498-43B3-948B-1728B52AA6E4}">
                <adec:decorative xmlns:adec="http://schemas.microsoft.com/office/drawing/2017/decorative" val="1"/>
              </a:ext>
            </a:extLst>
          </p:cNvPr>
          <p:cNvCxnSpPr/>
          <p:nvPr/>
        </p:nvCxnSpPr>
        <p:spPr>
          <a:xfrm>
            <a:off x="4182701" y="3884559"/>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2374E90-3751-4E98-A5AE-342ED973B06B}"/>
              </a:ext>
              <a:ext uri="{C183D7F6-B498-43B3-948B-1728B52AA6E4}">
                <adec:decorative xmlns:adec="http://schemas.microsoft.com/office/drawing/2017/decorative" val="1"/>
              </a:ext>
            </a:extLst>
          </p:cNvPr>
          <p:cNvCxnSpPr/>
          <p:nvPr/>
        </p:nvCxnSpPr>
        <p:spPr>
          <a:xfrm>
            <a:off x="4182701" y="4509248"/>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9B99DAC-5471-411A-8AFA-4C1D503AF698}"/>
              </a:ext>
              <a:ext uri="{C183D7F6-B498-43B3-948B-1728B52AA6E4}">
                <adec:decorative xmlns:adec="http://schemas.microsoft.com/office/drawing/2017/decorative" val="1"/>
              </a:ext>
            </a:extLst>
          </p:cNvPr>
          <p:cNvCxnSpPr/>
          <p:nvPr/>
        </p:nvCxnSpPr>
        <p:spPr>
          <a:xfrm>
            <a:off x="4182701" y="5206365"/>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5F4B257-E782-4B54-9537-8F79959AF0A5}"/>
              </a:ext>
              <a:ext uri="{C183D7F6-B498-43B3-948B-1728B52AA6E4}">
                <adec:decorative xmlns:adec="http://schemas.microsoft.com/office/drawing/2017/decorative" val="1"/>
              </a:ext>
            </a:extLst>
          </p:cNvPr>
          <p:cNvCxnSpPr/>
          <p:nvPr/>
        </p:nvCxnSpPr>
        <p:spPr>
          <a:xfrm>
            <a:off x="4182701" y="5785786"/>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3559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EC95-4189-47CE-BD5C-F2E67F424CD5}"/>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7ACA0152-39E1-414D-9EFE-7A37ACD9089E}"/>
              </a:ext>
            </a:extLst>
          </p:cNvPr>
          <p:cNvSpPr>
            <a:spLocks noGrp="1"/>
          </p:cNvSpPr>
          <p:nvPr>
            <p:ph sz="quarter" idx="14"/>
          </p:nvPr>
        </p:nvSpPr>
        <p:spPr>
          <a:xfrm>
            <a:off x="454673" y="1525999"/>
            <a:ext cx="8228950" cy="810802"/>
          </a:xfrm>
        </p:spPr>
        <p:txBody>
          <a:bodyPr/>
          <a:lstStyle/>
          <a:p>
            <a:pPr marL="432" indent="0">
              <a:buNone/>
            </a:pPr>
            <a:r>
              <a:rPr lang="en-IN" sz="2400" dirty="0"/>
              <a:t>Using the periodic table, specify the atomic mass of each element.</a:t>
            </a:r>
          </a:p>
        </p:txBody>
      </p:sp>
      <p:sp>
        <p:nvSpPr>
          <p:cNvPr id="5" name="Content Placeholder 4">
            <a:extLst>
              <a:ext uri="{FF2B5EF4-FFF2-40B4-BE49-F238E27FC236}">
                <a16:creationId xmlns:a16="http://schemas.microsoft.com/office/drawing/2014/main" id="{14FB600A-A162-41D4-8E6A-C6A25EFD2429}"/>
              </a:ext>
            </a:extLst>
          </p:cNvPr>
          <p:cNvSpPr>
            <a:spLocks noGrp="1"/>
          </p:cNvSpPr>
          <p:nvPr>
            <p:ph sz="quarter" idx="15"/>
          </p:nvPr>
        </p:nvSpPr>
        <p:spPr>
          <a:xfrm>
            <a:off x="457203" y="2893705"/>
            <a:ext cx="1742790" cy="472318"/>
          </a:xfrm>
        </p:spPr>
        <p:txBody>
          <a:bodyPr/>
          <a:lstStyle/>
          <a:p>
            <a:pPr marL="432" indent="0">
              <a:buNone/>
            </a:pPr>
            <a:r>
              <a:rPr lang="en-US" sz="2400" b="1" dirty="0">
                <a:solidFill>
                  <a:schemeClr val="tx2"/>
                </a:solidFill>
                <a:cs typeface="Times New Roman" pitchFamily="18" charset="0"/>
              </a:rPr>
              <a:t>A.</a:t>
            </a:r>
            <a:r>
              <a:rPr lang="en-US" sz="2400" b="1" dirty="0">
                <a:cs typeface="Times New Roman" pitchFamily="18" charset="0"/>
              </a:rPr>
              <a:t> </a:t>
            </a:r>
            <a:r>
              <a:rPr lang="en-US" sz="2400" dirty="0">
                <a:cs typeface="Times New Roman" pitchFamily="18" charset="0"/>
              </a:rPr>
              <a:t>calcium</a:t>
            </a:r>
            <a:endParaRPr lang="en-IN" sz="2400" dirty="0"/>
          </a:p>
        </p:txBody>
      </p:sp>
      <p:sp>
        <p:nvSpPr>
          <p:cNvPr id="3" name="Content Placeholder 2">
            <a:extLst>
              <a:ext uri="{FF2B5EF4-FFF2-40B4-BE49-F238E27FC236}">
                <a16:creationId xmlns:a16="http://schemas.microsoft.com/office/drawing/2014/main" id="{3658424D-64DD-4CB6-B2DB-CC3966D7C3EE}"/>
              </a:ext>
            </a:extLst>
          </p:cNvPr>
          <p:cNvSpPr>
            <a:spLocks noGrp="1"/>
          </p:cNvSpPr>
          <p:nvPr>
            <p:ph sz="quarter" idx="16"/>
          </p:nvPr>
        </p:nvSpPr>
        <p:spPr>
          <a:xfrm>
            <a:off x="4182699" y="2923639"/>
            <a:ext cx="1742792" cy="442384"/>
          </a:xfrm>
        </p:spPr>
        <p:txBody>
          <a:bodyPr/>
          <a:lstStyle/>
          <a:p>
            <a:pPr marL="432" indent="0">
              <a:buNone/>
            </a:pPr>
            <a:r>
              <a:rPr lang="en-US" sz="2400" b="1" dirty="0">
                <a:solidFill>
                  <a:schemeClr val="tx1"/>
                </a:solidFill>
                <a:cs typeface="Times New Roman" pitchFamily="18" charset="0"/>
              </a:rPr>
              <a:t>40.08 a</a:t>
            </a:r>
            <a:r>
              <a:rPr lang="en-US" sz="100" b="1" dirty="0">
                <a:solidFill>
                  <a:schemeClr val="tx1"/>
                </a:solidFill>
                <a:cs typeface="Times New Roman" pitchFamily="18" charset="0"/>
              </a:rPr>
              <a:t>tomic </a:t>
            </a:r>
            <a:r>
              <a:rPr lang="en-US" sz="2400" b="1" dirty="0">
                <a:solidFill>
                  <a:schemeClr val="tx1"/>
                </a:solidFill>
                <a:cs typeface="Times New Roman" pitchFamily="18" charset="0"/>
              </a:rPr>
              <a:t>m</a:t>
            </a:r>
            <a:r>
              <a:rPr lang="en-US" sz="100" b="1" dirty="0">
                <a:solidFill>
                  <a:schemeClr val="tx1"/>
                </a:solidFill>
                <a:cs typeface="Times New Roman" pitchFamily="18" charset="0"/>
              </a:rPr>
              <a:t>ass </a:t>
            </a:r>
            <a:r>
              <a:rPr lang="en-US" sz="2400" b="1" dirty="0">
                <a:solidFill>
                  <a:schemeClr val="tx1"/>
                </a:solidFill>
                <a:cs typeface="Times New Roman" pitchFamily="18" charset="0"/>
              </a:rPr>
              <a:t>u</a:t>
            </a:r>
            <a:r>
              <a:rPr lang="en-US" sz="100" b="1" dirty="0">
                <a:solidFill>
                  <a:schemeClr val="tx1"/>
                </a:solidFill>
                <a:cs typeface="Times New Roman" pitchFamily="18" charset="0"/>
              </a:rPr>
              <a:t>nit</a:t>
            </a:r>
            <a:endParaRPr lang="en-IN" sz="100" dirty="0">
              <a:solidFill>
                <a:schemeClr val="tx1"/>
              </a:solidFill>
            </a:endParaRPr>
          </a:p>
        </p:txBody>
      </p:sp>
      <p:sp>
        <p:nvSpPr>
          <p:cNvPr id="6" name="Content Placeholder 5">
            <a:extLst>
              <a:ext uri="{FF2B5EF4-FFF2-40B4-BE49-F238E27FC236}">
                <a16:creationId xmlns:a16="http://schemas.microsoft.com/office/drawing/2014/main" id="{5F5EC23B-4D03-45A1-B9D2-24E77259D4D6}"/>
              </a:ext>
            </a:extLst>
          </p:cNvPr>
          <p:cNvSpPr>
            <a:spLocks noGrp="1"/>
          </p:cNvSpPr>
          <p:nvPr>
            <p:ph sz="quarter" idx="17"/>
          </p:nvPr>
        </p:nvSpPr>
        <p:spPr>
          <a:xfrm>
            <a:off x="454673" y="3559245"/>
            <a:ext cx="1863014" cy="509365"/>
          </a:xfrm>
        </p:spPr>
        <p:txBody>
          <a:bodyPr/>
          <a:lstStyle/>
          <a:p>
            <a:pPr marL="432" indent="0">
              <a:buNone/>
            </a:pPr>
            <a:r>
              <a:rPr lang="en-US" sz="2400" b="1" dirty="0">
                <a:solidFill>
                  <a:schemeClr val="tx2"/>
                </a:solidFill>
                <a:cs typeface="Times New Roman" pitchFamily="18" charset="0"/>
              </a:rPr>
              <a:t>B.</a:t>
            </a:r>
            <a:r>
              <a:rPr lang="en-US" sz="2400" b="1" dirty="0">
                <a:cs typeface="Times New Roman" pitchFamily="18" charset="0"/>
              </a:rPr>
              <a:t> </a:t>
            </a:r>
            <a:r>
              <a:rPr lang="en-US" sz="2400" dirty="0">
                <a:cs typeface="Times New Roman" pitchFamily="18" charset="0"/>
              </a:rPr>
              <a:t>aluminum</a:t>
            </a:r>
            <a:endParaRPr lang="en-IN" sz="2400" dirty="0"/>
          </a:p>
        </p:txBody>
      </p:sp>
      <p:sp>
        <p:nvSpPr>
          <p:cNvPr id="7" name="Content Placeholder 6">
            <a:extLst>
              <a:ext uri="{FF2B5EF4-FFF2-40B4-BE49-F238E27FC236}">
                <a16:creationId xmlns:a16="http://schemas.microsoft.com/office/drawing/2014/main" id="{22983FCD-8A5D-42B6-A690-BF614BCCF6ED}"/>
              </a:ext>
            </a:extLst>
          </p:cNvPr>
          <p:cNvSpPr>
            <a:spLocks noGrp="1"/>
          </p:cNvSpPr>
          <p:nvPr>
            <p:ph sz="quarter" idx="18"/>
          </p:nvPr>
        </p:nvSpPr>
        <p:spPr>
          <a:xfrm>
            <a:off x="4182701" y="3596825"/>
            <a:ext cx="4504099" cy="471785"/>
          </a:xfrm>
        </p:spPr>
        <p:txBody>
          <a:bodyPr/>
          <a:lstStyle/>
          <a:p>
            <a:pPr marL="432" indent="0">
              <a:buNone/>
            </a:pPr>
            <a:r>
              <a:rPr lang="en-US" sz="2400" b="1" dirty="0">
                <a:solidFill>
                  <a:schemeClr val="tx1"/>
                </a:solidFill>
                <a:cs typeface="Times New Roman" pitchFamily="18" charset="0"/>
              </a:rPr>
              <a:t>26.98 a</a:t>
            </a:r>
            <a:r>
              <a:rPr lang="en-US" sz="100" b="1" dirty="0">
                <a:solidFill>
                  <a:schemeClr val="tx1"/>
                </a:solidFill>
                <a:cs typeface="Times New Roman" pitchFamily="18" charset="0"/>
              </a:rPr>
              <a:t>tomic </a:t>
            </a:r>
            <a:r>
              <a:rPr lang="en-US" sz="2400" b="1" dirty="0">
                <a:solidFill>
                  <a:schemeClr val="tx1"/>
                </a:solidFill>
                <a:cs typeface="Times New Roman" pitchFamily="18" charset="0"/>
              </a:rPr>
              <a:t>m</a:t>
            </a:r>
            <a:r>
              <a:rPr lang="en-US" sz="100" b="1" dirty="0">
                <a:solidFill>
                  <a:schemeClr val="tx1"/>
                </a:solidFill>
                <a:cs typeface="Times New Roman" pitchFamily="18" charset="0"/>
              </a:rPr>
              <a:t>ass </a:t>
            </a:r>
            <a:r>
              <a:rPr lang="en-US" sz="2400" b="1" dirty="0">
                <a:solidFill>
                  <a:schemeClr val="tx1"/>
                </a:solidFill>
                <a:cs typeface="Times New Roman" pitchFamily="18" charset="0"/>
              </a:rPr>
              <a:t>u</a:t>
            </a:r>
            <a:r>
              <a:rPr lang="en-US" sz="100" b="1" dirty="0">
                <a:solidFill>
                  <a:schemeClr val="tx1"/>
                </a:solidFill>
                <a:cs typeface="Times New Roman" pitchFamily="18" charset="0"/>
              </a:rPr>
              <a:t>nit</a:t>
            </a:r>
            <a:endParaRPr lang="en-IN" sz="100" b="1" dirty="0">
              <a:solidFill>
                <a:schemeClr val="tx1"/>
              </a:solidFill>
              <a:cs typeface="Times New Roman" pitchFamily="18" charset="0"/>
            </a:endParaRPr>
          </a:p>
        </p:txBody>
      </p:sp>
      <p:sp>
        <p:nvSpPr>
          <p:cNvPr id="8" name="Content Placeholder 7">
            <a:extLst>
              <a:ext uri="{FF2B5EF4-FFF2-40B4-BE49-F238E27FC236}">
                <a16:creationId xmlns:a16="http://schemas.microsoft.com/office/drawing/2014/main" id="{F444F840-86F9-4469-B66E-5F0E71D5DF99}"/>
              </a:ext>
            </a:extLst>
          </p:cNvPr>
          <p:cNvSpPr>
            <a:spLocks noGrp="1"/>
          </p:cNvSpPr>
          <p:nvPr>
            <p:ph sz="quarter" idx="19"/>
          </p:nvPr>
        </p:nvSpPr>
        <p:spPr>
          <a:xfrm>
            <a:off x="457202" y="4195010"/>
            <a:ext cx="1226744" cy="483978"/>
          </a:xfrm>
        </p:spPr>
        <p:txBody>
          <a:bodyPr/>
          <a:lstStyle/>
          <a:p>
            <a:pPr marL="0" indent="0">
              <a:buNone/>
            </a:pPr>
            <a:r>
              <a:rPr lang="en-US" sz="2400" b="1" dirty="0">
                <a:solidFill>
                  <a:schemeClr val="tx2"/>
                </a:solidFill>
                <a:cs typeface="Times New Roman" pitchFamily="18" charset="0"/>
              </a:rPr>
              <a:t>C.</a:t>
            </a:r>
            <a:r>
              <a:rPr lang="en-US" sz="2400" b="1" dirty="0">
                <a:cs typeface="Times New Roman" pitchFamily="18" charset="0"/>
              </a:rPr>
              <a:t> </a:t>
            </a:r>
            <a:r>
              <a:rPr lang="en-US" sz="2400" dirty="0">
                <a:cs typeface="Times New Roman" pitchFamily="18" charset="0"/>
              </a:rPr>
              <a:t>lead</a:t>
            </a:r>
            <a:endParaRPr lang="en-IN" sz="2400" dirty="0"/>
          </a:p>
        </p:txBody>
      </p:sp>
      <p:sp>
        <p:nvSpPr>
          <p:cNvPr id="9" name="Content Placeholder 8">
            <a:extLst>
              <a:ext uri="{FF2B5EF4-FFF2-40B4-BE49-F238E27FC236}">
                <a16:creationId xmlns:a16="http://schemas.microsoft.com/office/drawing/2014/main" id="{D8CD3C51-0654-4270-A452-52A121347114}"/>
              </a:ext>
            </a:extLst>
          </p:cNvPr>
          <p:cNvSpPr>
            <a:spLocks noGrp="1"/>
          </p:cNvSpPr>
          <p:nvPr>
            <p:ph sz="quarter" idx="20"/>
          </p:nvPr>
        </p:nvSpPr>
        <p:spPr>
          <a:xfrm>
            <a:off x="4182699" y="4232589"/>
            <a:ext cx="4507275" cy="446399"/>
          </a:xfrm>
        </p:spPr>
        <p:txBody>
          <a:bodyPr/>
          <a:lstStyle/>
          <a:p>
            <a:pPr marL="0" indent="0">
              <a:buNone/>
            </a:pPr>
            <a:r>
              <a:rPr lang="en-US" sz="2400" b="1" dirty="0">
                <a:solidFill>
                  <a:schemeClr val="tx1"/>
                </a:solidFill>
                <a:cs typeface="Times New Roman" pitchFamily="18" charset="0"/>
              </a:rPr>
              <a:t>207.2 a</a:t>
            </a:r>
            <a:r>
              <a:rPr lang="en-US" sz="100" b="1" dirty="0">
                <a:solidFill>
                  <a:schemeClr val="tx1"/>
                </a:solidFill>
                <a:cs typeface="Times New Roman" pitchFamily="18" charset="0"/>
              </a:rPr>
              <a:t>tomic </a:t>
            </a:r>
            <a:r>
              <a:rPr lang="en-US" sz="2400" b="1" dirty="0">
                <a:solidFill>
                  <a:schemeClr val="tx1"/>
                </a:solidFill>
                <a:cs typeface="Times New Roman" pitchFamily="18" charset="0"/>
              </a:rPr>
              <a:t>m</a:t>
            </a:r>
            <a:r>
              <a:rPr lang="en-US" sz="100" b="1" dirty="0">
                <a:solidFill>
                  <a:schemeClr val="tx1"/>
                </a:solidFill>
                <a:cs typeface="Times New Roman" pitchFamily="18" charset="0"/>
              </a:rPr>
              <a:t>ass </a:t>
            </a:r>
            <a:r>
              <a:rPr lang="en-US" sz="2400" b="1" dirty="0">
                <a:solidFill>
                  <a:schemeClr val="tx1"/>
                </a:solidFill>
                <a:cs typeface="Times New Roman" pitchFamily="18" charset="0"/>
              </a:rPr>
              <a:t>u</a:t>
            </a:r>
            <a:r>
              <a:rPr lang="en-US" sz="100" b="1" dirty="0">
                <a:solidFill>
                  <a:schemeClr val="tx1"/>
                </a:solidFill>
                <a:cs typeface="Times New Roman" pitchFamily="18" charset="0"/>
              </a:rPr>
              <a:t>nit</a:t>
            </a:r>
            <a:endParaRPr lang="en-IN" sz="100" b="1" dirty="0">
              <a:solidFill>
                <a:schemeClr val="tx1"/>
              </a:solidFill>
              <a:cs typeface="Times New Roman" pitchFamily="18" charset="0"/>
            </a:endParaRPr>
          </a:p>
        </p:txBody>
      </p:sp>
      <p:sp>
        <p:nvSpPr>
          <p:cNvPr id="10" name="Content Placeholder 9">
            <a:extLst>
              <a:ext uri="{FF2B5EF4-FFF2-40B4-BE49-F238E27FC236}">
                <a16:creationId xmlns:a16="http://schemas.microsoft.com/office/drawing/2014/main" id="{C04FA26E-EDA0-4BFA-A9B7-98AFA45F8D40}"/>
              </a:ext>
            </a:extLst>
          </p:cNvPr>
          <p:cNvSpPr>
            <a:spLocks noGrp="1"/>
          </p:cNvSpPr>
          <p:nvPr>
            <p:ph sz="quarter" idx="21"/>
          </p:nvPr>
        </p:nvSpPr>
        <p:spPr>
          <a:xfrm>
            <a:off x="457202" y="4890174"/>
            <a:ext cx="1860486" cy="455478"/>
          </a:xfrm>
        </p:spPr>
        <p:txBody>
          <a:bodyPr/>
          <a:lstStyle/>
          <a:p>
            <a:pPr marL="432" indent="0">
              <a:buNone/>
            </a:pPr>
            <a:r>
              <a:rPr lang="en-US" sz="2400" b="1" dirty="0">
                <a:solidFill>
                  <a:schemeClr val="tx2"/>
                </a:solidFill>
                <a:cs typeface="Times New Roman" pitchFamily="18" charset="0"/>
              </a:rPr>
              <a:t>D.</a:t>
            </a:r>
            <a:r>
              <a:rPr lang="en-US" sz="2400" b="1" dirty="0">
                <a:cs typeface="Times New Roman" pitchFamily="18" charset="0"/>
              </a:rPr>
              <a:t> </a:t>
            </a:r>
            <a:r>
              <a:rPr lang="en-US" sz="2400" dirty="0">
                <a:cs typeface="Times New Roman" pitchFamily="18" charset="0"/>
              </a:rPr>
              <a:t>barium</a:t>
            </a:r>
            <a:endParaRPr lang="en-IN" sz="2400" dirty="0"/>
          </a:p>
        </p:txBody>
      </p:sp>
      <p:sp>
        <p:nvSpPr>
          <p:cNvPr id="13" name="Content Placeholder 12">
            <a:extLst>
              <a:ext uri="{FF2B5EF4-FFF2-40B4-BE49-F238E27FC236}">
                <a16:creationId xmlns:a16="http://schemas.microsoft.com/office/drawing/2014/main" id="{E9FF2FFF-A13A-4D45-833A-AEB9050FA0F1}"/>
              </a:ext>
            </a:extLst>
          </p:cNvPr>
          <p:cNvSpPr>
            <a:spLocks noGrp="1"/>
          </p:cNvSpPr>
          <p:nvPr>
            <p:ph sz="quarter" idx="24"/>
          </p:nvPr>
        </p:nvSpPr>
        <p:spPr>
          <a:xfrm>
            <a:off x="4182701" y="4927753"/>
            <a:ext cx="4500923" cy="455477"/>
          </a:xfrm>
        </p:spPr>
        <p:txBody>
          <a:bodyPr/>
          <a:lstStyle/>
          <a:p>
            <a:pPr marL="0" indent="0">
              <a:buNone/>
            </a:pPr>
            <a:r>
              <a:rPr lang="en-US" sz="2400" b="1" dirty="0">
                <a:solidFill>
                  <a:schemeClr val="tx1"/>
                </a:solidFill>
                <a:latin typeface="+mn-lt"/>
                <a:cs typeface="Times New Roman" pitchFamily="18" charset="0"/>
              </a:rPr>
              <a:t>137.3 a</a:t>
            </a:r>
            <a:r>
              <a:rPr lang="en-US" sz="100" b="1" dirty="0">
                <a:solidFill>
                  <a:schemeClr val="tx1"/>
                </a:solidFill>
                <a:latin typeface="+mn-lt"/>
                <a:cs typeface="Times New Roman" pitchFamily="18" charset="0"/>
              </a:rPr>
              <a:t>tomic </a:t>
            </a:r>
            <a:r>
              <a:rPr lang="en-US" sz="2400" b="1" dirty="0">
                <a:solidFill>
                  <a:schemeClr val="tx1"/>
                </a:solidFill>
                <a:latin typeface="+mn-lt"/>
                <a:cs typeface="Times New Roman" pitchFamily="18" charset="0"/>
              </a:rPr>
              <a:t>m</a:t>
            </a:r>
            <a:r>
              <a:rPr lang="en-US" sz="100" b="1" dirty="0">
                <a:solidFill>
                  <a:schemeClr val="tx1"/>
                </a:solidFill>
                <a:latin typeface="+mn-lt"/>
                <a:cs typeface="Times New Roman" pitchFamily="18" charset="0"/>
              </a:rPr>
              <a:t>ass </a:t>
            </a:r>
            <a:r>
              <a:rPr lang="en-US" sz="2400" b="1" dirty="0">
                <a:solidFill>
                  <a:schemeClr val="tx1"/>
                </a:solidFill>
                <a:latin typeface="+mn-lt"/>
                <a:cs typeface="Times New Roman" pitchFamily="18" charset="0"/>
              </a:rPr>
              <a:t>u</a:t>
            </a:r>
            <a:r>
              <a:rPr lang="en-US" sz="100" b="1" dirty="0">
                <a:solidFill>
                  <a:schemeClr val="tx1"/>
                </a:solidFill>
                <a:latin typeface="+mn-lt"/>
                <a:cs typeface="Times New Roman" pitchFamily="18" charset="0"/>
              </a:rPr>
              <a:t>nit</a:t>
            </a:r>
            <a:endParaRPr lang="en-IN" sz="100" b="1" dirty="0">
              <a:solidFill>
                <a:schemeClr val="tx1"/>
              </a:solidFill>
              <a:latin typeface="+mn-lt"/>
              <a:cs typeface="Times New Roman" pitchFamily="18" charset="0"/>
            </a:endParaRPr>
          </a:p>
        </p:txBody>
      </p:sp>
      <p:sp>
        <p:nvSpPr>
          <p:cNvPr id="14" name="Content Placeholder 13">
            <a:extLst>
              <a:ext uri="{FF2B5EF4-FFF2-40B4-BE49-F238E27FC236}">
                <a16:creationId xmlns:a16="http://schemas.microsoft.com/office/drawing/2014/main" id="{22D22800-334C-46DC-988D-6B0B60F96036}"/>
              </a:ext>
            </a:extLst>
          </p:cNvPr>
          <p:cNvSpPr>
            <a:spLocks noGrp="1"/>
          </p:cNvSpPr>
          <p:nvPr>
            <p:ph sz="quarter" idx="25"/>
          </p:nvPr>
        </p:nvSpPr>
        <p:spPr>
          <a:xfrm>
            <a:off x="457201" y="5472051"/>
            <a:ext cx="1742791" cy="465286"/>
          </a:xfrm>
        </p:spPr>
        <p:txBody>
          <a:bodyPr/>
          <a:lstStyle/>
          <a:p>
            <a:pPr marL="0" indent="0">
              <a:buNone/>
            </a:pPr>
            <a:r>
              <a:rPr lang="en-US" sz="2400" b="1" dirty="0">
                <a:solidFill>
                  <a:schemeClr val="tx2"/>
                </a:solidFill>
                <a:latin typeface="+mn-lt"/>
                <a:cs typeface="Times New Roman" pitchFamily="18" charset="0"/>
              </a:rPr>
              <a:t>E.</a:t>
            </a:r>
            <a:r>
              <a:rPr lang="en-US" sz="2400" b="1" dirty="0">
                <a:latin typeface="+mn-lt"/>
                <a:cs typeface="Times New Roman" pitchFamily="18" charset="0"/>
              </a:rPr>
              <a:t> </a:t>
            </a:r>
            <a:r>
              <a:rPr lang="en-US" sz="2400" dirty="0">
                <a:latin typeface="+mn-lt"/>
                <a:cs typeface="Times New Roman" pitchFamily="18" charset="0"/>
              </a:rPr>
              <a:t>iron</a:t>
            </a:r>
            <a:endParaRPr lang="en-IN" sz="2400" dirty="0">
              <a:latin typeface="+mn-lt"/>
            </a:endParaRPr>
          </a:p>
        </p:txBody>
      </p:sp>
      <p:sp>
        <p:nvSpPr>
          <p:cNvPr id="15" name="Content Placeholder 14">
            <a:extLst>
              <a:ext uri="{FF2B5EF4-FFF2-40B4-BE49-F238E27FC236}">
                <a16:creationId xmlns:a16="http://schemas.microsoft.com/office/drawing/2014/main" id="{A2BEC39F-AB3A-48C1-A107-626DB6CE9A1A}"/>
              </a:ext>
            </a:extLst>
          </p:cNvPr>
          <p:cNvSpPr>
            <a:spLocks noGrp="1"/>
          </p:cNvSpPr>
          <p:nvPr>
            <p:ph sz="quarter" idx="26"/>
          </p:nvPr>
        </p:nvSpPr>
        <p:spPr>
          <a:xfrm>
            <a:off x="4182701" y="5510655"/>
            <a:ext cx="4500922" cy="426681"/>
          </a:xfrm>
        </p:spPr>
        <p:txBody>
          <a:bodyPr/>
          <a:lstStyle/>
          <a:p>
            <a:pPr marL="0" indent="0">
              <a:buNone/>
            </a:pPr>
            <a:r>
              <a:rPr lang="en-US" sz="2400" b="1" dirty="0">
                <a:solidFill>
                  <a:schemeClr val="tx1"/>
                </a:solidFill>
                <a:latin typeface="+mn-lt"/>
                <a:cs typeface="Times New Roman" pitchFamily="18" charset="0"/>
              </a:rPr>
              <a:t>55.85 a</a:t>
            </a:r>
            <a:r>
              <a:rPr lang="en-US" sz="100" b="1" dirty="0">
                <a:solidFill>
                  <a:schemeClr val="tx1"/>
                </a:solidFill>
                <a:latin typeface="+mn-lt"/>
                <a:cs typeface="Times New Roman" pitchFamily="18" charset="0"/>
              </a:rPr>
              <a:t>tomic </a:t>
            </a:r>
            <a:r>
              <a:rPr lang="en-US" sz="2400" b="1" dirty="0">
                <a:solidFill>
                  <a:schemeClr val="tx1"/>
                </a:solidFill>
                <a:latin typeface="+mn-lt"/>
                <a:cs typeface="Times New Roman" pitchFamily="18" charset="0"/>
              </a:rPr>
              <a:t>m</a:t>
            </a:r>
            <a:r>
              <a:rPr lang="en-US" sz="100" b="1" dirty="0">
                <a:solidFill>
                  <a:schemeClr val="tx1"/>
                </a:solidFill>
                <a:latin typeface="+mn-lt"/>
                <a:cs typeface="Times New Roman" pitchFamily="18" charset="0"/>
              </a:rPr>
              <a:t>ass </a:t>
            </a:r>
            <a:r>
              <a:rPr lang="en-US" sz="2400" b="1" dirty="0">
                <a:solidFill>
                  <a:schemeClr val="tx1"/>
                </a:solidFill>
                <a:latin typeface="+mn-lt"/>
                <a:cs typeface="Times New Roman" pitchFamily="18" charset="0"/>
              </a:rPr>
              <a:t>u</a:t>
            </a:r>
            <a:r>
              <a:rPr lang="en-US" sz="100" b="1" dirty="0">
                <a:solidFill>
                  <a:schemeClr val="tx1"/>
                </a:solidFill>
                <a:latin typeface="+mn-lt"/>
                <a:cs typeface="Times New Roman" pitchFamily="18" charset="0"/>
              </a:rPr>
              <a:t>nit</a:t>
            </a:r>
            <a:endParaRPr lang="en-IN" sz="100" b="1" dirty="0">
              <a:solidFill>
                <a:schemeClr val="tx1"/>
              </a:solidFill>
              <a:latin typeface="+mn-lt"/>
              <a:cs typeface="Times New Roman" pitchFamily="18" charset="0"/>
            </a:endParaRPr>
          </a:p>
        </p:txBody>
      </p:sp>
    </p:spTree>
    <p:extLst>
      <p:ext uri="{BB962C8B-B14F-4D97-AF65-F5344CB8AC3E}">
        <p14:creationId xmlns:p14="http://schemas.microsoft.com/office/powerpoint/2010/main" val="2650472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B24C-7D64-48F9-B82D-569B77BAFF95}"/>
              </a:ext>
            </a:extLst>
          </p:cNvPr>
          <p:cNvSpPr>
            <a:spLocks noGrp="1"/>
          </p:cNvSpPr>
          <p:nvPr>
            <p:ph type="title"/>
          </p:nvPr>
        </p:nvSpPr>
        <p:spPr/>
        <p:txBody>
          <a:bodyPr/>
          <a:lstStyle/>
          <a:p>
            <a:r>
              <a:rPr lang="en-IN" dirty="0"/>
              <a:t>Isotopes and Atomic Mass</a:t>
            </a:r>
          </a:p>
        </p:txBody>
      </p:sp>
      <p:sp>
        <p:nvSpPr>
          <p:cNvPr id="4" name="Content Placeholder 3">
            <a:extLst>
              <a:ext uri="{FF2B5EF4-FFF2-40B4-BE49-F238E27FC236}">
                <a16:creationId xmlns:a16="http://schemas.microsoft.com/office/drawing/2014/main" id="{7A26AEA0-6354-4FBC-89A9-70564404E8EA}"/>
              </a:ext>
            </a:extLst>
          </p:cNvPr>
          <p:cNvSpPr>
            <a:spLocks noGrp="1"/>
          </p:cNvSpPr>
          <p:nvPr>
            <p:ph sz="quarter" idx="14"/>
          </p:nvPr>
        </p:nvSpPr>
        <p:spPr>
          <a:xfrm>
            <a:off x="457200" y="1556110"/>
            <a:ext cx="8294914" cy="780690"/>
          </a:xfrm>
        </p:spPr>
        <p:txBody>
          <a:bodyPr/>
          <a:lstStyle/>
          <a:p>
            <a:pPr marL="432" indent="0">
              <a:buNone/>
            </a:pPr>
            <a:r>
              <a:rPr lang="en-IN" sz="2400" dirty="0"/>
              <a:t>Most elements have two or more isotopes that contribute to the atomic mass of that element.</a:t>
            </a:r>
          </a:p>
        </p:txBody>
      </p:sp>
      <p:sp>
        <p:nvSpPr>
          <p:cNvPr id="5" name="Content Placeholder 4">
            <a:extLst>
              <a:ext uri="{FF2B5EF4-FFF2-40B4-BE49-F238E27FC236}">
                <a16:creationId xmlns:a16="http://schemas.microsoft.com/office/drawing/2014/main" id="{BE9D65D8-E28A-4FBA-AC76-69830F7881C4}"/>
              </a:ext>
            </a:extLst>
          </p:cNvPr>
          <p:cNvSpPr>
            <a:spLocks noGrp="1"/>
          </p:cNvSpPr>
          <p:nvPr>
            <p:ph sz="quarter" idx="15"/>
          </p:nvPr>
        </p:nvSpPr>
        <p:spPr>
          <a:xfrm>
            <a:off x="457200" y="2485011"/>
            <a:ext cx="6828971" cy="432359"/>
          </a:xfrm>
        </p:spPr>
        <p:txBody>
          <a:bodyPr/>
          <a:lstStyle/>
          <a:p>
            <a:pPr marL="432" indent="0">
              <a:buNone/>
            </a:pPr>
            <a:r>
              <a:rPr lang="en-IN" sz="2400" b="1" dirty="0"/>
              <a:t>Table 4.8</a:t>
            </a:r>
            <a:r>
              <a:rPr lang="en-IN" sz="2400" dirty="0"/>
              <a:t> The Atomic Mass of Some Elements</a:t>
            </a:r>
          </a:p>
        </p:txBody>
      </p:sp>
      <p:graphicFrame>
        <p:nvGraphicFramePr>
          <p:cNvPr id="49" name="Table 49">
            <a:extLst>
              <a:ext uri="{FF2B5EF4-FFF2-40B4-BE49-F238E27FC236}">
                <a16:creationId xmlns:a16="http://schemas.microsoft.com/office/drawing/2014/main" id="{CCD8734B-EDE2-4A88-A9BB-FBF2398FEBFF}"/>
              </a:ext>
            </a:extLst>
          </p:cNvPr>
          <p:cNvGraphicFramePr>
            <a:graphicFrameLocks noGrp="1"/>
          </p:cNvGraphicFramePr>
          <p:nvPr>
            <p:ph sz="quarter" idx="16"/>
            <p:extLst/>
          </p:nvPr>
        </p:nvGraphicFramePr>
        <p:xfrm>
          <a:off x="457200" y="3050720"/>
          <a:ext cx="8062688" cy="3148120"/>
        </p:xfrm>
        <a:graphic>
          <a:graphicData uri="http://schemas.openxmlformats.org/drawingml/2006/table">
            <a:tbl>
              <a:tblPr firstRow="1" bandRow="1">
                <a:tableStyleId>{40F9630F-82C1-40B7-BC3A-925EFCFF5E92}</a:tableStyleId>
              </a:tblPr>
              <a:tblGrid>
                <a:gridCol w="1400629">
                  <a:extLst>
                    <a:ext uri="{9D8B030D-6E8A-4147-A177-3AD203B41FA5}">
                      <a16:colId xmlns:a16="http://schemas.microsoft.com/office/drawing/2014/main" val="2472984431"/>
                    </a:ext>
                  </a:extLst>
                </a:gridCol>
                <a:gridCol w="2046514">
                  <a:extLst>
                    <a:ext uri="{9D8B030D-6E8A-4147-A177-3AD203B41FA5}">
                      <a16:colId xmlns:a16="http://schemas.microsoft.com/office/drawing/2014/main" val="937270335"/>
                    </a:ext>
                  </a:extLst>
                </a:gridCol>
                <a:gridCol w="1698171">
                  <a:extLst>
                    <a:ext uri="{9D8B030D-6E8A-4147-A177-3AD203B41FA5}">
                      <a16:colId xmlns:a16="http://schemas.microsoft.com/office/drawing/2014/main" val="2893235165"/>
                    </a:ext>
                  </a:extLst>
                </a:gridCol>
                <a:gridCol w="2917374">
                  <a:extLst>
                    <a:ext uri="{9D8B030D-6E8A-4147-A177-3AD203B41FA5}">
                      <a16:colId xmlns:a16="http://schemas.microsoft.com/office/drawing/2014/main" val="1785305494"/>
                    </a:ext>
                  </a:extLst>
                </a:gridCol>
              </a:tblGrid>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Element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Atomic Symbols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Atomic Mass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Most Abundant Isotope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2603729"/>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Lithium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6, sub 3, L i. Super 7, sub 3, L i.</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6.941 a</a:t>
                      </a:r>
                      <a:r>
                        <a:rPr lang="en-IN" sz="100" b="0" i="0" u="none" strike="noStrike" cap="none" baseline="0" dirty="0">
                          <a:solidFill>
                            <a:schemeClr val="tx1"/>
                          </a:solidFill>
                          <a:latin typeface="+mn-lt"/>
                          <a:ea typeface="+mn-ea"/>
                          <a:cs typeface="+mn-cs"/>
                          <a:sym typeface="Arial"/>
                        </a:rPr>
                        <a:t>tomic </a:t>
                      </a:r>
                      <a:r>
                        <a:rPr lang="en-IN" sz="18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ass </a:t>
                      </a:r>
                      <a:r>
                        <a:rPr lang="en-IN" sz="1800" b="0" i="0" u="none" strike="noStrike" cap="none" baseline="0" dirty="0">
                          <a:solidFill>
                            <a:schemeClr val="tx1"/>
                          </a:solidFill>
                          <a:latin typeface="+mn-lt"/>
                          <a:ea typeface="+mn-ea"/>
                          <a:cs typeface="+mn-cs"/>
                          <a:sym typeface="Arial"/>
                        </a:rPr>
                        <a:t>u</a:t>
                      </a:r>
                      <a:r>
                        <a:rPr lang="en-IN" sz="100" b="0" i="0" u="none" strike="noStrike" cap="none" baseline="0" dirty="0">
                          <a:solidFill>
                            <a:schemeClr val="tx1"/>
                          </a:solidFill>
                          <a:latin typeface="+mn-lt"/>
                          <a:ea typeface="+mn-ea"/>
                          <a:cs typeface="+mn-cs"/>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00" dirty="0">
                          <a:solidFill>
                            <a:schemeClr val="tx1"/>
                          </a:solidFill>
                          <a:latin typeface="+mn-lt"/>
                        </a:rPr>
                        <a:t>Super 7, sub 3, L i</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3290092"/>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Carbon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12, sub 6, C. Super 13, sub 6, C. Super 14, sub 6, C.</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12.01 a</a:t>
                      </a:r>
                      <a:r>
                        <a:rPr lang="en-IN" sz="100" b="1" i="0" u="none" strike="noStrike" cap="none" dirty="0">
                          <a:solidFill>
                            <a:schemeClr val="tx1"/>
                          </a:solidFill>
                          <a:latin typeface="+mn-lt"/>
                          <a:ea typeface="Arial"/>
                          <a:cs typeface="Times New Roman" pitchFamily="18" charset="0"/>
                          <a:sym typeface="Arial"/>
                        </a:rPr>
                        <a:t>tomic </a:t>
                      </a:r>
                      <a:r>
                        <a:rPr lang="en-IN" sz="1800" b="0" i="0" u="none" strike="noStrike" cap="none" baseline="0" dirty="0">
                          <a:solidFill>
                            <a:schemeClr val="tx1"/>
                          </a:solidFill>
                          <a:latin typeface="+mn-lt"/>
                          <a:ea typeface="+mn-ea"/>
                          <a:cs typeface="+mn-cs"/>
                          <a:sym typeface="Arial"/>
                        </a:rPr>
                        <a:t>m</a:t>
                      </a:r>
                      <a:r>
                        <a:rPr lang="en-IN" sz="100" b="1" i="0" u="none" strike="noStrike" cap="none" dirty="0">
                          <a:solidFill>
                            <a:schemeClr val="tx1"/>
                          </a:solidFill>
                          <a:latin typeface="+mn-lt"/>
                          <a:ea typeface="Arial"/>
                          <a:cs typeface="Times New Roman" pitchFamily="18" charset="0"/>
                          <a:sym typeface="Arial"/>
                        </a:rPr>
                        <a:t>ass </a:t>
                      </a:r>
                      <a:r>
                        <a:rPr lang="en-IN" sz="1800" b="0" i="0" u="none" strike="noStrike" cap="none" baseline="0" dirty="0">
                          <a:solidFill>
                            <a:schemeClr val="tx1"/>
                          </a:solidFill>
                          <a:latin typeface="+mn-lt"/>
                          <a:ea typeface="+mn-ea"/>
                          <a:cs typeface="+mn-cs"/>
                          <a:sym typeface="Arial"/>
                        </a:rPr>
                        <a:t>u</a:t>
                      </a:r>
                      <a:r>
                        <a:rPr lang="en-IN" sz="100" b="1" i="0" u="none" strike="noStrike" cap="none" dirty="0">
                          <a:solidFill>
                            <a:schemeClr val="tx1"/>
                          </a:solidFill>
                          <a:latin typeface="+mn-lt"/>
                          <a:ea typeface="Arial"/>
                          <a:cs typeface="Times New Roman" pitchFamily="18" charset="0"/>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00" dirty="0">
                          <a:solidFill>
                            <a:schemeClr val="tx1"/>
                          </a:solidFill>
                          <a:latin typeface="+mn-lt"/>
                        </a:rPr>
                        <a:t>Super 12, sub 6, C</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2295619"/>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Oxygen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16, sub 8, O. Super 17, sub 8, O. Super 18, sub 8, O.</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16.00 a</a:t>
                      </a:r>
                      <a:r>
                        <a:rPr lang="en-IN" sz="100" b="1" i="0" u="none" strike="noStrike" cap="none" dirty="0">
                          <a:solidFill>
                            <a:schemeClr val="tx1"/>
                          </a:solidFill>
                          <a:latin typeface="+mn-lt"/>
                          <a:ea typeface="Arial"/>
                          <a:cs typeface="Times New Roman" pitchFamily="18" charset="0"/>
                          <a:sym typeface="Arial"/>
                        </a:rPr>
                        <a:t>tomic </a:t>
                      </a:r>
                      <a:r>
                        <a:rPr lang="en-IN" sz="1800" b="0" i="0" u="none" strike="noStrike" cap="none" baseline="0" dirty="0">
                          <a:solidFill>
                            <a:schemeClr val="tx1"/>
                          </a:solidFill>
                          <a:latin typeface="+mn-lt"/>
                          <a:ea typeface="+mn-ea"/>
                          <a:cs typeface="+mn-cs"/>
                          <a:sym typeface="Arial"/>
                        </a:rPr>
                        <a:t>m</a:t>
                      </a:r>
                      <a:r>
                        <a:rPr lang="en-IN" sz="100" b="1" i="0" u="none" strike="noStrike" cap="none" dirty="0">
                          <a:solidFill>
                            <a:schemeClr val="tx1"/>
                          </a:solidFill>
                          <a:latin typeface="+mn-lt"/>
                          <a:ea typeface="Arial"/>
                          <a:cs typeface="Times New Roman" pitchFamily="18" charset="0"/>
                          <a:sym typeface="Arial"/>
                        </a:rPr>
                        <a:t>ass </a:t>
                      </a:r>
                      <a:r>
                        <a:rPr lang="en-IN" sz="1800" b="0" i="0" u="none" strike="noStrike" cap="none" baseline="0" dirty="0">
                          <a:solidFill>
                            <a:schemeClr val="tx1"/>
                          </a:solidFill>
                          <a:latin typeface="+mn-lt"/>
                          <a:ea typeface="+mn-ea"/>
                          <a:cs typeface="+mn-cs"/>
                          <a:sym typeface="Arial"/>
                        </a:rPr>
                        <a:t>u</a:t>
                      </a:r>
                      <a:r>
                        <a:rPr lang="en-IN" sz="100" b="1" i="0" u="none" strike="noStrike" cap="none" dirty="0">
                          <a:solidFill>
                            <a:schemeClr val="tx1"/>
                          </a:solidFill>
                          <a:latin typeface="+mn-lt"/>
                          <a:ea typeface="Arial"/>
                          <a:cs typeface="Times New Roman" pitchFamily="18" charset="0"/>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00" dirty="0">
                          <a:solidFill>
                            <a:schemeClr val="tx1"/>
                          </a:solidFill>
                          <a:latin typeface="+mn-lt"/>
                        </a:rPr>
                        <a:t>Super 16, sub 8, O</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0746974"/>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Fluorine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19, sub 9, F.</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19.00 a</a:t>
                      </a:r>
                      <a:r>
                        <a:rPr lang="en-IN" sz="100" b="1" i="0" u="none" strike="noStrike" cap="none" dirty="0">
                          <a:solidFill>
                            <a:schemeClr val="tx1"/>
                          </a:solidFill>
                          <a:latin typeface="+mn-lt"/>
                          <a:ea typeface="Arial"/>
                          <a:cs typeface="Times New Roman" pitchFamily="18" charset="0"/>
                          <a:sym typeface="Arial"/>
                        </a:rPr>
                        <a:t>tomic </a:t>
                      </a:r>
                      <a:r>
                        <a:rPr lang="en-IN" sz="1800" b="0" i="0" u="none" strike="noStrike" cap="none" baseline="0" dirty="0">
                          <a:solidFill>
                            <a:schemeClr val="tx1"/>
                          </a:solidFill>
                          <a:latin typeface="+mn-lt"/>
                          <a:ea typeface="+mn-ea"/>
                          <a:cs typeface="+mn-cs"/>
                          <a:sym typeface="Arial"/>
                        </a:rPr>
                        <a:t>m</a:t>
                      </a:r>
                      <a:r>
                        <a:rPr lang="en-IN" sz="100" b="1" i="0" u="none" strike="noStrike" cap="none" dirty="0">
                          <a:solidFill>
                            <a:schemeClr val="tx1"/>
                          </a:solidFill>
                          <a:latin typeface="+mn-lt"/>
                          <a:ea typeface="Arial"/>
                          <a:cs typeface="Times New Roman" pitchFamily="18" charset="0"/>
                          <a:sym typeface="Arial"/>
                        </a:rPr>
                        <a:t>ass </a:t>
                      </a:r>
                      <a:r>
                        <a:rPr lang="en-IN" sz="1800" b="0" i="0" u="none" strike="noStrike" cap="none" baseline="0" dirty="0">
                          <a:solidFill>
                            <a:schemeClr val="tx1"/>
                          </a:solidFill>
                          <a:latin typeface="+mn-lt"/>
                          <a:ea typeface="+mn-ea"/>
                          <a:cs typeface="+mn-cs"/>
                          <a:sym typeface="Arial"/>
                        </a:rPr>
                        <a:t>u</a:t>
                      </a:r>
                      <a:r>
                        <a:rPr lang="en-IN" sz="100" b="1" i="0" u="none" strike="noStrike" cap="none" dirty="0">
                          <a:solidFill>
                            <a:schemeClr val="tx1"/>
                          </a:solidFill>
                          <a:latin typeface="+mn-lt"/>
                          <a:ea typeface="Arial"/>
                          <a:cs typeface="Times New Roman" pitchFamily="18" charset="0"/>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Super 19, sub 9, F</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0451206"/>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Sulfur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32, sub 16, S. Super 33, sub 16, S. Super 34, sub 16, S. Super 36, sub 16, S.</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32.07 a</a:t>
                      </a:r>
                      <a:r>
                        <a:rPr lang="en-IN" sz="100" b="1" i="0" u="none" strike="noStrike" cap="none" dirty="0">
                          <a:solidFill>
                            <a:schemeClr val="tx1"/>
                          </a:solidFill>
                          <a:latin typeface="+mn-lt"/>
                          <a:ea typeface="Arial"/>
                          <a:cs typeface="Times New Roman" pitchFamily="18" charset="0"/>
                          <a:sym typeface="Arial"/>
                        </a:rPr>
                        <a:t>tomic </a:t>
                      </a:r>
                      <a:r>
                        <a:rPr lang="en-IN" sz="1800" b="0" i="0" u="none" strike="noStrike" cap="none" baseline="0" dirty="0">
                          <a:solidFill>
                            <a:schemeClr val="tx1"/>
                          </a:solidFill>
                          <a:latin typeface="+mn-lt"/>
                          <a:ea typeface="+mn-ea"/>
                          <a:cs typeface="+mn-cs"/>
                          <a:sym typeface="Arial"/>
                        </a:rPr>
                        <a:t>m</a:t>
                      </a:r>
                      <a:r>
                        <a:rPr lang="en-IN" sz="100" b="1" i="0" u="none" strike="noStrike" cap="none" dirty="0">
                          <a:solidFill>
                            <a:schemeClr val="tx1"/>
                          </a:solidFill>
                          <a:latin typeface="+mn-lt"/>
                          <a:ea typeface="Arial"/>
                          <a:cs typeface="Times New Roman" pitchFamily="18" charset="0"/>
                          <a:sym typeface="Arial"/>
                        </a:rPr>
                        <a:t>ass </a:t>
                      </a:r>
                      <a:r>
                        <a:rPr lang="en-IN" sz="1800" b="0" i="0" u="none" strike="noStrike" cap="none" baseline="0" dirty="0">
                          <a:solidFill>
                            <a:schemeClr val="tx1"/>
                          </a:solidFill>
                          <a:latin typeface="+mn-lt"/>
                          <a:ea typeface="+mn-ea"/>
                          <a:cs typeface="+mn-cs"/>
                          <a:sym typeface="Arial"/>
                        </a:rPr>
                        <a:t>u</a:t>
                      </a:r>
                      <a:r>
                        <a:rPr lang="en-IN" sz="100" b="1" i="0" u="none" strike="noStrike" cap="none" dirty="0">
                          <a:solidFill>
                            <a:schemeClr val="tx1"/>
                          </a:solidFill>
                          <a:latin typeface="+mn-lt"/>
                          <a:ea typeface="Arial"/>
                          <a:cs typeface="Times New Roman" pitchFamily="18" charset="0"/>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00" dirty="0">
                          <a:solidFill>
                            <a:schemeClr val="tx1"/>
                          </a:solidFill>
                          <a:latin typeface="+mn-lt"/>
                        </a:rPr>
                        <a:t>Super 32, sub 16, S</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28516"/>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Potassium</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39, sub 19, K. Super 40, sub 19, K. Super 41, sub 19, K.</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39.10 a</a:t>
                      </a:r>
                      <a:r>
                        <a:rPr lang="en-IN" sz="100" b="1" i="0" u="none" strike="noStrike" cap="none" dirty="0">
                          <a:solidFill>
                            <a:schemeClr val="tx1"/>
                          </a:solidFill>
                          <a:latin typeface="+mn-lt"/>
                          <a:ea typeface="Arial"/>
                          <a:cs typeface="Times New Roman" pitchFamily="18" charset="0"/>
                          <a:sym typeface="Arial"/>
                        </a:rPr>
                        <a:t>tomic </a:t>
                      </a:r>
                      <a:r>
                        <a:rPr lang="en-IN" sz="1800" b="0" i="0" u="none" strike="noStrike" cap="none" baseline="0" dirty="0">
                          <a:solidFill>
                            <a:schemeClr val="tx1"/>
                          </a:solidFill>
                          <a:latin typeface="+mn-lt"/>
                          <a:ea typeface="+mn-ea"/>
                          <a:cs typeface="+mn-cs"/>
                          <a:sym typeface="Arial"/>
                        </a:rPr>
                        <a:t>m</a:t>
                      </a:r>
                      <a:r>
                        <a:rPr lang="en-IN" sz="100" b="1" i="0" u="none" strike="noStrike" cap="none" dirty="0">
                          <a:solidFill>
                            <a:schemeClr val="tx1"/>
                          </a:solidFill>
                          <a:latin typeface="+mn-lt"/>
                          <a:ea typeface="Arial"/>
                          <a:cs typeface="Times New Roman" pitchFamily="18" charset="0"/>
                          <a:sym typeface="Arial"/>
                        </a:rPr>
                        <a:t>ass </a:t>
                      </a:r>
                      <a:r>
                        <a:rPr lang="en-IN" sz="1800" b="0" i="0" u="none" strike="noStrike" cap="none" baseline="0" dirty="0">
                          <a:solidFill>
                            <a:schemeClr val="tx1"/>
                          </a:solidFill>
                          <a:latin typeface="+mn-lt"/>
                          <a:ea typeface="+mn-ea"/>
                          <a:cs typeface="+mn-cs"/>
                          <a:sym typeface="Arial"/>
                        </a:rPr>
                        <a:t>u</a:t>
                      </a:r>
                      <a:r>
                        <a:rPr lang="en-IN" sz="100" b="1" i="0" u="none" strike="noStrike" cap="none" dirty="0">
                          <a:solidFill>
                            <a:schemeClr val="tx1"/>
                          </a:solidFill>
                          <a:latin typeface="+mn-lt"/>
                          <a:ea typeface="Arial"/>
                          <a:cs typeface="Times New Roman" pitchFamily="18" charset="0"/>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Super 39, sub 19, K</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297455"/>
                  </a:ext>
                </a:extLst>
              </a:tr>
              <a:tr h="393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Copper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00" b="0" i="0" u="none" strike="noStrike" cap="none" dirty="0">
                          <a:solidFill>
                            <a:schemeClr val="tx1"/>
                          </a:solidFill>
                          <a:effectLst/>
                          <a:latin typeface="+mn-lt"/>
                          <a:ea typeface="+mn-ea"/>
                          <a:cs typeface="+mn-cs"/>
                          <a:sym typeface="Arial"/>
                        </a:rPr>
                        <a:t>Super 63, sub 29, C u. Super 65, sub 29, C u.</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63.55 a</a:t>
                      </a:r>
                      <a:r>
                        <a:rPr lang="en-IN" sz="100" b="1" i="0" u="none" strike="noStrike" cap="none" dirty="0">
                          <a:solidFill>
                            <a:schemeClr val="tx1"/>
                          </a:solidFill>
                          <a:latin typeface="+mn-lt"/>
                          <a:ea typeface="Arial"/>
                          <a:cs typeface="Times New Roman" pitchFamily="18" charset="0"/>
                          <a:sym typeface="Arial"/>
                        </a:rPr>
                        <a:t>tomic </a:t>
                      </a:r>
                      <a:r>
                        <a:rPr lang="en-IN" sz="1800" b="0" i="0" u="none" strike="noStrike" cap="none" baseline="0" dirty="0">
                          <a:solidFill>
                            <a:schemeClr val="tx1"/>
                          </a:solidFill>
                          <a:latin typeface="+mn-lt"/>
                          <a:ea typeface="+mn-ea"/>
                          <a:cs typeface="+mn-cs"/>
                          <a:sym typeface="Arial"/>
                        </a:rPr>
                        <a:t>m</a:t>
                      </a:r>
                      <a:r>
                        <a:rPr lang="en-IN" sz="100" b="1" i="0" u="none" strike="noStrike" cap="none" dirty="0">
                          <a:solidFill>
                            <a:schemeClr val="tx1"/>
                          </a:solidFill>
                          <a:latin typeface="+mn-lt"/>
                          <a:ea typeface="Arial"/>
                          <a:cs typeface="Times New Roman" pitchFamily="18" charset="0"/>
                          <a:sym typeface="Arial"/>
                        </a:rPr>
                        <a:t>ass </a:t>
                      </a:r>
                      <a:r>
                        <a:rPr lang="en-IN" sz="1800" b="0" i="0" u="none" strike="noStrike" cap="none" baseline="0" dirty="0">
                          <a:solidFill>
                            <a:schemeClr val="tx1"/>
                          </a:solidFill>
                          <a:latin typeface="+mn-lt"/>
                          <a:ea typeface="+mn-ea"/>
                          <a:cs typeface="+mn-cs"/>
                          <a:sym typeface="Arial"/>
                        </a:rPr>
                        <a:t>u</a:t>
                      </a:r>
                      <a:r>
                        <a:rPr lang="en-IN" sz="100" b="1" i="0" u="none" strike="noStrike" cap="none" dirty="0">
                          <a:solidFill>
                            <a:schemeClr val="tx1"/>
                          </a:solidFill>
                          <a:latin typeface="+mn-lt"/>
                          <a:ea typeface="Arial"/>
                          <a:cs typeface="Times New Roman" pitchFamily="18" charset="0"/>
                          <a:sym typeface="Arial"/>
                        </a:rPr>
                        <a:t>nit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00" dirty="0">
                          <a:solidFill>
                            <a:schemeClr val="tx1"/>
                          </a:solidFill>
                          <a:latin typeface="+mn-lt"/>
                        </a:rPr>
                        <a:t>Super 63, sub 29, C u</a:t>
                      </a:r>
                      <a:endParaRPr lang="en-IN" sz="100"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0281327"/>
                  </a:ext>
                </a:extLst>
              </a:tr>
            </a:tbl>
          </a:graphicData>
        </a:graphic>
      </p:graphicFrame>
      <p:graphicFrame>
        <p:nvGraphicFramePr>
          <p:cNvPr id="51" name="Object 50">
            <a:extLst>
              <a:ext uri="{FF2B5EF4-FFF2-40B4-BE49-F238E27FC236}">
                <a16:creationId xmlns:a16="http://schemas.microsoft.com/office/drawing/2014/main" id="{B2D3FF34-47B2-4B7A-BB60-A36C0C206A9F}"/>
              </a:ext>
              <a:ext uri="{C183D7F6-B498-43B3-948B-1728B52AA6E4}">
                <adec:decorative xmlns:adec="http://schemas.microsoft.com/office/drawing/2017/decorative" val="1"/>
              </a:ext>
            </a:extLst>
          </p:cNvPr>
          <p:cNvGraphicFramePr>
            <a:graphicFrameLocks noChangeAspect="1"/>
          </p:cNvGraphicFramePr>
          <p:nvPr>
            <p:extLst/>
          </p:nvPr>
        </p:nvGraphicFramePr>
        <p:xfrm>
          <a:off x="1947790" y="3458237"/>
          <a:ext cx="655338" cy="333417"/>
        </p:xfrm>
        <a:graphic>
          <a:graphicData uri="http://schemas.openxmlformats.org/presentationml/2006/ole">
            <mc:AlternateContent xmlns:mc="http://schemas.openxmlformats.org/markup-compatibility/2006">
              <mc:Choice xmlns:v="urn:schemas-microsoft-com:vml" Requires="v">
                <p:oleObj spid="_x0000_s17410" name="Equation" r:id="rId3" imgW="723600" imgH="368280" progId="Equation.DSMT4">
                  <p:embed/>
                </p:oleObj>
              </mc:Choice>
              <mc:Fallback>
                <p:oleObj name="Equation" r:id="rId3" imgW="723600" imgH="368280" progId="Equation.DSMT4">
                  <p:embed/>
                  <p:pic>
                    <p:nvPicPr>
                      <p:cNvPr id="51" name="Object 50">
                        <a:extLst>
                          <a:ext uri="{FF2B5EF4-FFF2-40B4-BE49-F238E27FC236}">
                            <a16:creationId xmlns:a16="http://schemas.microsoft.com/office/drawing/2014/main" id="{B2D3FF34-47B2-4B7A-BB60-A36C0C206A9F}"/>
                          </a:ext>
                          <a:ext uri="{C183D7F6-B498-43B3-948B-1728B52AA6E4}">
                            <adec:decorative xmlns:adec="http://schemas.microsoft.com/office/drawing/2017/decorative" val="1"/>
                          </a:ext>
                        </a:extLst>
                      </p:cNvPr>
                      <p:cNvPicPr/>
                      <p:nvPr/>
                    </p:nvPicPr>
                    <p:blipFill>
                      <a:blip r:embed="rId4"/>
                      <a:stretch>
                        <a:fillRect/>
                      </a:stretch>
                    </p:blipFill>
                    <p:spPr>
                      <a:xfrm>
                        <a:off x="1947790" y="3458237"/>
                        <a:ext cx="655338" cy="333417"/>
                      </a:xfrm>
                      <a:prstGeom prst="rect">
                        <a:avLst/>
                      </a:prstGeom>
                      <a:solidFill>
                        <a:schemeClr val="bg1"/>
                      </a:solidFill>
                    </p:spPr>
                  </p:pic>
                </p:oleObj>
              </mc:Fallback>
            </mc:AlternateContent>
          </a:graphicData>
        </a:graphic>
      </p:graphicFrame>
      <p:graphicFrame>
        <p:nvGraphicFramePr>
          <p:cNvPr id="52" name="Object 51">
            <a:extLst>
              <a:ext uri="{FF2B5EF4-FFF2-40B4-BE49-F238E27FC236}">
                <a16:creationId xmlns:a16="http://schemas.microsoft.com/office/drawing/2014/main" id="{8168A0FD-6F90-4910-B4B3-3E16F247472F}"/>
              </a:ext>
              <a:ext uri="{C183D7F6-B498-43B3-948B-1728B52AA6E4}">
                <adec:decorative xmlns:adec="http://schemas.microsoft.com/office/drawing/2017/decorative" val="1"/>
              </a:ext>
            </a:extLst>
          </p:cNvPr>
          <p:cNvGraphicFramePr>
            <a:graphicFrameLocks noChangeAspect="1"/>
          </p:cNvGraphicFramePr>
          <p:nvPr>
            <p:extLst/>
          </p:nvPr>
        </p:nvGraphicFramePr>
        <p:xfrm>
          <a:off x="5714439" y="3464375"/>
          <a:ext cx="287338" cy="333375"/>
        </p:xfrm>
        <a:graphic>
          <a:graphicData uri="http://schemas.openxmlformats.org/presentationml/2006/ole">
            <mc:AlternateContent xmlns:mc="http://schemas.openxmlformats.org/markup-compatibility/2006">
              <mc:Choice xmlns:v="urn:schemas-microsoft-com:vml" Requires="v">
                <p:oleObj spid="_x0000_s17411" name="Equation" r:id="rId5" imgW="317160" imgH="368280" progId="Equation.DSMT4">
                  <p:embed/>
                </p:oleObj>
              </mc:Choice>
              <mc:Fallback>
                <p:oleObj name="Equation" r:id="rId5" imgW="317160" imgH="368280" progId="Equation.DSMT4">
                  <p:embed/>
                  <p:pic>
                    <p:nvPicPr>
                      <p:cNvPr id="52" name="Object 51">
                        <a:extLst>
                          <a:ext uri="{FF2B5EF4-FFF2-40B4-BE49-F238E27FC236}">
                            <a16:creationId xmlns:a16="http://schemas.microsoft.com/office/drawing/2014/main" id="{8168A0FD-6F90-4910-B4B3-3E16F247472F}"/>
                          </a:ext>
                          <a:ext uri="{C183D7F6-B498-43B3-948B-1728B52AA6E4}">
                            <adec:decorative xmlns:adec="http://schemas.microsoft.com/office/drawing/2017/decorative" val="1"/>
                          </a:ext>
                        </a:extLst>
                      </p:cNvPr>
                      <p:cNvPicPr/>
                      <p:nvPr/>
                    </p:nvPicPr>
                    <p:blipFill>
                      <a:blip r:embed="rId6"/>
                      <a:stretch>
                        <a:fillRect/>
                      </a:stretch>
                    </p:blipFill>
                    <p:spPr>
                      <a:xfrm>
                        <a:off x="5714439" y="3464375"/>
                        <a:ext cx="287338" cy="333375"/>
                      </a:xfrm>
                      <a:prstGeom prst="rect">
                        <a:avLst/>
                      </a:prstGeom>
                      <a:solidFill>
                        <a:schemeClr val="bg1"/>
                      </a:solidFill>
                    </p:spPr>
                  </p:pic>
                </p:oleObj>
              </mc:Fallback>
            </mc:AlternateContent>
          </a:graphicData>
        </a:graphic>
      </p:graphicFrame>
      <p:graphicFrame>
        <p:nvGraphicFramePr>
          <p:cNvPr id="53" name="Object 52">
            <a:extLst>
              <a:ext uri="{FF2B5EF4-FFF2-40B4-BE49-F238E27FC236}">
                <a16:creationId xmlns:a16="http://schemas.microsoft.com/office/drawing/2014/main" id="{B0443ECF-362C-4496-88C9-318865B98DCF}"/>
              </a:ext>
              <a:ext uri="{C183D7F6-B498-43B3-948B-1728B52AA6E4}">
                <adec:decorative xmlns:adec="http://schemas.microsoft.com/office/drawing/2017/decorative" val="1"/>
              </a:ext>
            </a:extLst>
          </p:cNvPr>
          <p:cNvGraphicFramePr>
            <a:graphicFrameLocks noChangeAspect="1"/>
          </p:cNvGraphicFramePr>
          <p:nvPr>
            <p:extLst/>
          </p:nvPr>
        </p:nvGraphicFramePr>
        <p:xfrm>
          <a:off x="1937736" y="3861367"/>
          <a:ext cx="1230312" cy="333375"/>
        </p:xfrm>
        <a:graphic>
          <a:graphicData uri="http://schemas.openxmlformats.org/presentationml/2006/ole">
            <mc:AlternateContent xmlns:mc="http://schemas.openxmlformats.org/markup-compatibility/2006">
              <mc:Choice xmlns:v="urn:schemas-microsoft-com:vml" Requires="v">
                <p:oleObj spid="_x0000_s17412" name="Equation" r:id="rId7" imgW="1358640" imgH="368280" progId="Equation.DSMT4">
                  <p:embed/>
                </p:oleObj>
              </mc:Choice>
              <mc:Fallback>
                <p:oleObj name="Equation" r:id="rId7" imgW="1358640" imgH="368280" progId="Equation.DSMT4">
                  <p:embed/>
                  <p:pic>
                    <p:nvPicPr>
                      <p:cNvPr id="53" name="Object 52">
                        <a:extLst>
                          <a:ext uri="{FF2B5EF4-FFF2-40B4-BE49-F238E27FC236}">
                            <a16:creationId xmlns:a16="http://schemas.microsoft.com/office/drawing/2014/main" id="{B0443ECF-362C-4496-88C9-318865B98DCF}"/>
                          </a:ext>
                          <a:ext uri="{C183D7F6-B498-43B3-948B-1728B52AA6E4}">
                            <adec:decorative xmlns:adec="http://schemas.microsoft.com/office/drawing/2017/decorative" val="1"/>
                          </a:ext>
                        </a:extLst>
                      </p:cNvPr>
                      <p:cNvPicPr/>
                      <p:nvPr/>
                    </p:nvPicPr>
                    <p:blipFill>
                      <a:blip r:embed="rId8"/>
                      <a:stretch>
                        <a:fillRect/>
                      </a:stretch>
                    </p:blipFill>
                    <p:spPr>
                      <a:xfrm>
                        <a:off x="1937736" y="3861367"/>
                        <a:ext cx="1230312" cy="333375"/>
                      </a:xfrm>
                      <a:prstGeom prst="rect">
                        <a:avLst/>
                      </a:prstGeom>
                      <a:solidFill>
                        <a:schemeClr val="bg1"/>
                      </a:solidFill>
                    </p:spPr>
                  </p:pic>
                </p:oleObj>
              </mc:Fallback>
            </mc:AlternateContent>
          </a:graphicData>
        </a:graphic>
      </p:graphicFrame>
      <p:graphicFrame>
        <p:nvGraphicFramePr>
          <p:cNvPr id="54" name="Object 53">
            <a:extLst>
              <a:ext uri="{FF2B5EF4-FFF2-40B4-BE49-F238E27FC236}">
                <a16:creationId xmlns:a16="http://schemas.microsoft.com/office/drawing/2014/main" id="{7D5E03D5-4F78-4E8B-BF42-D06A1FF2AB3B}"/>
              </a:ext>
              <a:ext uri="{C183D7F6-B498-43B3-948B-1728B52AA6E4}">
                <adec:decorative xmlns:adec="http://schemas.microsoft.com/office/drawing/2017/decorative" val="1"/>
              </a:ext>
            </a:extLst>
          </p:cNvPr>
          <p:cNvGraphicFramePr>
            <a:graphicFrameLocks noChangeAspect="1"/>
          </p:cNvGraphicFramePr>
          <p:nvPr>
            <p:extLst/>
          </p:nvPr>
        </p:nvGraphicFramePr>
        <p:xfrm>
          <a:off x="5680560" y="3857965"/>
          <a:ext cx="368300" cy="333375"/>
        </p:xfrm>
        <a:graphic>
          <a:graphicData uri="http://schemas.openxmlformats.org/presentationml/2006/ole">
            <mc:AlternateContent xmlns:mc="http://schemas.openxmlformats.org/markup-compatibility/2006">
              <mc:Choice xmlns:v="urn:schemas-microsoft-com:vml" Requires="v">
                <p:oleObj spid="_x0000_s17413" name="Equation" r:id="rId9" imgW="406080" imgH="368280" progId="Equation.DSMT4">
                  <p:embed/>
                </p:oleObj>
              </mc:Choice>
              <mc:Fallback>
                <p:oleObj name="Equation" r:id="rId9" imgW="406080" imgH="368280" progId="Equation.DSMT4">
                  <p:embed/>
                  <p:pic>
                    <p:nvPicPr>
                      <p:cNvPr id="54" name="Object 53">
                        <a:extLst>
                          <a:ext uri="{FF2B5EF4-FFF2-40B4-BE49-F238E27FC236}">
                            <a16:creationId xmlns:a16="http://schemas.microsoft.com/office/drawing/2014/main" id="{7D5E03D5-4F78-4E8B-BF42-D06A1FF2AB3B}"/>
                          </a:ext>
                          <a:ext uri="{C183D7F6-B498-43B3-948B-1728B52AA6E4}">
                            <adec:decorative xmlns:adec="http://schemas.microsoft.com/office/drawing/2017/decorative" val="1"/>
                          </a:ext>
                        </a:extLst>
                      </p:cNvPr>
                      <p:cNvPicPr/>
                      <p:nvPr/>
                    </p:nvPicPr>
                    <p:blipFill>
                      <a:blip r:embed="rId10"/>
                      <a:stretch>
                        <a:fillRect/>
                      </a:stretch>
                    </p:blipFill>
                    <p:spPr>
                      <a:xfrm>
                        <a:off x="5680560" y="3857965"/>
                        <a:ext cx="368300" cy="333375"/>
                      </a:xfrm>
                      <a:prstGeom prst="rect">
                        <a:avLst/>
                      </a:prstGeom>
                      <a:solidFill>
                        <a:schemeClr val="bg1"/>
                      </a:solidFill>
                    </p:spPr>
                  </p:pic>
                </p:oleObj>
              </mc:Fallback>
            </mc:AlternateContent>
          </a:graphicData>
        </a:graphic>
      </p:graphicFrame>
      <p:graphicFrame>
        <p:nvGraphicFramePr>
          <p:cNvPr id="55" name="Object 54">
            <a:extLst>
              <a:ext uri="{FF2B5EF4-FFF2-40B4-BE49-F238E27FC236}">
                <a16:creationId xmlns:a16="http://schemas.microsoft.com/office/drawing/2014/main" id="{C961CC42-B303-4A09-8BA1-DCA79FF2F61D}"/>
              </a:ext>
              <a:ext uri="{C183D7F6-B498-43B3-948B-1728B52AA6E4}">
                <adec:decorative xmlns:adec="http://schemas.microsoft.com/office/drawing/2017/decorative" val="1"/>
              </a:ext>
            </a:extLst>
          </p:cNvPr>
          <p:cNvGraphicFramePr>
            <a:graphicFrameLocks noChangeAspect="1"/>
          </p:cNvGraphicFramePr>
          <p:nvPr>
            <p:extLst/>
          </p:nvPr>
        </p:nvGraphicFramePr>
        <p:xfrm>
          <a:off x="1948875" y="4255000"/>
          <a:ext cx="1263713" cy="330074"/>
        </p:xfrm>
        <a:graphic>
          <a:graphicData uri="http://schemas.openxmlformats.org/presentationml/2006/ole">
            <mc:AlternateContent xmlns:mc="http://schemas.openxmlformats.org/markup-compatibility/2006">
              <mc:Choice xmlns:v="urn:schemas-microsoft-com:vml" Requires="v">
                <p:oleObj spid="_x0000_s17414" name="Equation" r:id="rId11" imgW="1409400" imgH="368280" progId="Equation.DSMT4">
                  <p:embed/>
                </p:oleObj>
              </mc:Choice>
              <mc:Fallback>
                <p:oleObj name="Equation" r:id="rId11" imgW="1409400" imgH="368280" progId="Equation.DSMT4">
                  <p:embed/>
                  <p:pic>
                    <p:nvPicPr>
                      <p:cNvPr id="55" name="Object 54">
                        <a:extLst>
                          <a:ext uri="{FF2B5EF4-FFF2-40B4-BE49-F238E27FC236}">
                            <a16:creationId xmlns:a16="http://schemas.microsoft.com/office/drawing/2014/main" id="{C961CC42-B303-4A09-8BA1-DCA79FF2F61D}"/>
                          </a:ext>
                          <a:ext uri="{C183D7F6-B498-43B3-948B-1728B52AA6E4}">
                            <adec:decorative xmlns:adec="http://schemas.microsoft.com/office/drawing/2017/decorative" val="1"/>
                          </a:ext>
                        </a:extLst>
                      </p:cNvPr>
                      <p:cNvPicPr/>
                      <p:nvPr/>
                    </p:nvPicPr>
                    <p:blipFill>
                      <a:blip r:embed="rId12"/>
                      <a:stretch>
                        <a:fillRect/>
                      </a:stretch>
                    </p:blipFill>
                    <p:spPr>
                      <a:xfrm>
                        <a:off x="1948875" y="4255000"/>
                        <a:ext cx="1263713" cy="330074"/>
                      </a:xfrm>
                      <a:prstGeom prst="rect">
                        <a:avLst/>
                      </a:prstGeom>
                      <a:solidFill>
                        <a:schemeClr val="bg1"/>
                      </a:solidFill>
                    </p:spPr>
                  </p:pic>
                </p:oleObj>
              </mc:Fallback>
            </mc:AlternateContent>
          </a:graphicData>
        </a:graphic>
      </p:graphicFrame>
      <p:graphicFrame>
        <p:nvGraphicFramePr>
          <p:cNvPr id="56" name="Object 55">
            <a:extLst>
              <a:ext uri="{FF2B5EF4-FFF2-40B4-BE49-F238E27FC236}">
                <a16:creationId xmlns:a16="http://schemas.microsoft.com/office/drawing/2014/main" id="{629139C7-A985-4AB5-9CD0-1F775B47124A}"/>
              </a:ext>
              <a:ext uri="{C183D7F6-B498-43B3-948B-1728B52AA6E4}">
                <adec:decorative xmlns:adec="http://schemas.microsoft.com/office/drawing/2017/decorative" val="1"/>
              </a:ext>
            </a:extLst>
          </p:cNvPr>
          <p:cNvGraphicFramePr>
            <a:graphicFrameLocks noChangeAspect="1"/>
          </p:cNvGraphicFramePr>
          <p:nvPr>
            <p:extLst/>
          </p:nvPr>
        </p:nvGraphicFramePr>
        <p:xfrm>
          <a:off x="5688262" y="4256902"/>
          <a:ext cx="374650" cy="330200"/>
        </p:xfrm>
        <a:graphic>
          <a:graphicData uri="http://schemas.openxmlformats.org/presentationml/2006/ole">
            <mc:AlternateContent xmlns:mc="http://schemas.openxmlformats.org/markup-compatibility/2006">
              <mc:Choice xmlns:v="urn:schemas-microsoft-com:vml" Requires="v">
                <p:oleObj spid="_x0000_s17415" name="Equation" r:id="rId13" imgW="419040" imgH="368280" progId="Equation.DSMT4">
                  <p:embed/>
                </p:oleObj>
              </mc:Choice>
              <mc:Fallback>
                <p:oleObj name="Equation" r:id="rId13" imgW="419040" imgH="368280" progId="Equation.DSMT4">
                  <p:embed/>
                  <p:pic>
                    <p:nvPicPr>
                      <p:cNvPr id="56" name="Object 55">
                        <a:extLst>
                          <a:ext uri="{FF2B5EF4-FFF2-40B4-BE49-F238E27FC236}">
                            <a16:creationId xmlns:a16="http://schemas.microsoft.com/office/drawing/2014/main" id="{629139C7-A985-4AB5-9CD0-1F775B47124A}"/>
                          </a:ext>
                          <a:ext uri="{C183D7F6-B498-43B3-948B-1728B52AA6E4}">
                            <adec:decorative xmlns:adec="http://schemas.microsoft.com/office/drawing/2017/decorative" val="1"/>
                          </a:ext>
                        </a:extLst>
                      </p:cNvPr>
                      <p:cNvPicPr/>
                      <p:nvPr/>
                    </p:nvPicPr>
                    <p:blipFill>
                      <a:blip r:embed="rId14"/>
                      <a:stretch>
                        <a:fillRect/>
                      </a:stretch>
                    </p:blipFill>
                    <p:spPr>
                      <a:xfrm>
                        <a:off x="5688262" y="4256902"/>
                        <a:ext cx="374650" cy="330200"/>
                      </a:xfrm>
                      <a:prstGeom prst="rect">
                        <a:avLst/>
                      </a:prstGeom>
                      <a:solidFill>
                        <a:schemeClr val="bg1"/>
                      </a:solidFill>
                    </p:spPr>
                  </p:pic>
                </p:oleObj>
              </mc:Fallback>
            </mc:AlternateContent>
          </a:graphicData>
        </a:graphic>
      </p:graphicFrame>
      <p:graphicFrame>
        <p:nvGraphicFramePr>
          <p:cNvPr id="57" name="Object 56">
            <a:extLst>
              <a:ext uri="{FF2B5EF4-FFF2-40B4-BE49-F238E27FC236}">
                <a16:creationId xmlns:a16="http://schemas.microsoft.com/office/drawing/2014/main" id="{5015765E-E4CC-4C75-A9C1-A16BD31A4DBF}"/>
              </a:ext>
              <a:ext uri="{C183D7F6-B498-43B3-948B-1728B52AA6E4}">
                <adec:decorative xmlns:adec="http://schemas.microsoft.com/office/drawing/2017/decorative" val="1"/>
              </a:ext>
            </a:extLst>
          </p:cNvPr>
          <p:cNvGraphicFramePr>
            <a:graphicFrameLocks noChangeAspect="1"/>
          </p:cNvGraphicFramePr>
          <p:nvPr>
            <p:extLst/>
          </p:nvPr>
        </p:nvGraphicFramePr>
        <p:xfrm>
          <a:off x="1956843" y="4645770"/>
          <a:ext cx="330200" cy="330200"/>
        </p:xfrm>
        <a:graphic>
          <a:graphicData uri="http://schemas.openxmlformats.org/presentationml/2006/ole">
            <mc:AlternateContent xmlns:mc="http://schemas.openxmlformats.org/markup-compatibility/2006">
              <mc:Choice xmlns:v="urn:schemas-microsoft-com:vml" Requires="v">
                <p:oleObj spid="_x0000_s17416" name="Equation" r:id="rId15" imgW="368280" imgH="368280" progId="Equation.DSMT4">
                  <p:embed/>
                </p:oleObj>
              </mc:Choice>
              <mc:Fallback>
                <p:oleObj name="Equation" r:id="rId15" imgW="368280" imgH="368280" progId="Equation.DSMT4">
                  <p:embed/>
                  <p:pic>
                    <p:nvPicPr>
                      <p:cNvPr id="57" name="Object 56">
                        <a:extLst>
                          <a:ext uri="{FF2B5EF4-FFF2-40B4-BE49-F238E27FC236}">
                            <a16:creationId xmlns:a16="http://schemas.microsoft.com/office/drawing/2014/main" id="{5015765E-E4CC-4C75-A9C1-A16BD31A4DBF}"/>
                          </a:ext>
                          <a:ext uri="{C183D7F6-B498-43B3-948B-1728B52AA6E4}">
                            <adec:decorative xmlns:adec="http://schemas.microsoft.com/office/drawing/2017/decorative" val="1"/>
                          </a:ext>
                        </a:extLst>
                      </p:cNvPr>
                      <p:cNvPicPr/>
                      <p:nvPr/>
                    </p:nvPicPr>
                    <p:blipFill>
                      <a:blip r:embed="rId16"/>
                      <a:stretch>
                        <a:fillRect/>
                      </a:stretch>
                    </p:blipFill>
                    <p:spPr>
                      <a:xfrm>
                        <a:off x="1956843" y="4645770"/>
                        <a:ext cx="330200" cy="330200"/>
                      </a:xfrm>
                      <a:prstGeom prst="rect">
                        <a:avLst/>
                      </a:prstGeom>
                      <a:solidFill>
                        <a:schemeClr val="bg1"/>
                      </a:solidFill>
                    </p:spPr>
                  </p:pic>
                </p:oleObj>
              </mc:Fallback>
            </mc:AlternateContent>
          </a:graphicData>
        </a:graphic>
      </p:graphicFrame>
      <p:graphicFrame>
        <p:nvGraphicFramePr>
          <p:cNvPr id="58" name="Object 57">
            <a:extLst>
              <a:ext uri="{FF2B5EF4-FFF2-40B4-BE49-F238E27FC236}">
                <a16:creationId xmlns:a16="http://schemas.microsoft.com/office/drawing/2014/main" id="{7F2AF448-4AA8-45FA-BBD9-1E1D28398771}"/>
              </a:ext>
              <a:ext uri="{C183D7F6-B498-43B3-948B-1728B52AA6E4}">
                <adec:decorative xmlns:adec="http://schemas.microsoft.com/office/drawing/2017/decorative" val="1"/>
              </a:ext>
            </a:extLst>
          </p:cNvPr>
          <p:cNvGraphicFramePr>
            <a:graphicFrameLocks noChangeAspect="1"/>
          </p:cNvGraphicFramePr>
          <p:nvPr>
            <p:extLst/>
          </p:nvPr>
        </p:nvGraphicFramePr>
        <p:xfrm>
          <a:off x="5708997" y="4647448"/>
          <a:ext cx="330200" cy="330200"/>
        </p:xfrm>
        <a:graphic>
          <a:graphicData uri="http://schemas.openxmlformats.org/presentationml/2006/ole">
            <mc:AlternateContent xmlns:mc="http://schemas.openxmlformats.org/markup-compatibility/2006">
              <mc:Choice xmlns:v="urn:schemas-microsoft-com:vml" Requires="v">
                <p:oleObj spid="_x0000_s17417" name="Equation" r:id="rId17" imgW="368280" imgH="368280" progId="Equation.DSMT4">
                  <p:embed/>
                </p:oleObj>
              </mc:Choice>
              <mc:Fallback>
                <p:oleObj name="Equation" r:id="rId17" imgW="368280" imgH="368280" progId="Equation.DSMT4">
                  <p:embed/>
                  <p:pic>
                    <p:nvPicPr>
                      <p:cNvPr id="58" name="Object 57">
                        <a:extLst>
                          <a:ext uri="{FF2B5EF4-FFF2-40B4-BE49-F238E27FC236}">
                            <a16:creationId xmlns:a16="http://schemas.microsoft.com/office/drawing/2014/main" id="{7F2AF448-4AA8-45FA-BBD9-1E1D28398771}"/>
                          </a:ext>
                          <a:ext uri="{C183D7F6-B498-43B3-948B-1728B52AA6E4}">
                            <adec:decorative xmlns:adec="http://schemas.microsoft.com/office/drawing/2017/decorative" val="1"/>
                          </a:ext>
                        </a:extLst>
                      </p:cNvPr>
                      <p:cNvPicPr/>
                      <p:nvPr/>
                    </p:nvPicPr>
                    <p:blipFill>
                      <a:blip r:embed="rId16"/>
                      <a:stretch>
                        <a:fillRect/>
                      </a:stretch>
                    </p:blipFill>
                    <p:spPr>
                      <a:xfrm>
                        <a:off x="5708997" y="4647448"/>
                        <a:ext cx="330200" cy="330200"/>
                      </a:xfrm>
                      <a:prstGeom prst="rect">
                        <a:avLst/>
                      </a:prstGeom>
                      <a:solidFill>
                        <a:schemeClr val="bg1"/>
                      </a:solidFill>
                    </p:spPr>
                  </p:pic>
                </p:oleObj>
              </mc:Fallback>
            </mc:AlternateContent>
          </a:graphicData>
        </a:graphic>
      </p:graphicFrame>
      <p:graphicFrame>
        <p:nvGraphicFramePr>
          <p:cNvPr id="59" name="Object 58">
            <a:extLst>
              <a:ext uri="{FF2B5EF4-FFF2-40B4-BE49-F238E27FC236}">
                <a16:creationId xmlns:a16="http://schemas.microsoft.com/office/drawing/2014/main" id="{3184F9AF-CA95-478D-A71C-F008F23D0299}"/>
              </a:ext>
              <a:ext uri="{C183D7F6-B498-43B3-948B-1728B52AA6E4}">
                <adec:decorative xmlns:adec="http://schemas.microsoft.com/office/drawing/2017/decorative" val="1"/>
              </a:ext>
            </a:extLst>
          </p:cNvPr>
          <p:cNvGraphicFramePr>
            <a:graphicFrameLocks noChangeAspect="1"/>
          </p:cNvGraphicFramePr>
          <p:nvPr>
            <p:extLst/>
          </p:nvPr>
        </p:nvGraphicFramePr>
        <p:xfrm>
          <a:off x="1943260" y="5038964"/>
          <a:ext cx="1651000" cy="330200"/>
        </p:xfrm>
        <a:graphic>
          <a:graphicData uri="http://schemas.openxmlformats.org/presentationml/2006/ole">
            <mc:AlternateContent xmlns:mc="http://schemas.openxmlformats.org/markup-compatibility/2006">
              <mc:Choice xmlns:v="urn:schemas-microsoft-com:vml" Requires="v">
                <p:oleObj spid="_x0000_s17418" name="Equation" r:id="rId18" imgW="1841400" imgH="368280" progId="Equation.DSMT4">
                  <p:embed/>
                </p:oleObj>
              </mc:Choice>
              <mc:Fallback>
                <p:oleObj name="Equation" r:id="rId18" imgW="1841400" imgH="368280" progId="Equation.DSMT4">
                  <p:embed/>
                  <p:pic>
                    <p:nvPicPr>
                      <p:cNvPr id="59" name="Object 58">
                        <a:extLst>
                          <a:ext uri="{FF2B5EF4-FFF2-40B4-BE49-F238E27FC236}">
                            <a16:creationId xmlns:a16="http://schemas.microsoft.com/office/drawing/2014/main" id="{3184F9AF-CA95-478D-A71C-F008F23D0299}"/>
                          </a:ext>
                          <a:ext uri="{C183D7F6-B498-43B3-948B-1728B52AA6E4}">
                            <adec:decorative xmlns:adec="http://schemas.microsoft.com/office/drawing/2017/decorative" val="1"/>
                          </a:ext>
                        </a:extLst>
                      </p:cNvPr>
                      <p:cNvPicPr/>
                      <p:nvPr/>
                    </p:nvPicPr>
                    <p:blipFill>
                      <a:blip r:embed="rId19"/>
                      <a:stretch>
                        <a:fillRect/>
                      </a:stretch>
                    </p:blipFill>
                    <p:spPr>
                      <a:xfrm>
                        <a:off x="1943260" y="5038964"/>
                        <a:ext cx="1651000" cy="330200"/>
                      </a:xfrm>
                      <a:prstGeom prst="rect">
                        <a:avLst/>
                      </a:prstGeom>
                      <a:solidFill>
                        <a:schemeClr val="bg1"/>
                      </a:solidFill>
                    </p:spPr>
                  </p:pic>
                </p:oleObj>
              </mc:Fallback>
            </mc:AlternateContent>
          </a:graphicData>
        </a:graphic>
      </p:graphicFrame>
      <p:graphicFrame>
        <p:nvGraphicFramePr>
          <p:cNvPr id="60" name="Object 59">
            <a:extLst>
              <a:ext uri="{FF2B5EF4-FFF2-40B4-BE49-F238E27FC236}">
                <a16:creationId xmlns:a16="http://schemas.microsoft.com/office/drawing/2014/main" id="{B991C1A9-FEB1-4A37-84AB-12E94D21A5E2}"/>
              </a:ext>
              <a:ext uri="{C183D7F6-B498-43B3-948B-1728B52AA6E4}">
                <adec:decorative xmlns:adec="http://schemas.microsoft.com/office/drawing/2017/decorative" val="1"/>
              </a:ext>
            </a:extLst>
          </p:cNvPr>
          <p:cNvGraphicFramePr>
            <a:graphicFrameLocks noChangeAspect="1"/>
          </p:cNvGraphicFramePr>
          <p:nvPr>
            <p:extLst/>
          </p:nvPr>
        </p:nvGraphicFramePr>
        <p:xfrm>
          <a:off x="5729275" y="5046694"/>
          <a:ext cx="363537" cy="330200"/>
        </p:xfrm>
        <a:graphic>
          <a:graphicData uri="http://schemas.openxmlformats.org/presentationml/2006/ole">
            <mc:AlternateContent xmlns:mc="http://schemas.openxmlformats.org/markup-compatibility/2006">
              <mc:Choice xmlns:v="urn:schemas-microsoft-com:vml" Requires="v">
                <p:oleObj spid="_x0000_s17419" name="Equation" r:id="rId20" imgW="406080" imgH="368280" progId="Equation.DSMT4">
                  <p:embed/>
                </p:oleObj>
              </mc:Choice>
              <mc:Fallback>
                <p:oleObj name="Equation" r:id="rId20" imgW="406080" imgH="368280" progId="Equation.DSMT4">
                  <p:embed/>
                  <p:pic>
                    <p:nvPicPr>
                      <p:cNvPr id="60" name="Object 59">
                        <a:extLst>
                          <a:ext uri="{FF2B5EF4-FFF2-40B4-BE49-F238E27FC236}">
                            <a16:creationId xmlns:a16="http://schemas.microsoft.com/office/drawing/2014/main" id="{B991C1A9-FEB1-4A37-84AB-12E94D21A5E2}"/>
                          </a:ext>
                          <a:ext uri="{C183D7F6-B498-43B3-948B-1728B52AA6E4}">
                            <adec:decorative xmlns:adec="http://schemas.microsoft.com/office/drawing/2017/decorative" val="1"/>
                          </a:ext>
                        </a:extLst>
                      </p:cNvPr>
                      <p:cNvPicPr/>
                      <p:nvPr/>
                    </p:nvPicPr>
                    <p:blipFill>
                      <a:blip r:embed="rId21"/>
                      <a:stretch>
                        <a:fillRect/>
                      </a:stretch>
                    </p:blipFill>
                    <p:spPr>
                      <a:xfrm>
                        <a:off x="5729275" y="5046694"/>
                        <a:ext cx="363537" cy="330200"/>
                      </a:xfrm>
                      <a:prstGeom prst="rect">
                        <a:avLst/>
                      </a:prstGeom>
                      <a:solidFill>
                        <a:schemeClr val="bg1"/>
                      </a:solidFill>
                    </p:spPr>
                  </p:pic>
                </p:oleObj>
              </mc:Fallback>
            </mc:AlternateContent>
          </a:graphicData>
        </a:graphic>
      </p:graphicFrame>
      <p:graphicFrame>
        <p:nvGraphicFramePr>
          <p:cNvPr id="61" name="Object 60">
            <a:extLst>
              <a:ext uri="{FF2B5EF4-FFF2-40B4-BE49-F238E27FC236}">
                <a16:creationId xmlns:a16="http://schemas.microsoft.com/office/drawing/2014/main" id="{B5256E7C-CCB1-45D7-9568-4577727041C9}"/>
              </a:ext>
              <a:ext uri="{C183D7F6-B498-43B3-948B-1728B52AA6E4}">
                <adec:decorative xmlns:adec="http://schemas.microsoft.com/office/drawing/2017/decorative" val="1"/>
              </a:ext>
            </a:extLst>
          </p:cNvPr>
          <p:cNvGraphicFramePr>
            <a:graphicFrameLocks noChangeAspect="1"/>
          </p:cNvGraphicFramePr>
          <p:nvPr>
            <p:extLst/>
          </p:nvPr>
        </p:nvGraphicFramePr>
        <p:xfrm>
          <a:off x="1943260" y="5436388"/>
          <a:ext cx="1206500" cy="330200"/>
        </p:xfrm>
        <a:graphic>
          <a:graphicData uri="http://schemas.openxmlformats.org/presentationml/2006/ole">
            <mc:AlternateContent xmlns:mc="http://schemas.openxmlformats.org/markup-compatibility/2006">
              <mc:Choice xmlns:v="urn:schemas-microsoft-com:vml" Requires="v">
                <p:oleObj spid="_x0000_s17420" name="Equation" r:id="rId22" imgW="1346040" imgH="368280" progId="Equation.DSMT4">
                  <p:embed/>
                </p:oleObj>
              </mc:Choice>
              <mc:Fallback>
                <p:oleObj name="Equation" r:id="rId22" imgW="1346040" imgH="368280" progId="Equation.DSMT4">
                  <p:embed/>
                  <p:pic>
                    <p:nvPicPr>
                      <p:cNvPr id="61" name="Object 60">
                        <a:extLst>
                          <a:ext uri="{FF2B5EF4-FFF2-40B4-BE49-F238E27FC236}">
                            <a16:creationId xmlns:a16="http://schemas.microsoft.com/office/drawing/2014/main" id="{B5256E7C-CCB1-45D7-9568-4577727041C9}"/>
                          </a:ext>
                          <a:ext uri="{C183D7F6-B498-43B3-948B-1728B52AA6E4}">
                            <adec:decorative xmlns:adec="http://schemas.microsoft.com/office/drawing/2017/decorative" val="1"/>
                          </a:ext>
                        </a:extLst>
                      </p:cNvPr>
                      <p:cNvPicPr/>
                      <p:nvPr/>
                    </p:nvPicPr>
                    <p:blipFill>
                      <a:blip r:embed="rId23"/>
                      <a:stretch>
                        <a:fillRect/>
                      </a:stretch>
                    </p:blipFill>
                    <p:spPr>
                      <a:xfrm>
                        <a:off x="1943260" y="5436388"/>
                        <a:ext cx="1206500" cy="330200"/>
                      </a:xfrm>
                      <a:prstGeom prst="rect">
                        <a:avLst/>
                      </a:prstGeom>
                      <a:solidFill>
                        <a:schemeClr val="bg1"/>
                      </a:solidFill>
                    </p:spPr>
                  </p:pic>
                </p:oleObj>
              </mc:Fallback>
            </mc:AlternateContent>
          </a:graphicData>
        </a:graphic>
      </p:graphicFrame>
      <p:graphicFrame>
        <p:nvGraphicFramePr>
          <p:cNvPr id="62" name="Object 61">
            <a:extLst>
              <a:ext uri="{FF2B5EF4-FFF2-40B4-BE49-F238E27FC236}">
                <a16:creationId xmlns:a16="http://schemas.microsoft.com/office/drawing/2014/main" id="{A3BFC762-4282-4D1A-A515-589C87B52A24}"/>
              </a:ext>
              <a:ext uri="{C183D7F6-B498-43B3-948B-1728B52AA6E4}">
                <adec:decorative xmlns:adec="http://schemas.microsoft.com/office/drawing/2017/decorative" val="1"/>
              </a:ext>
            </a:extLst>
          </p:cNvPr>
          <p:cNvGraphicFramePr>
            <a:graphicFrameLocks noChangeAspect="1"/>
          </p:cNvGraphicFramePr>
          <p:nvPr>
            <p:extLst/>
          </p:nvPr>
        </p:nvGraphicFramePr>
        <p:xfrm>
          <a:off x="5727687" y="5440871"/>
          <a:ext cx="365125" cy="330200"/>
        </p:xfrm>
        <a:graphic>
          <a:graphicData uri="http://schemas.openxmlformats.org/presentationml/2006/ole">
            <mc:AlternateContent xmlns:mc="http://schemas.openxmlformats.org/markup-compatibility/2006">
              <mc:Choice xmlns:v="urn:schemas-microsoft-com:vml" Requires="v">
                <p:oleObj spid="_x0000_s17421" name="Equation" r:id="rId24" imgW="406080" imgH="368280" progId="Equation.DSMT4">
                  <p:embed/>
                </p:oleObj>
              </mc:Choice>
              <mc:Fallback>
                <p:oleObj name="Equation" r:id="rId24" imgW="406080" imgH="368280" progId="Equation.DSMT4">
                  <p:embed/>
                  <p:pic>
                    <p:nvPicPr>
                      <p:cNvPr id="62" name="Object 61">
                        <a:extLst>
                          <a:ext uri="{FF2B5EF4-FFF2-40B4-BE49-F238E27FC236}">
                            <a16:creationId xmlns:a16="http://schemas.microsoft.com/office/drawing/2014/main" id="{A3BFC762-4282-4D1A-A515-589C87B52A24}"/>
                          </a:ext>
                          <a:ext uri="{C183D7F6-B498-43B3-948B-1728B52AA6E4}">
                            <adec:decorative xmlns:adec="http://schemas.microsoft.com/office/drawing/2017/decorative" val="1"/>
                          </a:ext>
                        </a:extLst>
                      </p:cNvPr>
                      <p:cNvPicPr/>
                      <p:nvPr/>
                    </p:nvPicPr>
                    <p:blipFill>
                      <a:blip r:embed="rId25"/>
                      <a:stretch>
                        <a:fillRect/>
                      </a:stretch>
                    </p:blipFill>
                    <p:spPr>
                      <a:xfrm>
                        <a:off x="5727687" y="5440871"/>
                        <a:ext cx="365125" cy="330200"/>
                      </a:xfrm>
                      <a:prstGeom prst="rect">
                        <a:avLst/>
                      </a:prstGeom>
                      <a:solidFill>
                        <a:schemeClr val="bg1"/>
                      </a:solidFill>
                    </p:spPr>
                  </p:pic>
                </p:oleObj>
              </mc:Fallback>
            </mc:AlternateContent>
          </a:graphicData>
        </a:graphic>
      </p:graphicFrame>
      <p:graphicFrame>
        <p:nvGraphicFramePr>
          <p:cNvPr id="63" name="Object 62">
            <a:extLst>
              <a:ext uri="{FF2B5EF4-FFF2-40B4-BE49-F238E27FC236}">
                <a16:creationId xmlns:a16="http://schemas.microsoft.com/office/drawing/2014/main" id="{193BCDC1-9834-4F88-8D71-E2AD5C3E0152}"/>
              </a:ext>
              <a:ext uri="{C183D7F6-B498-43B3-948B-1728B52AA6E4}">
                <adec:decorative xmlns:adec="http://schemas.microsoft.com/office/drawing/2017/decorative" val="1"/>
              </a:ext>
            </a:extLst>
          </p:cNvPr>
          <p:cNvGraphicFramePr>
            <a:graphicFrameLocks noChangeAspect="1"/>
          </p:cNvGraphicFramePr>
          <p:nvPr>
            <p:extLst/>
          </p:nvPr>
        </p:nvGraphicFramePr>
        <p:xfrm>
          <a:off x="1943260" y="5841210"/>
          <a:ext cx="1035050" cy="330200"/>
        </p:xfrm>
        <a:graphic>
          <a:graphicData uri="http://schemas.openxmlformats.org/presentationml/2006/ole">
            <mc:AlternateContent xmlns:mc="http://schemas.openxmlformats.org/markup-compatibility/2006">
              <mc:Choice xmlns:v="urn:schemas-microsoft-com:vml" Requires="v">
                <p:oleObj spid="_x0000_s17422" name="Equation" r:id="rId26" imgW="1155600" imgH="368280" progId="Equation.DSMT4">
                  <p:embed/>
                </p:oleObj>
              </mc:Choice>
              <mc:Fallback>
                <p:oleObj name="Equation" r:id="rId26" imgW="1155600" imgH="368280" progId="Equation.DSMT4">
                  <p:embed/>
                  <p:pic>
                    <p:nvPicPr>
                      <p:cNvPr id="63" name="Object 62">
                        <a:extLst>
                          <a:ext uri="{FF2B5EF4-FFF2-40B4-BE49-F238E27FC236}">
                            <a16:creationId xmlns:a16="http://schemas.microsoft.com/office/drawing/2014/main" id="{193BCDC1-9834-4F88-8D71-E2AD5C3E0152}"/>
                          </a:ext>
                          <a:ext uri="{C183D7F6-B498-43B3-948B-1728B52AA6E4}">
                            <adec:decorative xmlns:adec="http://schemas.microsoft.com/office/drawing/2017/decorative" val="1"/>
                          </a:ext>
                        </a:extLst>
                      </p:cNvPr>
                      <p:cNvPicPr/>
                      <p:nvPr/>
                    </p:nvPicPr>
                    <p:blipFill>
                      <a:blip r:embed="rId27"/>
                      <a:stretch>
                        <a:fillRect/>
                      </a:stretch>
                    </p:blipFill>
                    <p:spPr>
                      <a:xfrm>
                        <a:off x="1943260" y="5841210"/>
                        <a:ext cx="1035050" cy="330200"/>
                      </a:xfrm>
                      <a:prstGeom prst="rect">
                        <a:avLst/>
                      </a:prstGeom>
                      <a:solidFill>
                        <a:schemeClr val="bg1"/>
                      </a:solidFill>
                    </p:spPr>
                  </p:pic>
                </p:oleObj>
              </mc:Fallback>
            </mc:AlternateContent>
          </a:graphicData>
        </a:graphic>
      </p:graphicFrame>
      <p:graphicFrame>
        <p:nvGraphicFramePr>
          <p:cNvPr id="64" name="Object 63">
            <a:extLst>
              <a:ext uri="{FF2B5EF4-FFF2-40B4-BE49-F238E27FC236}">
                <a16:creationId xmlns:a16="http://schemas.microsoft.com/office/drawing/2014/main" id="{D047BB73-702B-4E58-93E4-B8E0A594CF5F}"/>
              </a:ext>
              <a:ext uri="{C183D7F6-B498-43B3-948B-1728B52AA6E4}">
                <adec:decorative xmlns:adec="http://schemas.microsoft.com/office/drawing/2017/decorative" val="1"/>
              </a:ext>
            </a:extLst>
          </p:cNvPr>
          <p:cNvGraphicFramePr>
            <a:graphicFrameLocks noChangeAspect="1"/>
          </p:cNvGraphicFramePr>
          <p:nvPr>
            <p:extLst/>
          </p:nvPr>
        </p:nvGraphicFramePr>
        <p:xfrm>
          <a:off x="5710987" y="5840373"/>
          <a:ext cx="488950" cy="330200"/>
        </p:xfrm>
        <a:graphic>
          <a:graphicData uri="http://schemas.openxmlformats.org/presentationml/2006/ole">
            <mc:AlternateContent xmlns:mc="http://schemas.openxmlformats.org/markup-compatibility/2006">
              <mc:Choice xmlns:v="urn:schemas-microsoft-com:vml" Requires="v">
                <p:oleObj spid="_x0000_s17423" name="Equation" r:id="rId28" imgW="545760" imgH="368280" progId="Equation.DSMT4">
                  <p:embed/>
                </p:oleObj>
              </mc:Choice>
              <mc:Fallback>
                <p:oleObj name="Equation" r:id="rId28" imgW="545760" imgH="368280" progId="Equation.DSMT4">
                  <p:embed/>
                  <p:pic>
                    <p:nvPicPr>
                      <p:cNvPr id="64" name="Object 63">
                        <a:extLst>
                          <a:ext uri="{FF2B5EF4-FFF2-40B4-BE49-F238E27FC236}">
                            <a16:creationId xmlns:a16="http://schemas.microsoft.com/office/drawing/2014/main" id="{D047BB73-702B-4E58-93E4-B8E0A594CF5F}"/>
                          </a:ext>
                          <a:ext uri="{C183D7F6-B498-43B3-948B-1728B52AA6E4}">
                            <adec:decorative xmlns:adec="http://schemas.microsoft.com/office/drawing/2017/decorative" val="1"/>
                          </a:ext>
                        </a:extLst>
                      </p:cNvPr>
                      <p:cNvPicPr/>
                      <p:nvPr/>
                    </p:nvPicPr>
                    <p:blipFill>
                      <a:blip r:embed="rId29"/>
                      <a:stretch>
                        <a:fillRect/>
                      </a:stretch>
                    </p:blipFill>
                    <p:spPr>
                      <a:xfrm>
                        <a:off x="5710987" y="5840373"/>
                        <a:ext cx="488950" cy="330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0866156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B24C-7D64-48F9-B82D-569B77BAFF95}"/>
              </a:ext>
            </a:extLst>
          </p:cNvPr>
          <p:cNvSpPr>
            <a:spLocks noGrp="1"/>
          </p:cNvSpPr>
          <p:nvPr>
            <p:ph type="title"/>
          </p:nvPr>
        </p:nvSpPr>
        <p:spPr/>
        <p:txBody>
          <a:bodyPr/>
          <a:lstStyle/>
          <a:p>
            <a:r>
              <a:rPr lang="en-IN" dirty="0"/>
              <a:t>Isotopes of Magnesium </a:t>
            </a:r>
            <a:r>
              <a:rPr lang="en-IN" sz="2000" b="0" dirty="0"/>
              <a:t>(1 of 2)</a:t>
            </a:r>
            <a:endParaRPr lang="en-IN" dirty="0"/>
          </a:p>
        </p:txBody>
      </p:sp>
      <p:sp>
        <p:nvSpPr>
          <p:cNvPr id="4" name="Content Placeholder 3">
            <a:extLst>
              <a:ext uri="{FF2B5EF4-FFF2-40B4-BE49-F238E27FC236}">
                <a16:creationId xmlns:a16="http://schemas.microsoft.com/office/drawing/2014/main" id="{7A26AEA0-6354-4FBC-89A9-70564404E8EA}"/>
              </a:ext>
            </a:extLst>
          </p:cNvPr>
          <p:cNvSpPr>
            <a:spLocks noGrp="1"/>
          </p:cNvSpPr>
          <p:nvPr>
            <p:ph sz="quarter" idx="14"/>
          </p:nvPr>
        </p:nvSpPr>
        <p:spPr>
          <a:xfrm>
            <a:off x="457200" y="1556110"/>
            <a:ext cx="8294914" cy="403319"/>
          </a:xfrm>
        </p:spPr>
        <p:txBody>
          <a:bodyPr/>
          <a:lstStyle/>
          <a:p>
            <a:pPr marL="432" indent="0">
              <a:buNone/>
            </a:pPr>
            <a:r>
              <a:rPr lang="en-IN" sz="2400" dirty="0"/>
              <a:t>Magnesium has three naturally occurring isotopes.</a:t>
            </a:r>
          </a:p>
        </p:txBody>
      </p:sp>
      <p:sp>
        <p:nvSpPr>
          <p:cNvPr id="5" name="Content Placeholder 4">
            <a:extLst>
              <a:ext uri="{FF2B5EF4-FFF2-40B4-BE49-F238E27FC236}">
                <a16:creationId xmlns:a16="http://schemas.microsoft.com/office/drawing/2014/main" id="{BE9D65D8-E28A-4FBA-AC76-69830F7881C4}"/>
              </a:ext>
            </a:extLst>
          </p:cNvPr>
          <p:cNvSpPr>
            <a:spLocks noGrp="1"/>
          </p:cNvSpPr>
          <p:nvPr>
            <p:ph sz="quarter" idx="15"/>
          </p:nvPr>
        </p:nvSpPr>
        <p:spPr>
          <a:xfrm>
            <a:off x="457200" y="2049582"/>
            <a:ext cx="6828971" cy="432359"/>
          </a:xfrm>
        </p:spPr>
        <p:txBody>
          <a:bodyPr/>
          <a:lstStyle/>
          <a:p>
            <a:pPr marL="432" indent="0">
              <a:buNone/>
            </a:pPr>
            <a:r>
              <a:rPr lang="en-IN" sz="2400" b="1" dirty="0"/>
              <a:t>Table 4.7</a:t>
            </a:r>
            <a:r>
              <a:rPr lang="en-IN" sz="2400" dirty="0"/>
              <a:t> Isotopes of Magnesium</a:t>
            </a:r>
          </a:p>
        </p:txBody>
      </p:sp>
      <p:graphicFrame>
        <p:nvGraphicFramePr>
          <p:cNvPr id="49" name="Table 49">
            <a:extLst>
              <a:ext uri="{FF2B5EF4-FFF2-40B4-BE49-F238E27FC236}">
                <a16:creationId xmlns:a16="http://schemas.microsoft.com/office/drawing/2014/main" id="{CCD8734B-EDE2-4A88-A9BB-FBF2398FEBFF}"/>
              </a:ext>
            </a:extLst>
          </p:cNvPr>
          <p:cNvGraphicFramePr>
            <a:graphicFrameLocks noGrp="1"/>
          </p:cNvGraphicFramePr>
          <p:nvPr>
            <p:ph sz="quarter" idx="16"/>
            <p:extLst/>
          </p:nvPr>
        </p:nvGraphicFramePr>
        <p:xfrm>
          <a:off x="457200" y="3050720"/>
          <a:ext cx="8062688" cy="2676472"/>
        </p:xfrm>
        <a:graphic>
          <a:graphicData uri="http://schemas.openxmlformats.org/drawingml/2006/table">
            <a:tbl>
              <a:tblPr firstRow="1" bandRow="1">
                <a:tableStyleId>{40F9630F-82C1-40B7-BC3A-925EFCFF5E92}</a:tableStyleId>
              </a:tblPr>
              <a:tblGrid>
                <a:gridCol w="2982686">
                  <a:extLst>
                    <a:ext uri="{9D8B030D-6E8A-4147-A177-3AD203B41FA5}">
                      <a16:colId xmlns:a16="http://schemas.microsoft.com/office/drawing/2014/main" val="2472984431"/>
                    </a:ext>
                  </a:extLst>
                </a:gridCol>
                <a:gridCol w="1233714">
                  <a:extLst>
                    <a:ext uri="{9D8B030D-6E8A-4147-A177-3AD203B41FA5}">
                      <a16:colId xmlns:a16="http://schemas.microsoft.com/office/drawing/2014/main" val="937270335"/>
                    </a:ext>
                  </a:extLst>
                </a:gridCol>
                <a:gridCol w="1683657">
                  <a:extLst>
                    <a:ext uri="{9D8B030D-6E8A-4147-A177-3AD203B41FA5}">
                      <a16:colId xmlns:a16="http://schemas.microsoft.com/office/drawing/2014/main" val="2893235165"/>
                    </a:ext>
                  </a:extLst>
                </a:gridCol>
                <a:gridCol w="2162631">
                  <a:extLst>
                    <a:ext uri="{9D8B030D-6E8A-4147-A177-3AD203B41FA5}">
                      <a16:colId xmlns:a16="http://schemas.microsoft.com/office/drawing/2014/main" val="1785305494"/>
                    </a:ext>
                  </a:extLst>
                </a:gridCol>
              </a:tblGrid>
              <a:tr h="451432">
                <a:tc>
                  <a:txBody>
                    <a:bodyPr/>
                    <a:lstStyle/>
                    <a:p>
                      <a:r>
                        <a:rPr lang="en-IN" sz="1800" b="1" i="0" u="none" strike="noStrike" cap="none" baseline="0" dirty="0">
                          <a:solidFill>
                            <a:schemeClr val="tx1"/>
                          </a:solidFill>
                          <a:latin typeface="+mn-lt"/>
                          <a:ea typeface="+mn-ea"/>
                          <a:cs typeface="+mn-cs"/>
                          <a:sym typeface="Arial"/>
                        </a:rPr>
                        <a:t>Atomic Symbol</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i="0" u="none" strike="noStrike" cap="none" baseline="0" dirty="0">
                          <a:solidFill>
                            <a:schemeClr val="tx1"/>
                          </a:solidFill>
                          <a:latin typeface="+mn-lt"/>
                          <a:ea typeface="+mn-ea"/>
                          <a:cs typeface="+mn-cs"/>
                          <a:sym typeface="Arial"/>
                        </a:rPr>
                        <a:t>Superscript 24, sub 12, M g</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i="0" u="none" strike="noStrike" cap="none" baseline="0" dirty="0">
                          <a:solidFill>
                            <a:schemeClr val="tx1"/>
                          </a:solidFill>
                          <a:latin typeface="+mn-lt"/>
                          <a:ea typeface="+mn-ea"/>
                          <a:cs typeface="+mn-cs"/>
                          <a:sym typeface="Arial"/>
                        </a:rPr>
                        <a:t>Superscript 25, sub 12, M g</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i="0" u="none" strike="noStrike" cap="none" baseline="0" dirty="0">
                          <a:solidFill>
                            <a:schemeClr val="tx1"/>
                          </a:solidFill>
                          <a:latin typeface="+mn-lt"/>
                          <a:ea typeface="+mn-ea"/>
                          <a:cs typeface="+mn-cs"/>
                          <a:sym typeface="Arial"/>
                        </a:rPr>
                        <a:t>Superscript 26, sub 12, M g</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26037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Name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g-24</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g-25</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800" b="0" i="0" u="none" strike="noStrike" cap="none" baseline="0" dirty="0">
                          <a:solidFill>
                            <a:schemeClr val="tx1"/>
                          </a:solidFill>
                          <a:latin typeface="+mn-lt"/>
                          <a:ea typeface="+mn-ea"/>
                          <a:cs typeface="+mn-cs"/>
                          <a:sym typeface="Arial"/>
                        </a:rPr>
                        <a:t>g-26</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3290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Number of Protons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12</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12</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12</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22956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Number of Electrons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12</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12</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12</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07469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Mass Number</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24</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25</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26</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04512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Number of Neutrons</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12</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13</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14</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285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i="0" u="none" strike="noStrike" cap="none" baseline="0" dirty="0">
                          <a:solidFill>
                            <a:schemeClr val="tx1"/>
                          </a:solidFill>
                          <a:latin typeface="+mn-lt"/>
                          <a:ea typeface="+mn-ea"/>
                          <a:cs typeface="+mn-cs"/>
                          <a:sym typeface="Arial"/>
                        </a:rPr>
                        <a:t>Percent</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78.70</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10.13</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aseline="0" dirty="0">
                          <a:latin typeface="+mn-lt"/>
                        </a:rPr>
                        <a:t>11.17</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297455"/>
                  </a:ext>
                </a:extLst>
              </a:tr>
            </a:tbl>
          </a:graphicData>
        </a:graphic>
      </p:graphicFrame>
      <p:graphicFrame>
        <p:nvGraphicFramePr>
          <p:cNvPr id="20" name="Object 19">
            <a:extLst>
              <a:ext uri="{FF2B5EF4-FFF2-40B4-BE49-F238E27FC236}">
                <a16:creationId xmlns:a16="http://schemas.microsoft.com/office/drawing/2014/main" id="{0708701F-D1C9-4EA2-92D8-4A83587C95FA}"/>
              </a:ext>
              <a:ext uri="{C183D7F6-B498-43B3-948B-1728B52AA6E4}">
                <adec:decorative xmlns:adec="http://schemas.microsoft.com/office/drawing/2017/decorative" val="1"/>
              </a:ext>
            </a:extLst>
          </p:cNvPr>
          <p:cNvGraphicFramePr>
            <a:graphicFrameLocks noChangeAspect="1"/>
          </p:cNvGraphicFramePr>
          <p:nvPr>
            <p:extLst/>
          </p:nvPr>
        </p:nvGraphicFramePr>
        <p:xfrm>
          <a:off x="3536381" y="3087660"/>
          <a:ext cx="543763" cy="338342"/>
        </p:xfrm>
        <a:graphic>
          <a:graphicData uri="http://schemas.openxmlformats.org/presentationml/2006/ole">
            <mc:AlternateContent xmlns:mc="http://schemas.openxmlformats.org/markup-compatibility/2006">
              <mc:Choice xmlns:v="urn:schemas-microsoft-com:vml" Requires="v">
                <p:oleObj spid="_x0000_s18434" name="Equation" r:id="rId3" imgW="571320" imgH="355320" progId="Equation.DSMT4">
                  <p:embed/>
                </p:oleObj>
              </mc:Choice>
              <mc:Fallback>
                <p:oleObj name="Equation" r:id="rId3" imgW="571320" imgH="355320" progId="Equation.DSMT4">
                  <p:embed/>
                  <p:pic>
                    <p:nvPicPr>
                      <p:cNvPr id="20" name="Object 19">
                        <a:extLst>
                          <a:ext uri="{FF2B5EF4-FFF2-40B4-BE49-F238E27FC236}">
                            <a16:creationId xmlns:a16="http://schemas.microsoft.com/office/drawing/2014/main" id="{0708701F-D1C9-4EA2-92D8-4A83587C95FA}"/>
                          </a:ext>
                          <a:ext uri="{C183D7F6-B498-43B3-948B-1728B52AA6E4}">
                            <adec:decorative xmlns:adec="http://schemas.microsoft.com/office/drawing/2017/decorative" val="1"/>
                          </a:ext>
                        </a:extLst>
                      </p:cNvPr>
                      <p:cNvPicPr/>
                      <p:nvPr/>
                    </p:nvPicPr>
                    <p:blipFill>
                      <a:blip r:embed="rId4"/>
                      <a:stretch>
                        <a:fillRect/>
                      </a:stretch>
                    </p:blipFill>
                    <p:spPr>
                      <a:xfrm>
                        <a:off x="3536381" y="3087660"/>
                        <a:ext cx="543763" cy="338342"/>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E8E61CD4-9DF8-48AE-B2B9-E79BC6D98452}"/>
              </a:ext>
              <a:ext uri="{C183D7F6-B498-43B3-948B-1728B52AA6E4}">
                <adec:decorative xmlns:adec="http://schemas.microsoft.com/office/drawing/2017/decorative" val="1"/>
              </a:ext>
            </a:extLst>
          </p:cNvPr>
          <p:cNvGraphicFramePr>
            <a:graphicFrameLocks noChangeAspect="1"/>
          </p:cNvGraphicFramePr>
          <p:nvPr>
            <p:extLst/>
          </p:nvPr>
        </p:nvGraphicFramePr>
        <p:xfrm>
          <a:off x="4754182" y="3078165"/>
          <a:ext cx="544512" cy="338137"/>
        </p:xfrm>
        <a:graphic>
          <a:graphicData uri="http://schemas.openxmlformats.org/presentationml/2006/ole">
            <mc:AlternateContent xmlns:mc="http://schemas.openxmlformats.org/markup-compatibility/2006">
              <mc:Choice xmlns:v="urn:schemas-microsoft-com:vml" Requires="v">
                <p:oleObj spid="_x0000_s18435" name="Equation" r:id="rId5" imgW="571320" imgH="355320" progId="Equation.DSMT4">
                  <p:embed/>
                </p:oleObj>
              </mc:Choice>
              <mc:Fallback>
                <p:oleObj name="Equation" r:id="rId5" imgW="571320" imgH="355320" progId="Equation.DSMT4">
                  <p:embed/>
                  <p:pic>
                    <p:nvPicPr>
                      <p:cNvPr id="21" name="Object 20">
                        <a:extLst>
                          <a:ext uri="{FF2B5EF4-FFF2-40B4-BE49-F238E27FC236}">
                            <a16:creationId xmlns:a16="http://schemas.microsoft.com/office/drawing/2014/main" id="{E8E61CD4-9DF8-48AE-B2B9-E79BC6D98452}"/>
                          </a:ext>
                          <a:ext uri="{C183D7F6-B498-43B3-948B-1728B52AA6E4}">
                            <adec:decorative xmlns:adec="http://schemas.microsoft.com/office/drawing/2017/decorative" val="1"/>
                          </a:ext>
                        </a:extLst>
                      </p:cNvPr>
                      <p:cNvPicPr/>
                      <p:nvPr/>
                    </p:nvPicPr>
                    <p:blipFill>
                      <a:blip r:embed="rId6"/>
                      <a:stretch>
                        <a:fillRect/>
                      </a:stretch>
                    </p:blipFill>
                    <p:spPr>
                      <a:xfrm>
                        <a:off x="4754182" y="3078165"/>
                        <a:ext cx="544512" cy="338137"/>
                      </a:xfrm>
                      <a:prstGeom prst="rect">
                        <a:avLst/>
                      </a:prstGeom>
                      <a:solidFill>
                        <a:schemeClr val="bg1"/>
                      </a:solidFill>
                    </p:spPr>
                  </p:pic>
                </p:oleObj>
              </mc:Fallback>
            </mc:AlternateContent>
          </a:graphicData>
        </a:graphic>
      </p:graphicFrame>
      <p:graphicFrame>
        <p:nvGraphicFramePr>
          <p:cNvPr id="22" name="Object 21">
            <a:extLst>
              <a:ext uri="{FF2B5EF4-FFF2-40B4-BE49-F238E27FC236}">
                <a16:creationId xmlns:a16="http://schemas.microsoft.com/office/drawing/2014/main" id="{FDD7B478-84F7-44F3-AD84-3A3C06475560}"/>
              </a:ext>
              <a:ext uri="{C183D7F6-B498-43B3-948B-1728B52AA6E4}">
                <adec:decorative xmlns:adec="http://schemas.microsoft.com/office/drawing/2017/decorative" val="1"/>
              </a:ext>
            </a:extLst>
          </p:cNvPr>
          <p:cNvGraphicFramePr>
            <a:graphicFrameLocks noChangeAspect="1"/>
          </p:cNvGraphicFramePr>
          <p:nvPr>
            <p:extLst/>
          </p:nvPr>
        </p:nvGraphicFramePr>
        <p:xfrm>
          <a:off x="6447823" y="3083088"/>
          <a:ext cx="543763" cy="338342"/>
        </p:xfrm>
        <a:graphic>
          <a:graphicData uri="http://schemas.openxmlformats.org/presentationml/2006/ole">
            <mc:AlternateContent xmlns:mc="http://schemas.openxmlformats.org/markup-compatibility/2006">
              <mc:Choice xmlns:v="urn:schemas-microsoft-com:vml" Requires="v">
                <p:oleObj spid="_x0000_s18436" name="Equation" r:id="rId7" imgW="571320" imgH="355320" progId="Equation.DSMT4">
                  <p:embed/>
                </p:oleObj>
              </mc:Choice>
              <mc:Fallback>
                <p:oleObj name="Equation" r:id="rId7" imgW="571320" imgH="355320" progId="Equation.DSMT4">
                  <p:embed/>
                  <p:pic>
                    <p:nvPicPr>
                      <p:cNvPr id="22" name="Object 21">
                        <a:extLst>
                          <a:ext uri="{FF2B5EF4-FFF2-40B4-BE49-F238E27FC236}">
                            <a16:creationId xmlns:a16="http://schemas.microsoft.com/office/drawing/2014/main" id="{FDD7B478-84F7-44F3-AD84-3A3C06475560}"/>
                          </a:ext>
                          <a:ext uri="{C183D7F6-B498-43B3-948B-1728B52AA6E4}">
                            <adec:decorative xmlns:adec="http://schemas.microsoft.com/office/drawing/2017/decorative" val="1"/>
                          </a:ext>
                        </a:extLst>
                      </p:cNvPr>
                      <p:cNvPicPr/>
                      <p:nvPr/>
                    </p:nvPicPr>
                    <p:blipFill>
                      <a:blip r:embed="rId8"/>
                      <a:stretch>
                        <a:fillRect/>
                      </a:stretch>
                    </p:blipFill>
                    <p:spPr>
                      <a:xfrm>
                        <a:off x="6447823" y="3083088"/>
                        <a:ext cx="543763" cy="33834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690207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B24C-7D64-48F9-B82D-569B77BAFF95}"/>
              </a:ext>
            </a:extLst>
          </p:cNvPr>
          <p:cNvSpPr>
            <a:spLocks noGrp="1"/>
          </p:cNvSpPr>
          <p:nvPr>
            <p:ph type="title"/>
          </p:nvPr>
        </p:nvSpPr>
        <p:spPr/>
        <p:txBody>
          <a:bodyPr/>
          <a:lstStyle/>
          <a:p>
            <a:r>
              <a:rPr lang="en-IN" dirty="0"/>
              <a:t>Isotopes of Magnesium </a:t>
            </a:r>
            <a:r>
              <a:rPr lang="en-IN" sz="2000" b="0" dirty="0"/>
              <a:t>(2 of 2)</a:t>
            </a:r>
            <a:endParaRPr lang="en-IN" dirty="0"/>
          </a:p>
        </p:txBody>
      </p:sp>
      <p:sp>
        <p:nvSpPr>
          <p:cNvPr id="4" name="Content Placeholder 3">
            <a:extLst>
              <a:ext uri="{FF2B5EF4-FFF2-40B4-BE49-F238E27FC236}">
                <a16:creationId xmlns:a16="http://schemas.microsoft.com/office/drawing/2014/main" id="{7A26AEA0-6354-4FBC-89A9-70564404E8EA}"/>
              </a:ext>
            </a:extLst>
          </p:cNvPr>
          <p:cNvSpPr>
            <a:spLocks noGrp="1"/>
          </p:cNvSpPr>
          <p:nvPr>
            <p:ph sz="quarter" idx="14"/>
          </p:nvPr>
        </p:nvSpPr>
        <p:spPr>
          <a:xfrm>
            <a:off x="457200" y="1556109"/>
            <a:ext cx="3447143" cy="1549947"/>
          </a:xfrm>
        </p:spPr>
        <p:txBody>
          <a:bodyPr/>
          <a:lstStyle/>
          <a:p>
            <a:pPr marL="432" indent="0">
              <a:buNone/>
            </a:pPr>
            <a:r>
              <a:rPr lang="en-IN" sz="2400" dirty="0">
                <a:solidFill>
                  <a:schemeClr val="tx1"/>
                </a:solidFill>
              </a:rPr>
              <a:t>Magnesium, with three naturally occurring isotopes, has an atomic mass of 24.31 a</a:t>
            </a:r>
            <a:r>
              <a:rPr lang="en-IN" sz="100" b="1" dirty="0">
                <a:solidFill>
                  <a:schemeClr val="tx1"/>
                </a:solidFill>
                <a:cs typeface="Times New Roman" pitchFamily="18" charset="0"/>
              </a:rPr>
              <a:t>tomic </a:t>
            </a:r>
            <a:r>
              <a:rPr lang="en-IN" sz="2400" dirty="0">
                <a:solidFill>
                  <a:schemeClr val="tx1"/>
                </a:solidFill>
              </a:rPr>
              <a:t>m</a:t>
            </a:r>
            <a:r>
              <a:rPr lang="en-IN" sz="100" b="1" dirty="0">
                <a:solidFill>
                  <a:schemeClr val="tx1"/>
                </a:solidFill>
                <a:cs typeface="Times New Roman" pitchFamily="18" charset="0"/>
              </a:rPr>
              <a:t>ass </a:t>
            </a:r>
            <a:r>
              <a:rPr lang="en-IN" sz="2400" dirty="0">
                <a:solidFill>
                  <a:schemeClr val="tx1"/>
                </a:solidFill>
              </a:rPr>
              <a:t>u</a:t>
            </a:r>
            <a:r>
              <a:rPr lang="en-IN" sz="100" b="1" dirty="0">
                <a:solidFill>
                  <a:schemeClr val="tx1"/>
                </a:solidFill>
                <a:cs typeface="Times New Roman" pitchFamily="18" charset="0"/>
              </a:rPr>
              <a:t>nit</a:t>
            </a:r>
            <a:r>
              <a:rPr lang="en-IN" sz="2400" dirty="0">
                <a:solidFill>
                  <a:schemeClr val="tx1"/>
                </a:solidFill>
              </a:rPr>
              <a:t>.</a:t>
            </a:r>
          </a:p>
        </p:txBody>
      </p:sp>
      <p:pic>
        <p:nvPicPr>
          <p:cNvPr id="39" name="Content Placeholder 38" descr="A coil of magnesium metal with an enlarged diagram of tightly packed atoms. For long description in Notes pane, press F6.">
            <a:extLst>
              <a:ext uri="{FF2B5EF4-FFF2-40B4-BE49-F238E27FC236}">
                <a16:creationId xmlns:a16="http://schemas.microsoft.com/office/drawing/2014/main" id="{A0E82A56-6074-482D-BE0A-A4BADC214194}"/>
              </a:ext>
            </a:extLst>
          </p:cNvPr>
          <p:cNvPicPr>
            <a:picLocks noGrp="1" noChangeAspect="1"/>
          </p:cNvPicPr>
          <p:nvPr>
            <p:ph sz="quarter" idx="15"/>
          </p:nvPr>
        </p:nvPicPr>
        <p:blipFill>
          <a:blip r:embed="rId3"/>
          <a:stretch>
            <a:fillRect/>
          </a:stretch>
        </p:blipFill>
        <p:spPr>
          <a:xfrm>
            <a:off x="4426695" y="1786971"/>
            <a:ext cx="2063393" cy="4232481"/>
          </a:xfrm>
          <a:prstGeom prst="rect">
            <a:avLst/>
          </a:prstGeom>
        </p:spPr>
      </p:pic>
      <p:pic>
        <p:nvPicPr>
          <p:cNvPr id="40" name="Content Placeholder 39" descr="A periodic table indicates the location of magnesium in group 2 A. For long description in Notes pane, press F6.">
            <a:extLst>
              <a:ext uri="{FF2B5EF4-FFF2-40B4-BE49-F238E27FC236}">
                <a16:creationId xmlns:a16="http://schemas.microsoft.com/office/drawing/2014/main" id="{A73EE92D-81FF-450A-9892-B9D60D5E38E5}"/>
              </a:ext>
            </a:extLst>
          </p:cNvPr>
          <p:cNvPicPr>
            <a:picLocks noGrp="1" noChangeAspect="1"/>
          </p:cNvPicPr>
          <p:nvPr>
            <p:ph sz="quarter" idx="16"/>
          </p:nvPr>
        </p:nvPicPr>
        <p:blipFill>
          <a:blip r:embed="rId4"/>
          <a:stretch>
            <a:fillRect/>
          </a:stretch>
        </p:blipFill>
        <p:spPr>
          <a:xfrm>
            <a:off x="6783902" y="1854460"/>
            <a:ext cx="2166137" cy="4112918"/>
          </a:xfrm>
          <a:prstGeom prst="rect">
            <a:avLst/>
          </a:prstGeom>
        </p:spPr>
      </p:pic>
    </p:spTree>
    <p:extLst>
      <p:ext uri="{BB962C8B-B14F-4D97-AF65-F5344CB8AC3E}">
        <p14:creationId xmlns:p14="http://schemas.microsoft.com/office/powerpoint/2010/main" val="927507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A320-1A92-458D-8911-E5860FE386E8}"/>
              </a:ext>
            </a:extLst>
          </p:cNvPr>
          <p:cNvSpPr>
            <a:spLocks noGrp="1"/>
          </p:cNvSpPr>
          <p:nvPr>
            <p:ph type="title"/>
          </p:nvPr>
        </p:nvSpPr>
        <p:spPr/>
        <p:txBody>
          <a:bodyPr/>
          <a:lstStyle/>
          <a:p>
            <a:r>
              <a:rPr lang="en-IN" dirty="0"/>
              <a:t>Calculating Atomic Mass </a:t>
            </a:r>
            <a:r>
              <a:rPr lang="en-IN" sz="2000" b="0" dirty="0"/>
              <a:t>(1 of 2)</a:t>
            </a:r>
            <a:endParaRPr lang="en-IN" dirty="0"/>
          </a:p>
        </p:txBody>
      </p:sp>
      <p:sp>
        <p:nvSpPr>
          <p:cNvPr id="3" name="Content Placeholder 2">
            <a:extLst>
              <a:ext uri="{FF2B5EF4-FFF2-40B4-BE49-F238E27FC236}">
                <a16:creationId xmlns:a16="http://schemas.microsoft.com/office/drawing/2014/main" id="{C694C844-BB73-4DEA-99E4-DF1482664175}"/>
              </a:ext>
            </a:extLst>
          </p:cNvPr>
          <p:cNvSpPr>
            <a:spLocks noGrp="1"/>
          </p:cNvSpPr>
          <p:nvPr>
            <p:ph sz="quarter" idx="13"/>
          </p:nvPr>
        </p:nvSpPr>
        <p:spPr>
          <a:xfrm>
            <a:off x="457200" y="1556326"/>
            <a:ext cx="5014686" cy="4336473"/>
          </a:xfrm>
        </p:spPr>
        <p:txBody>
          <a:bodyPr/>
          <a:lstStyle/>
          <a:p>
            <a:pPr marL="432" indent="0">
              <a:buNone/>
            </a:pPr>
            <a:r>
              <a:rPr lang="en-IN" dirty="0">
                <a:solidFill>
                  <a:schemeClr val="tx1"/>
                </a:solidFill>
              </a:rPr>
              <a:t>The atomic mass of 35.45 a</a:t>
            </a:r>
            <a:r>
              <a:rPr lang="en-IN" sz="100" b="1" dirty="0">
                <a:solidFill>
                  <a:schemeClr val="tx1"/>
                </a:solidFill>
                <a:cs typeface="Times New Roman" pitchFamily="18" charset="0"/>
              </a:rPr>
              <a:t>tomic </a:t>
            </a:r>
            <a:r>
              <a:rPr lang="en-IN" dirty="0">
                <a:solidFill>
                  <a:schemeClr val="tx1"/>
                </a:solidFill>
              </a:rPr>
              <a:t>m</a:t>
            </a:r>
            <a:r>
              <a:rPr lang="en-IN" sz="100" b="1" dirty="0">
                <a:solidFill>
                  <a:schemeClr val="tx1"/>
                </a:solidFill>
                <a:cs typeface="Times New Roman" pitchFamily="18" charset="0"/>
              </a:rPr>
              <a:t>ass </a:t>
            </a:r>
            <a:r>
              <a:rPr lang="en-IN" dirty="0">
                <a:solidFill>
                  <a:schemeClr val="tx1"/>
                </a:solidFill>
              </a:rPr>
              <a:t>u</a:t>
            </a:r>
            <a:r>
              <a:rPr lang="en-IN" sz="100" b="1" dirty="0">
                <a:solidFill>
                  <a:schemeClr val="tx1"/>
                </a:solidFill>
                <a:cs typeface="Times New Roman" pitchFamily="18" charset="0"/>
              </a:rPr>
              <a:t>nit</a:t>
            </a:r>
            <a:r>
              <a:rPr lang="en-IN" dirty="0">
                <a:solidFill>
                  <a:schemeClr val="tx1"/>
                </a:solidFill>
              </a:rPr>
              <a:t> for chlorine that we see on the periodic table is the average mass of a sample of C</a:t>
            </a:r>
            <a:r>
              <a:rPr lang="en-IN" sz="100" dirty="0">
                <a:solidFill>
                  <a:schemeClr val="tx1"/>
                </a:solidFill>
              </a:rPr>
              <a:t> </a:t>
            </a:r>
            <a:r>
              <a:rPr lang="en-IN" dirty="0">
                <a:solidFill>
                  <a:schemeClr val="tx1"/>
                </a:solidFill>
              </a:rPr>
              <a:t>l atoms, although no individual C</a:t>
            </a:r>
            <a:r>
              <a:rPr lang="en-IN" sz="100" dirty="0">
                <a:solidFill>
                  <a:schemeClr val="tx1"/>
                </a:solidFill>
              </a:rPr>
              <a:t> </a:t>
            </a:r>
            <a:r>
              <a:rPr lang="en-IN" dirty="0">
                <a:solidFill>
                  <a:schemeClr val="tx1"/>
                </a:solidFill>
              </a:rPr>
              <a:t>l atom actually has this mass.</a:t>
            </a:r>
          </a:p>
          <a:p>
            <a:pPr marL="432" indent="0">
              <a:buNone/>
            </a:pPr>
            <a:r>
              <a:rPr lang="en-IN" dirty="0">
                <a:solidFill>
                  <a:schemeClr val="tx1"/>
                </a:solidFill>
              </a:rPr>
              <a:t>The atomic mass of 35.45 is closer to the mass number of the isotope C</a:t>
            </a:r>
            <a:r>
              <a:rPr lang="en-IN" sz="100" dirty="0">
                <a:solidFill>
                  <a:schemeClr val="tx1"/>
                </a:solidFill>
              </a:rPr>
              <a:t> </a:t>
            </a:r>
            <a:r>
              <a:rPr lang="en-IN" dirty="0">
                <a:solidFill>
                  <a:schemeClr val="tx1"/>
                </a:solidFill>
              </a:rPr>
              <a:t>l-35 which indicates a higher percentage of C</a:t>
            </a:r>
            <a:r>
              <a:rPr lang="en-IN" sz="100" dirty="0">
                <a:solidFill>
                  <a:schemeClr val="tx1"/>
                </a:solidFill>
              </a:rPr>
              <a:t> </a:t>
            </a:r>
            <a:r>
              <a:rPr lang="en-IN" dirty="0">
                <a:solidFill>
                  <a:schemeClr val="tx1"/>
                </a:solidFill>
              </a:rPr>
              <a:t>l-35 atoms in the chlorine sample.</a:t>
            </a:r>
          </a:p>
        </p:txBody>
      </p:sp>
      <p:pic>
        <p:nvPicPr>
          <p:cNvPr id="5" name="Content Placeholder 4" descr="A periodic table indicates the location of chlorine in group 7 A. For long description in Notes pane, press F6.">
            <a:extLst>
              <a:ext uri="{FF2B5EF4-FFF2-40B4-BE49-F238E27FC236}">
                <a16:creationId xmlns:a16="http://schemas.microsoft.com/office/drawing/2014/main" id="{03CAA4E6-1940-4DA9-AD4D-A9091353D702}"/>
              </a:ext>
            </a:extLst>
          </p:cNvPr>
          <p:cNvPicPr>
            <a:picLocks noGrp="1" noChangeAspect="1"/>
          </p:cNvPicPr>
          <p:nvPr>
            <p:ph sz="quarter" idx="14"/>
          </p:nvPr>
        </p:nvPicPr>
        <p:blipFill>
          <a:blip r:embed="rId3"/>
          <a:stretch>
            <a:fillRect/>
          </a:stretch>
        </p:blipFill>
        <p:spPr>
          <a:xfrm>
            <a:off x="6288484" y="1811252"/>
            <a:ext cx="2060054" cy="4423400"/>
          </a:xfrm>
          <a:prstGeom prst="rect">
            <a:avLst/>
          </a:prstGeom>
        </p:spPr>
      </p:pic>
    </p:spTree>
    <p:extLst>
      <p:ext uri="{BB962C8B-B14F-4D97-AF65-F5344CB8AC3E}">
        <p14:creationId xmlns:p14="http://schemas.microsoft.com/office/powerpoint/2010/main" val="42790956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4BD6-AFEE-41FB-8025-E9257F026D69}"/>
              </a:ext>
            </a:extLst>
          </p:cNvPr>
          <p:cNvSpPr>
            <a:spLocks noGrp="1"/>
          </p:cNvSpPr>
          <p:nvPr>
            <p:ph type="title"/>
          </p:nvPr>
        </p:nvSpPr>
        <p:spPr/>
        <p:txBody>
          <a:bodyPr/>
          <a:lstStyle/>
          <a:p>
            <a:r>
              <a:rPr lang="en-IN" dirty="0"/>
              <a:t>Calculating Atomic Mass </a:t>
            </a:r>
            <a:r>
              <a:rPr lang="en-IN" sz="2000" b="0" dirty="0"/>
              <a:t>(2 of 2)</a:t>
            </a:r>
            <a:endParaRPr lang="en-IN" dirty="0"/>
          </a:p>
        </p:txBody>
      </p:sp>
      <p:sp>
        <p:nvSpPr>
          <p:cNvPr id="3" name="Content Placeholder 2">
            <a:extLst>
              <a:ext uri="{FF2B5EF4-FFF2-40B4-BE49-F238E27FC236}">
                <a16:creationId xmlns:a16="http://schemas.microsoft.com/office/drawing/2014/main" id="{DBD90008-7EBE-42AB-8F7D-42DECFD85DD6}"/>
              </a:ext>
            </a:extLst>
          </p:cNvPr>
          <p:cNvSpPr>
            <a:spLocks noGrp="1"/>
          </p:cNvSpPr>
          <p:nvPr>
            <p:ph sz="quarter" idx="13"/>
          </p:nvPr>
        </p:nvSpPr>
        <p:spPr>
          <a:xfrm>
            <a:off x="457200" y="1556326"/>
            <a:ext cx="8388036" cy="4467955"/>
          </a:xfrm>
        </p:spPr>
        <p:txBody>
          <a:bodyPr/>
          <a:lstStyle/>
          <a:p>
            <a:pPr marL="432" indent="0">
              <a:buNone/>
            </a:pPr>
            <a:r>
              <a:rPr lang="en-IN" dirty="0"/>
              <a:t>To calculate atomic mass,</a:t>
            </a:r>
          </a:p>
          <a:p>
            <a:r>
              <a:rPr lang="en-IN" dirty="0"/>
              <a:t>use an experimental percent abundance of each isotope of the element</a:t>
            </a:r>
          </a:p>
          <a:p>
            <a:r>
              <a:rPr lang="en-IN" dirty="0"/>
              <a:t>multiply the percent abundance by the atomic mass of that isotope</a:t>
            </a:r>
          </a:p>
          <a:p>
            <a:r>
              <a:rPr lang="en-IN" dirty="0"/>
              <a:t>sum the total mass of each isotope</a:t>
            </a:r>
          </a:p>
        </p:txBody>
      </p:sp>
    </p:spTree>
    <p:extLst>
      <p:ext uri="{BB962C8B-B14F-4D97-AF65-F5344CB8AC3E}">
        <p14:creationId xmlns:p14="http://schemas.microsoft.com/office/powerpoint/2010/main" val="2718487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E913-7BE5-4FF3-8138-B7F821F65BD0}"/>
              </a:ext>
            </a:extLst>
          </p:cNvPr>
          <p:cNvSpPr>
            <a:spLocks noGrp="1"/>
          </p:cNvSpPr>
          <p:nvPr>
            <p:ph type="title"/>
          </p:nvPr>
        </p:nvSpPr>
        <p:spPr/>
        <p:txBody>
          <a:bodyPr/>
          <a:lstStyle/>
          <a:p>
            <a:r>
              <a:rPr lang="en-IN" dirty="0"/>
              <a:t>Learning Check 5</a:t>
            </a:r>
          </a:p>
        </p:txBody>
      </p:sp>
      <p:sp>
        <p:nvSpPr>
          <p:cNvPr id="3" name="Content Placeholder 2">
            <a:extLst>
              <a:ext uri="{FF2B5EF4-FFF2-40B4-BE49-F238E27FC236}">
                <a16:creationId xmlns:a16="http://schemas.microsoft.com/office/drawing/2014/main" id="{40FEEC48-6C0D-467B-8B76-423B78E33912}"/>
              </a:ext>
            </a:extLst>
          </p:cNvPr>
          <p:cNvSpPr>
            <a:spLocks noGrp="1"/>
          </p:cNvSpPr>
          <p:nvPr>
            <p:ph sz="quarter" idx="13"/>
          </p:nvPr>
        </p:nvSpPr>
        <p:spPr>
          <a:xfrm>
            <a:off x="457200" y="1556326"/>
            <a:ext cx="8098077" cy="4467955"/>
          </a:xfrm>
        </p:spPr>
        <p:txBody>
          <a:bodyPr/>
          <a:lstStyle/>
          <a:p>
            <a:pPr marL="432" indent="0">
              <a:buNone/>
            </a:pPr>
            <a:r>
              <a:rPr lang="en-IN" dirty="0"/>
              <a:t>Lithium has two naturally occurring isotopes, L</a:t>
            </a:r>
            <a:r>
              <a:rPr lang="en-IN" sz="100" dirty="0"/>
              <a:t> </a:t>
            </a:r>
            <a:r>
              <a:rPr lang="en-IN" dirty="0"/>
              <a:t>i-6 and L</a:t>
            </a:r>
            <a:r>
              <a:rPr lang="en-IN" sz="100" dirty="0"/>
              <a:t> </a:t>
            </a:r>
            <a:r>
              <a:rPr lang="en-IN" dirty="0"/>
              <a:t>i-7. If the atomic mass for lithium on the periodic table is 6.941, which isotope of lithium is more abundant?</a:t>
            </a:r>
          </a:p>
        </p:txBody>
      </p:sp>
    </p:spTree>
    <p:extLst>
      <p:ext uri="{BB962C8B-B14F-4D97-AF65-F5344CB8AC3E}">
        <p14:creationId xmlns:p14="http://schemas.microsoft.com/office/powerpoint/2010/main" val="9554220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E913-7BE5-4FF3-8138-B7F821F65BD0}"/>
              </a:ext>
            </a:extLst>
          </p:cNvPr>
          <p:cNvSpPr>
            <a:spLocks noGrp="1"/>
          </p:cNvSpPr>
          <p:nvPr>
            <p:ph type="title"/>
          </p:nvPr>
        </p:nvSpPr>
        <p:spPr/>
        <p:txBody>
          <a:bodyPr/>
          <a:lstStyle/>
          <a:p>
            <a:r>
              <a:rPr lang="en-IN" dirty="0"/>
              <a:t>Solution 5</a:t>
            </a:r>
          </a:p>
        </p:txBody>
      </p:sp>
      <p:sp>
        <p:nvSpPr>
          <p:cNvPr id="3" name="Content Placeholder 2">
            <a:extLst>
              <a:ext uri="{FF2B5EF4-FFF2-40B4-BE49-F238E27FC236}">
                <a16:creationId xmlns:a16="http://schemas.microsoft.com/office/drawing/2014/main" id="{40FEEC48-6C0D-467B-8B76-423B78E33912}"/>
              </a:ext>
            </a:extLst>
          </p:cNvPr>
          <p:cNvSpPr>
            <a:spLocks noGrp="1"/>
          </p:cNvSpPr>
          <p:nvPr>
            <p:ph sz="quarter" idx="13"/>
          </p:nvPr>
        </p:nvSpPr>
        <p:spPr>
          <a:xfrm>
            <a:off x="457200" y="1556326"/>
            <a:ext cx="8110603" cy="4467955"/>
          </a:xfrm>
        </p:spPr>
        <p:txBody>
          <a:bodyPr/>
          <a:lstStyle/>
          <a:p>
            <a:pPr marL="432" indent="0">
              <a:buNone/>
            </a:pPr>
            <a:r>
              <a:rPr lang="en-IN" dirty="0"/>
              <a:t>Lithium has two naturally occurring isotopes, L</a:t>
            </a:r>
            <a:r>
              <a:rPr lang="en-IN" sz="100" dirty="0"/>
              <a:t> </a:t>
            </a:r>
            <a:r>
              <a:rPr lang="en-IN" dirty="0"/>
              <a:t>i-6 and L</a:t>
            </a:r>
            <a:r>
              <a:rPr lang="en-IN" sz="100" dirty="0"/>
              <a:t> </a:t>
            </a:r>
            <a:r>
              <a:rPr lang="en-IN" dirty="0"/>
              <a:t>i-7. If the atomic mass for lithium on the periodic table is 6.941, which isotope of lithium is more abundant?</a:t>
            </a:r>
          </a:p>
          <a:p>
            <a:pPr marL="432" indent="0">
              <a:buNone/>
            </a:pPr>
            <a:r>
              <a:rPr lang="en-IN" b="1" dirty="0"/>
              <a:t>The isotope L</a:t>
            </a:r>
            <a:r>
              <a:rPr lang="en-IN" sz="100" b="1" dirty="0"/>
              <a:t> </a:t>
            </a:r>
            <a:r>
              <a:rPr lang="en-IN" b="1" dirty="0"/>
              <a:t>i-7 is more abundant because its mass is closer to the atomic mass of L</a:t>
            </a:r>
            <a:r>
              <a:rPr lang="en-IN" sz="100" b="1" dirty="0"/>
              <a:t> </a:t>
            </a:r>
            <a:r>
              <a:rPr lang="en-IN" b="1" dirty="0"/>
              <a:t>i on the periodic table.</a:t>
            </a:r>
          </a:p>
        </p:txBody>
      </p:sp>
    </p:spTree>
    <p:extLst>
      <p:ext uri="{BB962C8B-B14F-4D97-AF65-F5344CB8AC3E}">
        <p14:creationId xmlns:p14="http://schemas.microsoft.com/office/powerpoint/2010/main" val="2827063974"/>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43FF25-D91D-4165-BC52-FCFA4AF97A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3C3AF6-F63D-4C2A-AA72-067CE811CC1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6125ffc9-2c56-435e-8267-1393444907b2"/>
    <ds:schemaRef ds:uri="7c1bd8dc-4e40-424f-a15f-9ffcd522197f"/>
    <ds:schemaRef ds:uri="http://www.w3.org/XML/1998/namespace"/>
    <ds:schemaRef ds:uri="http://purl.org/dc/dcmitype/"/>
  </ds:schemaRefs>
</ds:datastoreItem>
</file>

<file path=customXml/itemProps3.xml><?xml version="1.0" encoding="utf-8"?>
<ds:datastoreItem xmlns:ds="http://schemas.openxmlformats.org/officeDocument/2006/customXml" ds:itemID="{81D644F1-62BD-4E89-BD60-109BB7714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36257</TotalTime>
  <Words>11460</Words>
  <Application>Microsoft Office PowerPoint</Application>
  <PresentationFormat>On-screen Show (4:3)</PresentationFormat>
  <Paragraphs>2311</Paragraphs>
  <Slides>153</Slides>
  <Notes>22</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153</vt:i4>
      </vt:variant>
    </vt:vector>
  </HeadingPairs>
  <TitlesOfParts>
    <vt:vector size="161" baseType="lpstr">
      <vt:lpstr>ＭＳ Ｐゴシック</vt:lpstr>
      <vt:lpstr>Arial</vt:lpstr>
      <vt:lpstr>Noto Sans Symbols</vt:lpstr>
      <vt:lpstr>Times New Roman</vt:lpstr>
      <vt:lpstr>Verdana</vt:lpstr>
      <vt:lpstr>508 Lecture</vt:lpstr>
      <vt:lpstr>2_508 Lecture</vt:lpstr>
      <vt:lpstr>Equation</vt:lpstr>
      <vt:lpstr>Chemistry: An Introduction to General, Organic, and Biological Chemistry</vt:lpstr>
      <vt:lpstr>Atoms and Elements</vt:lpstr>
      <vt:lpstr>4.1 Elements and Symbols</vt:lpstr>
      <vt:lpstr>Elements</vt:lpstr>
      <vt:lpstr>Some Elements and Their Names</vt:lpstr>
      <vt:lpstr>Chemical Symbols</vt:lpstr>
      <vt:lpstr>Names and Symbols: Common Elements (1 of 2)</vt:lpstr>
      <vt:lpstr>Names and Symbols: Common Elements (2 of 2)</vt:lpstr>
      <vt:lpstr>Chemical Symbols from Latin Names</vt:lpstr>
      <vt:lpstr>Learning Check 1</vt:lpstr>
      <vt:lpstr>Solution 1</vt:lpstr>
      <vt:lpstr>Learning Check 2</vt:lpstr>
      <vt:lpstr>Solution 2</vt:lpstr>
      <vt:lpstr>Chemistry Link to Health Toxicity of Mercury (1 of 2)</vt:lpstr>
      <vt:lpstr>Chemistry Link to Health Toxicity of Mercury (2 of 2)</vt:lpstr>
      <vt:lpstr>4.2 The Periodic Table</vt:lpstr>
      <vt:lpstr>The Periodic Table (1 of 2)</vt:lpstr>
      <vt:lpstr>The Periodic Table (2 of 2)</vt:lpstr>
      <vt:lpstr>Groups and Periods</vt:lpstr>
      <vt:lpstr>Group Numbers</vt:lpstr>
      <vt:lpstr>Group Numbers and Names</vt:lpstr>
      <vt:lpstr>Representative Elements– Groups and Names</vt:lpstr>
      <vt:lpstr>Alkali Metals</vt:lpstr>
      <vt:lpstr>Halogens</vt:lpstr>
      <vt:lpstr>Learning Check 1</vt:lpstr>
      <vt:lpstr>Solution 1</vt:lpstr>
      <vt:lpstr>Metals, Nonmetals, and Metalloids (1 of 4)</vt:lpstr>
      <vt:lpstr>Metals, Nonmetals, and Metalloids (2 of 4)</vt:lpstr>
      <vt:lpstr>Metals, Nonmetals, and Metalloids (3 of 4)</vt:lpstr>
      <vt:lpstr>Metals, Nonmetals, and Metalloids (4 of 4)</vt:lpstr>
      <vt:lpstr>Comparing a Metal, Nonmetal, and Metalloid</vt:lpstr>
      <vt:lpstr>Learning Check 2</vt:lpstr>
      <vt:lpstr>Solution 2</vt:lpstr>
      <vt:lpstr>Learning Check 3</vt:lpstr>
      <vt:lpstr>Solution 3</vt:lpstr>
      <vt:lpstr>Chemistry Link to Health Elements Essential to Health (1 of 7)</vt:lpstr>
      <vt:lpstr>Chemistry Link to Health Elements Essential to Health (2 of 7)</vt:lpstr>
      <vt:lpstr>Chemistry Link to Health Elements Essential to Health (3 of 7)</vt:lpstr>
      <vt:lpstr>Chemistry Link to Health Elements Essential to Health (4 of 7)</vt:lpstr>
      <vt:lpstr>Chemistry Link to Health Elements Essential to Health (5 of 7)</vt:lpstr>
      <vt:lpstr>Chemistry Link to Health Elements Essential to Health (6 of 7)</vt:lpstr>
      <vt:lpstr>Chemistry Link to Health Elements Essential to Health (7 of 7)</vt:lpstr>
      <vt:lpstr>4.3 The Atom</vt:lpstr>
      <vt:lpstr>The Atom</vt:lpstr>
      <vt:lpstr>Dalton’s Atomic Theory (1 of 2)</vt:lpstr>
      <vt:lpstr>Dalton’s Atomic Theory (2 of 2)</vt:lpstr>
      <vt:lpstr>Subatomic Particles</vt:lpstr>
      <vt:lpstr>Electrical Charges in an Atom</vt:lpstr>
      <vt:lpstr>J. J. Thomson’s Cathode Ray Experiment</vt:lpstr>
      <vt:lpstr>Rutherford’s Gold Foil Experiment (1 of 2)</vt:lpstr>
      <vt:lpstr>Rutherford’s Gold Foil Experiment (2 of 2)</vt:lpstr>
      <vt:lpstr>Structure of the Atom</vt:lpstr>
      <vt:lpstr>Mass of the Atom</vt:lpstr>
      <vt:lpstr>Subatomic Particles in the Atom</vt:lpstr>
      <vt:lpstr>Learning Check 1</vt:lpstr>
      <vt:lpstr>Solution 1</vt:lpstr>
      <vt:lpstr>Learning Check 2</vt:lpstr>
      <vt:lpstr>Solution 2</vt:lpstr>
      <vt:lpstr>4.4 Atomic Number and Mass Number</vt:lpstr>
      <vt:lpstr>Atomic Number</vt:lpstr>
      <vt:lpstr>Atomic Numbers and Protons</vt:lpstr>
      <vt:lpstr>Atomic Number = Protons in an Atom</vt:lpstr>
      <vt:lpstr>Learning Check 1</vt:lpstr>
      <vt:lpstr>Solution 1</vt:lpstr>
      <vt:lpstr>Atoms Are Neutral</vt:lpstr>
      <vt:lpstr>Learning Check 2</vt:lpstr>
      <vt:lpstr>Solution 2</vt:lpstr>
      <vt:lpstr>Mass Number</vt:lpstr>
      <vt:lpstr>Mass Number and Neutrons</vt:lpstr>
      <vt:lpstr>Composition of Elements</vt:lpstr>
      <vt:lpstr>Study Tip: Protons and Neutrons</vt:lpstr>
      <vt:lpstr>Learning Check 3</vt:lpstr>
      <vt:lpstr>Solution 3 (1 of 2)</vt:lpstr>
      <vt:lpstr>Solution 3 (2 of 2)</vt:lpstr>
      <vt:lpstr>Learning Check 4</vt:lpstr>
      <vt:lpstr>Solution 4</vt:lpstr>
      <vt:lpstr>Learning Check 5</vt:lpstr>
      <vt:lpstr>Solution 5</vt:lpstr>
      <vt:lpstr>4.5 Isotopes and Atomic Mass</vt:lpstr>
      <vt:lpstr>Isotopes</vt:lpstr>
      <vt:lpstr>Atomic Symbol</vt:lpstr>
      <vt:lpstr>Atomic Symbols, Subatomic Particles</vt:lpstr>
      <vt:lpstr>Learning Check 1</vt:lpstr>
      <vt:lpstr>Solution 1</vt:lpstr>
      <vt:lpstr>Learning Check 2</vt:lpstr>
      <vt:lpstr>Solution 2</vt:lpstr>
      <vt:lpstr>Learning Check 3</vt:lpstr>
      <vt:lpstr>Solution 3 (1 of 2)</vt:lpstr>
      <vt:lpstr>Solution 3 (2 of 2)</vt:lpstr>
      <vt:lpstr>Atomic Mass</vt:lpstr>
      <vt:lpstr>Learning Check 4</vt:lpstr>
      <vt:lpstr>Solution 4</vt:lpstr>
      <vt:lpstr>Isotopes and Atomic Mass</vt:lpstr>
      <vt:lpstr>Isotopes of Magnesium (1 of 2)</vt:lpstr>
      <vt:lpstr>Isotopes of Magnesium (2 of 2)</vt:lpstr>
      <vt:lpstr>Calculating Atomic Mass (1 of 2)</vt:lpstr>
      <vt:lpstr>Calculating Atomic Mass (2 of 2)</vt:lpstr>
      <vt:lpstr>Learning Check 5</vt:lpstr>
      <vt:lpstr>Solution 5</vt:lpstr>
      <vt:lpstr>Learning Check 6</vt:lpstr>
      <vt:lpstr>Solution 6</vt:lpstr>
      <vt:lpstr>4.6 Electron Energy Levels</vt:lpstr>
      <vt:lpstr>Electromagnetic Radiation</vt:lpstr>
      <vt:lpstr>Electromagnetic Spectrum</vt:lpstr>
      <vt:lpstr>Learning Check 1</vt:lpstr>
      <vt:lpstr>Solution 1</vt:lpstr>
      <vt:lpstr>Atomic Spectrum</vt:lpstr>
      <vt:lpstr>Electron Energy Levels (1 of 2)</vt:lpstr>
      <vt:lpstr>Electron Energy Levels (2 of 2)</vt:lpstr>
      <vt:lpstr>Changes in Electron Energy Level</vt:lpstr>
      <vt:lpstr>Learning Check 2</vt:lpstr>
      <vt:lpstr>Solution 2</vt:lpstr>
      <vt:lpstr>Electron Arrangements (1 of 3)</vt:lpstr>
      <vt:lpstr>Electron Arrangements (2 of 3)</vt:lpstr>
      <vt:lpstr>Electron Arrangements (3 of 3)</vt:lpstr>
      <vt:lpstr>Electron Arrangements in Period 1</vt:lpstr>
      <vt:lpstr>Electron Arrangements in Period 2</vt:lpstr>
      <vt:lpstr>Electron Arrangements in Period 3</vt:lpstr>
      <vt:lpstr>Electron Arrangements in Period 4</vt:lpstr>
      <vt:lpstr>Electron Arrangements Beyond 20</vt:lpstr>
      <vt:lpstr>Learning Check 3</vt:lpstr>
      <vt:lpstr>Solution 3</vt:lpstr>
      <vt:lpstr>Chemistry Link to Health Biological Reactions to U V Light</vt:lpstr>
      <vt:lpstr>4.7 Trends in Periodic Properties</vt:lpstr>
      <vt:lpstr>Periodic Properties (1 of 4)</vt:lpstr>
      <vt:lpstr>Periodic Properties (2 of 4)</vt:lpstr>
      <vt:lpstr>Periodic Properties (3 of 4)</vt:lpstr>
      <vt:lpstr>Periodic Properties (4 of 4)</vt:lpstr>
      <vt:lpstr>Group Number and Valence Electrons (1 of 2)</vt:lpstr>
      <vt:lpstr>Group Number and Valence Electrons (2 of 2)</vt:lpstr>
      <vt:lpstr>Learning Check 1</vt:lpstr>
      <vt:lpstr>Solution 1</vt:lpstr>
      <vt:lpstr>Lewis Symbols</vt:lpstr>
      <vt:lpstr>Lewis Symbol for M g</vt:lpstr>
      <vt:lpstr>Lewis Symbols for Selected Elements</vt:lpstr>
      <vt:lpstr>Learning Check 2</vt:lpstr>
      <vt:lpstr>Solution 2</vt:lpstr>
      <vt:lpstr>Atomic Size (1 of 2)</vt:lpstr>
      <vt:lpstr>Atomic Size (2 of 2)</vt:lpstr>
      <vt:lpstr>Learning Check 3</vt:lpstr>
      <vt:lpstr>Solution 3</vt:lpstr>
      <vt:lpstr>Ionization Energy (1 of 2)</vt:lpstr>
      <vt:lpstr>Ionization Energy (2 of 2)</vt:lpstr>
      <vt:lpstr>Learning Check 4</vt:lpstr>
      <vt:lpstr>Solution 4</vt:lpstr>
      <vt:lpstr>Metallic Character (1 of 2)</vt:lpstr>
      <vt:lpstr>Metallic Character (2 of 2)</vt:lpstr>
      <vt:lpstr>Learning Check 5</vt:lpstr>
      <vt:lpstr>Solution 5</vt:lpstr>
      <vt:lpstr>Summary of Trends in the Periodic Table</vt:lpstr>
      <vt:lpstr>Learning Check 6</vt:lpstr>
      <vt:lpstr>Solution 6</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cp:lastModifiedBy>Mascotti, David P.</cp:lastModifiedBy>
  <cp:revision>812</cp:revision>
  <dcterms:modified xsi:type="dcterms:W3CDTF">2025-01-23T17:25:22Z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4912200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